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60" r:id="rId5"/>
    <p:sldId id="261" r:id="rId6"/>
    <p:sldId id="274" r:id="rId7"/>
    <p:sldId id="262" r:id="rId8"/>
    <p:sldId id="264" r:id="rId9"/>
    <p:sldId id="263" r:id="rId10"/>
    <p:sldId id="265" r:id="rId11"/>
    <p:sldId id="266" r:id="rId12"/>
    <p:sldId id="271" r:id="rId13"/>
    <p:sldId id="267" r:id="rId14"/>
    <p:sldId id="272" r:id="rId15"/>
    <p:sldId id="273" r:id="rId16"/>
    <p:sldId id="268" r:id="rId17"/>
    <p:sldId id="270" r:id="rId18"/>
    <p:sldId id="269" r:id="rId19"/>
    <p:sldId id="25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00"/>
  </p:normalViewPr>
  <p:slideViewPr>
    <p:cSldViewPr>
      <p:cViewPr>
        <p:scale>
          <a:sx n="117" d="100"/>
          <a:sy n="117" d="100"/>
        </p:scale>
        <p:origin x="-146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7D7BBA-18F9-475D-AB69-E617226DC8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1571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7BBA-18F9-475D-AB69-E617226DC8B0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07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7BBA-18F9-475D-AB69-E617226DC8B0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229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  <a:endParaRPr lang="en-US" altLang="ja-JP" noProof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  <a:endParaRPr lang="en-US" altLang="ja-JP" noProof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C818DF-EAFA-4AC2-8756-49AFFF08F1E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A5A55-93CD-437D-8745-8DABD9D72E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10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FAFB0-AB5B-41E5-BA70-AF6203A354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42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ja-JP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ja-JP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72B19C-6D8B-4653-92F0-035A09FAE90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18E0-325A-4AC8-B2AA-A09D674C65C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08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76F83-956D-40E7-A94B-81E918BCBA5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79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43773-8331-4582-9CB8-1E653CD58F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57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824D1-6E76-4B5B-B67C-ACB26D4F841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8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3B25-DC68-481E-8C1F-B577E5AD68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0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796C6-0CE4-4CB2-B667-15404859DC8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02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63540-8A59-4466-815E-5579D0683F9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18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6AD34-E768-4D64-85A2-05E57DF370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552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46713-3C23-4CFD-9C25-3C2A032889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258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8EA7E-DEF9-4891-B090-0811A0FC33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10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C2A28-2C77-4EE2-8E6C-45259687B6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29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28FE3-DD41-41E0-B11F-F2F9E496DC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63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6076F-98D7-44E9-891D-4E0C24BF47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22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987EA-40E7-468F-BED7-3863435A8EC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9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98BE8-6E2D-4D76-BEC3-B69FA3955A5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62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33ACC-0907-4991-B1C4-98E8F74B54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09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F961C-4248-4E1F-8CC3-1E4BDA0D46A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0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E7698-2172-4D9D-BED6-F99574043B2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34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fld id="{4FD67481-F270-48DB-8486-984B265783E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fld id="{CF4A57D6-FC5A-4DC4-9C13-0FD47B7E8C2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556792"/>
            <a:ext cx="7680920" cy="1470025"/>
          </a:xfrm>
        </p:spPr>
        <p:txBody>
          <a:bodyPr/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Determinants of the Attitude toward Political Parties in Palestine </a:t>
            </a:r>
            <a:endParaRPr lang="ja-JP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3068960"/>
            <a:ext cx="5614491" cy="2376264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 of the Egyptian Revolution on the Adherents of Fatah and Hamas</a:t>
            </a:r>
          </a:p>
          <a:p>
            <a:endParaRPr lang="en-US" altLang="ja-JP" dirty="0"/>
          </a:p>
          <a:p>
            <a:pPr algn="ctr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HAMANAKA Shingo</a:t>
            </a:r>
          </a:p>
          <a:p>
            <a:pPr algn="ctr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Yamagata University, Japan</a:t>
            </a:r>
            <a:endParaRPr lang="ja-JP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C818DF-EAFA-4AC2-8756-49AFFF08F1ED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4046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IPSA 22</a:t>
            </a:r>
            <a:r>
              <a:rPr kumimoji="1" lang="en-US" altLang="ja-JP" sz="1400" baseline="30000" dirty="0" smtClean="0"/>
              <a:t>nd</a:t>
            </a:r>
            <a:r>
              <a:rPr kumimoji="1" lang="en-US" altLang="ja-JP" sz="1400" dirty="0" smtClean="0"/>
              <a:t> World Congress, Madrid, July 10, 2012</a:t>
            </a:r>
          </a:p>
          <a:p>
            <a:r>
              <a:rPr kumimoji="1" lang="en-US" altLang="ja-JP" sz="1400" dirty="0"/>
              <a:t>Panel</a:t>
            </a:r>
            <a:r>
              <a:rPr kumimoji="1" lang="en-US" altLang="ja-JP" sz="1400" dirty="0" smtClean="0"/>
              <a:t>: Contemporary Middle East from the Perspective of Religion and Politics </a:t>
            </a:r>
            <a:endParaRPr kumimoji="1" lang="ja-JP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Findings: Descriptive Statistics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95" y="1580892"/>
            <a:ext cx="5536682" cy="389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232398" y="5548064"/>
            <a:ext cx="6946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Figure 1 Evaluation of Egyptian diplomacy for regional stability (%)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82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Ordered Logit </a:t>
            </a:r>
            <a:r>
              <a:rPr kumimoji="1" lang="en-US" altLang="ja-JP" dirty="0" smtClean="0"/>
              <a:t>Models (1 &amp; 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79712" y="1600200"/>
            <a:ext cx="7040463" cy="4525963"/>
          </a:xfrm>
        </p:spPr>
        <p:txBody>
          <a:bodyPr/>
          <a:lstStyle/>
          <a:p>
            <a:r>
              <a:rPr kumimoji="1" lang="en-US" altLang="ja-JP" dirty="0" smtClean="0"/>
              <a:t>Dependent variable </a:t>
            </a:r>
          </a:p>
          <a:p>
            <a:pPr lvl="1"/>
            <a:r>
              <a:rPr lang="en-US" altLang="ja-JP" dirty="0" smtClean="0"/>
              <a:t>Pattern of voting behavior </a:t>
            </a:r>
          </a:p>
          <a:p>
            <a:pPr lvl="1"/>
            <a:r>
              <a:rPr kumimoji="1" lang="en-US" altLang="ja-JP" dirty="0" smtClean="0"/>
              <a:t>(1) Hamas (2) no vote (3) Fatah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Independent variable</a:t>
            </a:r>
          </a:p>
          <a:p>
            <a:pPr lvl="1"/>
            <a:r>
              <a:rPr kumimoji="1" lang="en-US" altLang="ja-JP" dirty="0" smtClean="0"/>
              <a:t>Evaluation of Egyptian diplomacy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Control variables</a:t>
            </a:r>
          </a:p>
          <a:p>
            <a:pPr lvl="1"/>
            <a:r>
              <a:rPr lang="en-US" altLang="ja-JP" dirty="0" smtClean="0"/>
              <a:t>Sustainable solutions for the conflict</a:t>
            </a:r>
          </a:p>
          <a:p>
            <a:pPr lvl="1"/>
            <a:r>
              <a:rPr lang="en-US" altLang="ja-JP" dirty="0" smtClean="0"/>
              <a:t>Evaluation of other countries' diplomacy 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180384"/>
              </p:ext>
            </p:extLst>
          </p:nvPr>
        </p:nvGraphicFramePr>
        <p:xfrm>
          <a:off x="2843808" y="908720"/>
          <a:ext cx="5721379" cy="5650971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1897608"/>
                <a:gridCol w="964102"/>
                <a:gridCol w="1032771"/>
                <a:gridCol w="913789"/>
                <a:gridCol w="913109"/>
              </a:tblGrid>
              <a:tr h="150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0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1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2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3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4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301731">
                <a:tc>
                  <a:txBody>
                    <a:bodyPr/>
                    <a:lstStyle/>
                    <a:p>
                      <a:pPr indent="192405"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estimation </a:t>
                      </a:r>
                      <a:endParaRPr lang="en-US" sz="1200" b="1" kern="100" spc="-1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indent="192405"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dependent variable)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Ordered </a:t>
                      </a: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Logit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(voting </a:t>
                      </a:r>
                      <a:r>
                        <a:rPr lang="en-US" sz="11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2009)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Ordered L</a:t>
                      </a: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ogit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lang="en-US" sz="11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voting 2011)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OLS </a:t>
                      </a: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Hamas</a:t>
                      </a:r>
                      <a:r>
                        <a:rPr lang="en-US" altLang="ja-JP" sz="1200" b="1" kern="100" spc="-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) 2011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OLS (</a:t>
                      </a: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Fatah) 2011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 smtClean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Egypt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0.197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0.018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0.071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0.562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(2.17)*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(0.25)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(0.38)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(4.33)**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solidFill>
                      <a:schemeClr val="tx1"/>
                    </a:solidFill>
                  </a:tcPr>
                </a:tc>
              </a:tr>
              <a:tr h="3017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independent in the 1967 land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0.856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0.632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-0.365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0.639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(3.57)**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(3.86)**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(1.05)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(2.03)*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3017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independent in historical Palestine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-0.612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-0.189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0.198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0.111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(2.27)*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(1.02)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(0.45)</a:t>
                      </a:r>
                      <a:endParaRPr lang="ja-JP" sz="1200" b="0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(0.35)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reconciliation of factions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0.419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-0.436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0.921</a:t>
                      </a:r>
                      <a:endParaRPr lang="ja-JP" sz="1200" b="0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0.216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(2.06)*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(1.76)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(1.62)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(0.50)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3017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abandonment of armed resistance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0.569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-0.070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-0.601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0.304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(2.50)*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(0.46)</a:t>
                      </a:r>
                      <a:endParaRPr lang="ja-JP" sz="1200" b="0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(1.44)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(1.15)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United States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0.094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0.105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-0.396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-0.296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(1.33)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(2.08)*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(3.12)**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(3.35)**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Jordan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0.051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0.278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-0.079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0.107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(0.52)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(3.91)**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(0.44)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(0.86)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Turkey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-0.024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0.006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-0.249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-0.320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(0.28)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(0.10)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(1.68)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(2.71)**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Iran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-0.389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-0.259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0.523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-0.131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(4.87)**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(3.94)**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(3.39)**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(1.11)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Syria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-0.090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-0.258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0.920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-0.125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(0.95)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(3.81)**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(5.50)**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(1.08)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Saudi Arabia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0.060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0.160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-0.159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0.310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(0.63)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(2.35)*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(0.90)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(2.66)**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R</a:t>
                      </a:r>
                      <a:r>
                        <a:rPr lang="en-US" sz="1200" b="1" kern="100" spc="-100" baseline="300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2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0.16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0.11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N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537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1,039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503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589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07504" y="980727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9712" y="5739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Table 3. Effect of assessment of Egyptian diplomacy on voting for and party identification of Hamas and Fatah</a:t>
            </a:r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39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Regression Models (3 &amp; 4)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79712" y="1600200"/>
            <a:ext cx="7040463" cy="4525963"/>
          </a:xfrm>
        </p:spPr>
        <p:txBody>
          <a:bodyPr/>
          <a:lstStyle/>
          <a:p>
            <a:r>
              <a:rPr kumimoji="1" lang="en-US" altLang="ja-JP" dirty="0" smtClean="0"/>
              <a:t>Dependent variable </a:t>
            </a:r>
          </a:p>
          <a:p>
            <a:pPr lvl="1"/>
            <a:r>
              <a:rPr kumimoji="1" lang="en-US" altLang="ja-JP" dirty="0" smtClean="0"/>
              <a:t>Emotional Thermometer of Hamas (Model 3)</a:t>
            </a:r>
          </a:p>
          <a:p>
            <a:pPr lvl="1"/>
            <a:r>
              <a:rPr lang="en-US" altLang="ja-JP" dirty="0"/>
              <a:t>Emotional Thermometer of </a:t>
            </a:r>
            <a:r>
              <a:rPr lang="en-US" altLang="ja-JP" dirty="0" smtClean="0"/>
              <a:t>Fatah (Model 4)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Independent variable</a:t>
            </a:r>
          </a:p>
          <a:p>
            <a:pPr lvl="1"/>
            <a:r>
              <a:rPr kumimoji="1" lang="en-US" altLang="ja-JP" dirty="0" smtClean="0"/>
              <a:t>Evaluation of Egyptian diplomacy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Control variables</a:t>
            </a:r>
          </a:p>
          <a:p>
            <a:pPr lvl="1"/>
            <a:r>
              <a:rPr lang="en-US" altLang="ja-JP" dirty="0" smtClean="0"/>
              <a:t>Sustainable solutions for the conflict</a:t>
            </a:r>
          </a:p>
          <a:p>
            <a:pPr lvl="1"/>
            <a:r>
              <a:rPr lang="en-US" altLang="ja-JP" dirty="0" smtClean="0"/>
              <a:t>Evaluation of other countries' diplomacy 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662161"/>
              </p:ext>
            </p:extLst>
          </p:nvPr>
        </p:nvGraphicFramePr>
        <p:xfrm>
          <a:off x="2843808" y="908720"/>
          <a:ext cx="5721379" cy="5650971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1897608"/>
                <a:gridCol w="964102"/>
                <a:gridCol w="1032771"/>
                <a:gridCol w="913789"/>
                <a:gridCol w="913109"/>
              </a:tblGrid>
              <a:tr h="150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0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1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2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3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4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301731">
                <a:tc>
                  <a:txBody>
                    <a:bodyPr/>
                    <a:lstStyle/>
                    <a:p>
                      <a:pPr indent="192405"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estimation </a:t>
                      </a:r>
                      <a:endParaRPr lang="en-US" sz="1200" b="1" kern="100" spc="-1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indent="192405"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dependent variable)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Ordered </a:t>
                      </a: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Logit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(voting </a:t>
                      </a:r>
                      <a:r>
                        <a:rPr lang="en-US" sz="11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2009)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Ordered L</a:t>
                      </a: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ogit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lang="en-US" sz="11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voting 2011)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OLS </a:t>
                      </a: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Hamas</a:t>
                      </a:r>
                      <a:r>
                        <a:rPr lang="en-US" altLang="ja-JP" sz="1200" b="1" kern="100" spc="-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) 2011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OLS (</a:t>
                      </a: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Fatah) 2011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 smtClean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Egypt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0.197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0.018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0.071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0.562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(2.17)*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(0.25)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(0.38)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(4.33)**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solidFill>
                      <a:schemeClr val="tx1"/>
                    </a:solidFill>
                  </a:tcPr>
                </a:tc>
              </a:tr>
              <a:tr h="3017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independent in the 1967 land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0.856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0.632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-0.365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0.639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(3.57)**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(3.86)**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(1.05)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(2.03)*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3017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independent in historical Palestine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-0.612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-0.189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0.198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0.111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(2.27)*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(1.02)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(0.45)</a:t>
                      </a:r>
                      <a:endParaRPr lang="ja-JP" sz="1200" b="0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(0.35)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reconciliation of factions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0.419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-0.436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0.921</a:t>
                      </a:r>
                      <a:endParaRPr lang="ja-JP" sz="1200" b="0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0.216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(2.06)*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(1.76)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(1.62)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(0.50)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3017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abandonment of armed resistance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0.569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-0.070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-0.601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0.304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(2.50)*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(0.46)</a:t>
                      </a:r>
                      <a:endParaRPr lang="ja-JP" sz="1200" b="0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(1.44)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(1.15)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United States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0.094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0.105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-0.396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-0.296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(1.33)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(2.08)*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(3.12)**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(3.35)**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Jordan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0.051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0.278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-0.079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0.107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(0.52)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(3.91)**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(0.44)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(0.86)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Turkey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-0.024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0.006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-0.249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-0.320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(0.28)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(0.10)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(1.68)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(2.71)**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Iran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-0.389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-0.259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0.523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-0.131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(4.87)**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(3.94)**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(3.39)**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(1.11)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Syria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-0.090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-0.258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0.920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-0.125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(0.95)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(3.81)**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(5.50)**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(1.08)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Saudi Arabia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0.060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0.160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-0.159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0.310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(0.63)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(2.35)*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(0.90)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(2.66)**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R</a:t>
                      </a:r>
                      <a:r>
                        <a:rPr lang="en-US" sz="1200" b="1" kern="100" spc="-100" baseline="300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2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0.16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0.11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N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537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1,039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503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589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07504" y="980727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9712" y="5739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Table 3. Effect of assessment of Egyptian diplomacy on voting for and party identification of Hamas and Fatah</a:t>
            </a:r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4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Probability of voting for Hamas decreases with more favorable Egypt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1" y="1580892"/>
            <a:ext cx="5609323" cy="408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699792" y="580526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Figure 2 Change in the Probability of voting for Hamas by Egypt </a:t>
            </a:r>
            <a:r>
              <a:rPr lang="en-US" altLang="ja-JP" dirty="0" smtClean="0"/>
              <a:t>Evaluation from the estimation in 2009</a:t>
            </a:r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68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187728"/>
              </p:ext>
            </p:extLst>
          </p:nvPr>
        </p:nvGraphicFramePr>
        <p:xfrm>
          <a:off x="2843808" y="908720"/>
          <a:ext cx="5721379" cy="5650971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1897608"/>
                <a:gridCol w="964102"/>
                <a:gridCol w="1032771"/>
                <a:gridCol w="913789"/>
                <a:gridCol w="913109"/>
              </a:tblGrid>
              <a:tr h="150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0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1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2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3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Model 4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301731">
                <a:tc>
                  <a:txBody>
                    <a:bodyPr/>
                    <a:lstStyle/>
                    <a:p>
                      <a:pPr indent="192405"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estimation </a:t>
                      </a:r>
                      <a:endParaRPr lang="en-US" sz="1200" b="1" kern="100" spc="-1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indent="192405"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dependent variable)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Ordered </a:t>
                      </a: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Logit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(voting </a:t>
                      </a:r>
                      <a:r>
                        <a:rPr lang="en-US" sz="11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2009)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Ordered L</a:t>
                      </a: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ogit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lang="en-US" sz="11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voting 2011)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OLS </a:t>
                      </a: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Hamas</a:t>
                      </a:r>
                      <a:r>
                        <a:rPr lang="en-US" altLang="ja-JP" sz="1200" b="1" kern="100" spc="-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) 2011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OLS (</a:t>
                      </a:r>
                      <a:r>
                        <a:rPr lang="en-US" sz="1200" b="1" kern="100" spc="-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Fatah) 2011</a:t>
                      </a:r>
                      <a:endParaRPr lang="ja-JP" sz="1200" b="1" kern="100" spc="-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 smtClean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Egypt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0.197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0.018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0.071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0.562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(2.17)*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(0.25)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(0.38)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(4.33)**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>
                    <a:solidFill>
                      <a:schemeClr val="tx1"/>
                    </a:solidFill>
                  </a:tcPr>
                </a:tc>
              </a:tr>
              <a:tr h="3017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independent in the 1967 land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0.856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0.632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-0.365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0.639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(3.57)**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(3.86)**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(1.05)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(2.03)*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3017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independent in historical Palestine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-0.612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-0.189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0.198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0.111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(2.27)*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(1.02)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(0.45)</a:t>
                      </a:r>
                      <a:endParaRPr lang="ja-JP" sz="1200" b="0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(0.35)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reconciliation of factions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0.419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-0.436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0.921</a:t>
                      </a:r>
                      <a:endParaRPr lang="ja-JP" sz="1200" b="0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0.216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(2.06)*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(1.76)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(1.62)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(0.50)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3017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abandonment of armed resistance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0.569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-0.070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-0.601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0.304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(2.50)*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(0.46)</a:t>
                      </a:r>
                      <a:endParaRPr lang="ja-JP" sz="1200" b="0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(1.44)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(1.15)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United States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0.094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0.105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-0.396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-0.296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(1.33)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(2.08)*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(3.12)**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(3.35)**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Jordan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0.051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0.278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-0.079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0.107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(0.52)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(3.91)**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(0.44)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(0.86)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Turkey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-0.024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0.006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-0.249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-0.320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(0.28)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(0.10)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(1.68)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(2.71)**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Iran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-0.389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-0.259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0.523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-0.131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(4.87)**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(3.94)**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(3.39)**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(1.11)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Syria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-0.090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-0.258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0.920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-0.125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(0.95)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(3.81)**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(5.50)**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(1.08)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Saudi Arabia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0.060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0.160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-0.159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0.310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(0.63)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(2.35)*</a:t>
                      </a:r>
                      <a:endParaRPr lang="ja-JP" sz="14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(0.90)</a:t>
                      </a:r>
                      <a:endParaRPr lang="ja-JP" sz="1200" b="0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(2.66)**</a:t>
                      </a:r>
                      <a:endParaRPr lang="ja-JP" sz="16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R</a:t>
                      </a:r>
                      <a:r>
                        <a:rPr lang="en-US" sz="1200" b="1" kern="100" spc="-100" baseline="300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2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 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0.16</a:t>
                      </a:r>
                      <a:endParaRPr lang="ja-JP" sz="1200" b="1" kern="100" spc="-1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0.11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  <a:tr h="150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N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537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1,039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503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spc="-100" dirty="0">
                          <a:effectLst/>
                          <a:latin typeface="Times New Roman" pitchFamily="18" charset="0"/>
                          <a:ea typeface="MS UI Gothic" pitchFamily="50" charset="-128"/>
                          <a:cs typeface="Times New Roman" pitchFamily="18" charset="0"/>
                        </a:rPr>
                        <a:t>589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UI Gothic" pitchFamily="50" charset="-128"/>
                        <a:cs typeface="Times New Roman" pitchFamily="18" charset="0"/>
                      </a:endParaRPr>
                    </a:p>
                  </a:txBody>
                  <a:tcPr marL="75433" marR="75433" marT="0" marB="0"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07504" y="980727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9712" y="5739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Table 3. Effect of assessment of Egyptian diplomacy on voting for and party identification of Hamas and Fatah</a:t>
            </a:r>
            <a:endParaRPr lang="ja-JP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19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What’s the influence of the Arab Spring?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The alternative hypothesis is </a:t>
            </a:r>
            <a:r>
              <a:rPr kumimoji="1" lang="en-US" altLang="ja-JP" sz="2800" dirty="0" smtClean="0"/>
              <a:t>accepted.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en-US" altLang="ja-JP" sz="2800" i="1" dirty="0" smtClean="0"/>
              <a:t>The Arab Spring had no effect on the approval ratings for the Palestinian parties. The electorate makes a judgment of  parties in accordance with their performance.</a:t>
            </a:r>
            <a:endParaRPr kumimoji="1" lang="ja-JP" altLang="en-US" sz="2800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71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Thank </a:t>
            </a:r>
            <a:r>
              <a:rPr lang="en-US" altLang="ja-JP" dirty="0" smtClean="0"/>
              <a:t>you.</a:t>
            </a:r>
            <a:endParaRPr lang="ja-JP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2B19C-6D8B-4653-92F0-035A09FAE90B}" type="slidenum">
              <a:rPr lang="en-US" altLang="ja-JP" smtClean="0"/>
              <a:pPr/>
              <a:t>18</a:t>
            </a:fld>
            <a:endParaRPr lang="en-US" altLang="ja-JP"/>
          </a:p>
        </p:txBody>
      </p:sp>
      <p:pic>
        <p:nvPicPr>
          <p:cNvPr id="1026" name="Picture 2" descr="C:\Users\shingo\Pictures\Pictures in Ramallah 2011\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4798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ingo\Pictures\Pictures in Ramallah 2011\ramalla_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18183"/>
            <a:ext cx="4791761" cy="35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ingo\Pictures\Pictures in Ramallah 2011\nakbapo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83" y="322717"/>
            <a:ext cx="2065400" cy="27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well-known phenomenon</a:t>
            </a:r>
            <a:endParaRPr lang="ja-JP" altLang="ja-JP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 dirty="0" smtClean="0"/>
              <a:t>“If democratization brought out in the Middle East, Islamic parties would gain power in the elections.” 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en-US" altLang="ja-JP" dirty="0" smtClean="0"/>
              <a:t>Hizbullah (Lebanon)</a:t>
            </a:r>
          </a:p>
          <a:p>
            <a:r>
              <a:rPr lang="en-US" altLang="ja-JP" dirty="0" smtClean="0"/>
              <a:t>The Shiite Islamic party alliance (Iraq)</a:t>
            </a:r>
          </a:p>
          <a:p>
            <a:r>
              <a:rPr lang="en-US" altLang="ja-JP" dirty="0" smtClean="0"/>
              <a:t>Hamas (Palestine in 2006)  </a:t>
            </a:r>
          </a:p>
          <a:p>
            <a:r>
              <a:rPr lang="en-US" altLang="ja-JP" dirty="0" smtClean="0"/>
              <a:t>Ennahda movement (Tunisia)</a:t>
            </a:r>
          </a:p>
          <a:p>
            <a:r>
              <a:rPr lang="en-US" altLang="ja-JP" dirty="0" smtClean="0"/>
              <a:t>Freedom &amp; Justice Party (Egypt)</a:t>
            </a:r>
          </a:p>
          <a:p>
            <a:r>
              <a:rPr lang="en-US" altLang="ja-JP" dirty="0" smtClean="0"/>
              <a:t>Justice &amp; Development Party (Morocco)</a:t>
            </a:r>
          </a:p>
          <a:p>
            <a:endParaRPr lang="ja-JP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is the impact of the Arab Spring for the Palestinians?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760" y="1600200"/>
            <a:ext cx="6608415" cy="4781128"/>
          </a:xfrm>
        </p:spPr>
        <p:txBody>
          <a:bodyPr/>
          <a:lstStyle/>
          <a:p>
            <a:r>
              <a:rPr kumimoji="1" lang="en-US" altLang="ja-JP" sz="2800" dirty="0" smtClean="0"/>
              <a:t>The revolution changed the Egyptian policy regarding Palestine.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“the victory of the Egyptian revolution was the shortest way to the liberation of the Palestinians” [Atwan 2011]  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We focus on Palestinian political attitudes in the wave of the Arab Spring.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94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Explanation of data and methods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760" y="1600200"/>
            <a:ext cx="6608415" cy="4525963"/>
          </a:xfrm>
        </p:spPr>
        <p:txBody>
          <a:bodyPr/>
          <a:lstStyle/>
          <a:p>
            <a:r>
              <a:rPr kumimoji="1" lang="en-US" altLang="ja-JP" sz="2800" dirty="0" smtClean="0"/>
              <a:t>Two waves of poll data were collected in 2009 and 2011, before and after the Arab Spring.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A simple statistical comparison of approval ratings for Fatah and Hamas</a:t>
            </a:r>
          </a:p>
          <a:p>
            <a:endParaRPr lang="en-US" altLang="ja-JP" sz="2800" dirty="0"/>
          </a:p>
          <a:p>
            <a:r>
              <a:rPr lang="en-US" altLang="ja-JP" sz="2800" dirty="0" smtClean="0"/>
              <a:t>To identify the determinants, we employ logistic and OLS regressions.</a:t>
            </a:r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4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Meeting and Field Work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5</a:t>
            </a:fld>
            <a:endParaRPr lang="en-US" altLang="ja-JP"/>
          </a:p>
        </p:txBody>
      </p:sp>
      <p:pic>
        <p:nvPicPr>
          <p:cNvPr id="5" name="Picture 2" descr="C:\Users\shingo\Pictures\JMCC_field\interview_jmc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150262" cy="23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hingo\Pictures\Pictures in Ramallah 2011\meeting_110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3284779" cy="246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ingo\Pictures\field work 2012\wom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91715"/>
            <a:ext cx="278447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Hypothesis and </a:t>
            </a:r>
            <a:r>
              <a:rPr lang="en-US" altLang="ja-JP" dirty="0"/>
              <a:t>A</a:t>
            </a:r>
            <a:r>
              <a:rPr kumimoji="1" lang="en-US" altLang="ja-JP" dirty="0" smtClean="0"/>
              <a:t>lternative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760" y="2181057"/>
            <a:ext cx="6608415" cy="3945106"/>
          </a:xfrm>
        </p:spPr>
        <p:txBody>
          <a:bodyPr/>
          <a:lstStyle/>
          <a:p>
            <a:r>
              <a:rPr kumimoji="1" lang="en-US" altLang="ja-JP" sz="2800" dirty="0" smtClean="0"/>
              <a:t>Hypothesis</a:t>
            </a:r>
          </a:p>
          <a:p>
            <a:endParaRPr kumimoji="1" lang="en-US" altLang="ja-JP" dirty="0" smtClean="0"/>
          </a:p>
          <a:p>
            <a:r>
              <a:rPr kumimoji="1" lang="en-US" altLang="ja-JP" sz="2800" i="1" dirty="0" smtClean="0"/>
              <a:t>The </a:t>
            </a:r>
            <a:r>
              <a:rPr lang="en-US" altLang="ja-JP" sz="2800" i="1" dirty="0" smtClean="0"/>
              <a:t>A</a:t>
            </a:r>
            <a:r>
              <a:rPr kumimoji="1" lang="en-US" altLang="ja-JP" sz="2800" i="1" dirty="0" smtClean="0"/>
              <a:t>rab Spring movement </a:t>
            </a:r>
            <a:r>
              <a:rPr kumimoji="1" lang="en-US" altLang="ja-JP" sz="2800" i="1" u="sng" dirty="0" smtClean="0"/>
              <a:t>changed the views of the adherents </a:t>
            </a:r>
            <a:r>
              <a:rPr kumimoji="1" lang="en-US" altLang="ja-JP" sz="2800" i="1" dirty="0" smtClean="0"/>
              <a:t>of Hamas and Fatah. The evaluation of Egyptian diplomacy has increased by the Arab Spring, and is a determinant of the popularity of Hamas  </a:t>
            </a:r>
            <a:endParaRPr kumimoji="1" lang="ja-JP" altLang="en-US" sz="2800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732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Hypothesis and </a:t>
            </a:r>
            <a:r>
              <a:rPr lang="en-US" altLang="ja-JP" dirty="0"/>
              <a:t>A</a:t>
            </a:r>
            <a:r>
              <a:rPr kumimoji="1" lang="en-US" altLang="ja-JP" dirty="0" smtClean="0"/>
              <a:t>lternative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760" y="2181057"/>
            <a:ext cx="6608415" cy="3945106"/>
          </a:xfrm>
        </p:spPr>
        <p:txBody>
          <a:bodyPr/>
          <a:lstStyle/>
          <a:p>
            <a:r>
              <a:rPr kumimoji="1" lang="en-US" altLang="ja-JP" sz="2800" dirty="0" smtClean="0"/>
              <a:t>Alternative Hypothesis</a:t>
            </a:r>
          </a:p>
          <a:p>
            <a:endParaRPr kumimoji="1" lang="en-US" altLang="ja-JP" dirty="0" smtClean="0"/>
          </a:p>
          <a:p>
            <a:r>
              <a:rPr kumimoji="1" lang="en-US" altLang="ja-JP" sz="2800" i="1" dirty="0" smtClean="0"/>
              <a:t>The </a:t>
            </a:r>
            <a:r>
              <a:rPr lang="en-US" altLang="ja-JP" sz="2800" i="1" dirty="0" smtClean="0"/>
              <a:t>A</a:t>
            </a:r>
            <a:r>
              <a:rPr kumimoji="1" lang="en-US" altLang="ja-JP" sz="2800" i="1" dirty="0" smtClean="0"/>
              <a:t>rab Spring movement had </a:t>
            </a:r>
            <a:r>
              <a:rPr kumimoji="1" lang="en-US" altLang="ja-JP" sz="2800" i="1" u="sng" dirty="0" smtClean="0"/>
              <a:t>no effect on the approval ratings</a:t>
            </a:r>
            <a:r>
              <a:rPr kumimoji="1" lang="en-US" altLang="ja-JP" sz="2800" i="1" dirty="0" smtClean="0"/>
              <a:t> for the Palestinian parties. The electorate judges parties in accordance with their performance.</a:t>
            </a:r>
            <a:endParaRPr kumimoji="1" lang="ja-JP" altLang="en-US" sz="2800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23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7824" y="1606159"/>
            <a:ext cx="547260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Table 1. Palestinian ratings of voting for Hamas and Fatah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b="1" dirty="0"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b="1" dirty="0"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b="1" dirty="0"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b="1" dirty="0"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 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*p&lt;.05, **p&lt;.01, ***p&lt;.001, two-tailed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χ</a:t>
            </a:r>
            <a:r>
              <a:rPr kumimoji="0" lang="en-US" altLang="ja-JP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-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test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Findings: Descriptive Statistics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504660"/>
              </p:ext>
            </p:extLst>
          </p:nvPr>
        </p:nvGraphicFramePr>
        <p:xfrm>
          <a:off x="3491880" y="2636911"/>
          <a:ext cx="4608513" cy="2432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752"/>
                <a:gridCol w="1256241"/>
                <a:gridCol w="1122347"/>
                <a:gridCol w="561173"/>
              </a:tblGrid>
              <a:tr h="1216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spc="-100" dirty="0">
                          <a:effectLst/>
                        </a:rPr>
                        <a:t> </a:t>
                      </a:r>
                      <a:endParaRPr lang="ja-JP" sz="1200" b="1" kern="100" spc="-1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May 2009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June 2011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/>
                        </a:rPr>
                        <a:t> 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8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HAMAS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/>
                        </a:rPr>
                        <a:t>19.0%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/>
                        </a:rPr>
                        <a:t>13.9%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spc="-100">
                          <a:effectLst/>
                        </a:rPr>
                        <a:t>**</a:t>
                      </a:r>
                      <a:endParaRPr lang="ja-JP" sz="2400" b="1" kern="100" spc="-10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8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Fatah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/>
                        </a:rPr>
                        <a:t>32.5%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/>
                        </a:rPr>
                        <a:t>36.3%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/>
                        </a:rPr>
                        <a:t> 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4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55776" y="1700808"/>
            <a:ext cx="626469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Table 2. Ratings of voting for Hamas in Gaza and of Fatah in the WB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000" b="1" dirty="0"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000" b="1" dirty="0"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000" b="1" dirty="0"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000" b="1" dirty="0"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明朝" pitchFamily="17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 *p&lt;.05, **p&lt;.01, ***p&lt;.001, two-tailed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χ</a:t>
            </a:r>
            <a:r>
              <a:rPr kumimoji="0" lang="en-US" altLang="ja-JP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-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test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Findings: Descriptive Statistics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052608"/>
              </p:ext>
            </p:extLst>
          </p:nvPr>
        </p:nvGraphicFramePr>
        <p:xfrm>
          <a:off x="2987824" y="2708919"/>
          <a:ext cx="5328593" cy="2459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1368152"/>
                <a:gridCol w="1405098"/>
                <a:gridCol w="611127"/>
              </a:tblGrid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/>
                        </a:rPr>
                        <a:t> 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May 2009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June 2011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>
                          <a:effectLst/>
                        </a:rPr>
                        <a:t> </a:t>
                      </a:r>
                      <a:endParaRPr lang="ja-JP" sz="2400" b="1" kern="100" spc="-10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HAMAS in Gaza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>
                          <a:effectLst/>
                        </a:rPr>
                        <a:t>26.1%</a:t>
                      </a:r>
                      <a:endParaRPr lang="ja-JP" sz="2400" b="1" kern="100" spc="-10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>
                          <a:effectLst/>
                        </a:rPr>
                        <a:t>21.4%</a:t>
                      </a:r>
                      <a:endParaRPr lang="ja-JP" sz="2400" b="1" kern="100" spc="-10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spc="-100">
                          <a:effectLst/>
                        </a:rPr>
                        <a:t> </a:t>
                      </a:r>
                      <a:endParaRPr lang="ja-JP" sz="2400" b="1" kern="100" spc="-10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Fatah in the West Bank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/>
                        </a:rPr>
                        <a:t>33.3%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/>
                        </a:rPr>
                        <a:t>45.1%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spc="-100" dirty="0">
                          <a:effectLst/>
                        </a:rPr>
                        <a:t>***</a:t>
                      </a:r>
                      <a:endParaRPr lang="ja-JP" sz="2400" b="1" kern="100" spc="-1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07504" y="98072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Data &amp; Methods</a:t>
            </a:r>
          </a:p>
          <a:p>
            <a:pPr marL="342900" indent="-342900">
              <a:buAutoNum type="arabicPeriod"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marL="342900" indent="-342900"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Discussion</a:t>
            </a:r>
            <a:endParaRPr kumimoji="1" lang="ja-JP" alt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D34-E768-4D64-85A2-05E57DF3701F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89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777_slide">
  <a:themeElements>
    <a:clrScheme name="Office ​​テーマ 2">
      <a:dk1>
        <a:srgbClr val="333333"/>
      </a:dk1>
      <a:lt1>
        <a:srgbClr val="FFFFFF"/>
      </a:lt1>
      <a:dk2>
        <a:srgbClr val="0000CC"/>
      </a:dk2>
      <a:lt2>
        <a:srgbClr val="FFFFFF"/>
      </a:lt2>
      <a:accent1>
        <a:srgbClr val="79B8F2"/>
      </a:accent1>
      <a:accent2>
        <a:srgbClr val="CFAAF2"/>
      </a:accent2>
      <a:accent3>
        <a:srgbClr val="AAAAE2"/>
      </a:accent3>
      <a:accent4>
        <a:srgbClr val="DADADA"/>
      </a:accent4>
      <a:accent5>
        <a:srgbClr val="BED8F7"/>
      </a:accent5>
      <a:accent6>
        <a:srgbClr val="BB9ADB"/>
      </a:accent6>
      <a:hlink>
        <a:srgbClr val="BFBFFF"/>
      </a:hlink>
      <a:folHlink>
        <a:srgbClr val="DEC8D8"/>
      </a:folHlink>
    </a:clrScheme>
    <a:fontScheme name="Office ​​テーマ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​​テーマ 1">
        <a:dk1>
          <a:srgbClr val="333333"/>
        </a:dk1>
        <a:lt1>
          <a:srgbClr val="FFFFFF"/>
        </a:lt1>
        <a:dk2>
          <a:srgbClr val="0000CC"/>
        </a:dk2>
        <a:lt2>
          <a:srgbClr val="FFFFFF"/>
        </a:lt2>
        <a:accent1>
          <a:srgbClr val="8787FF"/>
        </a:accent1>
        <a:accent2>
          <a:srgbClr val="A1A1FF"/>
        </a:accent2>
        <a:accent3>
          <a:srgbClr val="AAAAE2"/>
        </a:accent3>
        <a:accent4>
          <a:srgbClr val="DADADA"/>
        </a:accent4>
        <a:accent5>
          <a:srgbClr val="C3C3FF"/>
        </a:accent5>
        <a:accent6>
          <a:srgbClr val="9191E7"/>
        </a:accent6>
        <a:hlink>
          <a:srgbClr val="BABAFF"/>
        </a:hlink>
        <a:folHlink>
          <a:srgbClr val="C9C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333333"/>
        </a:dk1>
        <a:lt1>
          <a:srgbClr val="FFFFFF"/>
        </a:lt1>
        <a:dk2>
          <a:srgbClr val="0000CC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E2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BFBFFF"/>
        </a:hlink>
        <a:folHlink>
          <a:srgbClr val="DEC8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333333"/>
        </a:dk1>
        <a:lt1>
          <a:srgbClr val="FFFFFF"/>
        </a:lt1>
        <a:dk2>
          <a:srgbClr val="0000CC"/>
        </a:dk2>
        <a:lt2>
          <a:srgbClr val="FFFFFF"/>
        </a:lt2>
        <a:accent1>
          <a:srgbClr val="D6D18B"/>
        </a:accent1>
        <a:accent2>
          <a:srgbClr val="B2B2FF"/>
        </a:accent2>
        <a:accent3>
          <a:srgbClr val="AAAAE2"/>
        </a:accent3>
        <a:accent4>
          <a:srgbClr val="DADADA"/>
        </a:accent4>
        <a:accent5>
          <a:srgbClr val="E8E5C4"/>
        </a:accent5>
        <a:accent6>
          <a:srgbClr val="A1A1E7"/>
        </a:accent6>
        <a:hlink>
          <a:srgbClr val="B8CC8F"/>
        </a:hlink>
        <a:folHlink>
          <a:srgbClr val="E6CA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333333"/>
        </a:dk1>
        <a:lt1>
          <a:srgbClr val="FFFFFF"/>
        </a:lt1>
        <a:dk2>
          <a:srgbClr val="0000CC"/>
        </a:dk2>
        <a:lt2>
          <a:srgbClr val="FFFFFF"/>
        </a:lt2>
        <a:accent1>
          <a:srgbClr val="D9C282"/>
        </a:accent1>
        <a:accent2>
          <a:srgbClr val="93CC85"/>
        </a:accent2>
        <a:accent3>
          <a:srgbClr val="AAAAE2"/>
        </a:accent3>
        <a:accent4>
          <a:srgbClr val="DADADA"/>
        </a:accent4>
        <a:accent5>
          <a:srgbClr val="E9DDC1"/>
        </a:accent5>
        <a:accent6>
          <a:srgbClr val="85B978"/>
        </a:accent6>
        <a:hlink>
          <a:srgbClr val="DEC8CA"/>
        </a:hlink>
        <a:folHlink>
          <a:srgbClr val="BA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87FF"/>
        </a:accent1>
        <a:accent2>
          <a:srgbClr val="A1A1FF"/>
        </a:accent2>
        <a:accent3>
          <a:srgbClr val="FFFFFF"/>
        </a:accent3>
        <a:accent4>
          <a:srgbClr val="000000"/>
        </a:accent4>
        <a:accent5>
          <a:srgbClr val="C3C3FF"/>
        </a:accent5>
        <a:accent6>
          <a:srgbClr val="9191E7"/>
        </a:accent6>
        <a:hlink>
          <a:srgbClr val="BABAFF"/>
        </a:hlink>
        <a:folHlink>
          <a:srgbClr val="C9C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BFBFFF"/>
        </a:hlink>
        <a:folHlink>
          <a:srgbClr val="DEC8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6D18B"/>
        </a:accent1>
        <a:accent2>
          <a:srgbClr val="B2B2FF"/>
        </a:accent2>
        <a:accent3>
          <a:srgbClr val="FFFFFF"/>
        </a:accent3>
        <a:accent4>
          <a:srgbClr val="000000"/>
        </a:accent4>
        <a:accent5>
          <a:srgbClr val="E8E5C4"/>
        </a:accent5>
        <a:accent6>
          <a:srgbClr val="A1A1E7"/>
        </a:accent6>
        <a:hlink>
          <a:srgbClr val="B8CC8F"/>
        </a:hlink>
        <a:folHlink>
          <a:srgbClr val="E6C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C282"/>
        </a:accent1>
        <a:accent2>
          <a:srgbClr val="93CC85"/>
        </a:accent2>
        <a:accent3>
          <a:srgbClr val="FFFFFF"/>
        </a:accent3>
        <a:accent4>
          <a:srgbClr val="000000"/>
        </a:accent4>
        <a:accent5>
          <a:srgbClr val="E9DDC1"/>
        </a:accent5>
        <a:accent6>
          <a:srgbClr val="85B978"/>
        </a:accent6>
        <a:hlink>
          <a:srgbClr val="DEC8CA"/>
        </a:hlink>
        <a:folHlink>
          <a:srgbClr val="BAB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00CC"/>
      </a:dk2>
      <a:lt2>
        <a:srgbClr val="FFFFFF"/>
      </a:lt2>
      <a:accent1>
        <a:srgbClr val="79B8F2"/>
      </a:accent1>
      <a:accent2>
        <a:srgbClr val="CFAAF2"/>
      </a:accent2>
      <a:accent3>
        <a:srgbClr val="AAAAE2"/>
      </a:accent3>
      <a:accent4>
        <a:srgbClr val="DADADA"/>
      </a:accent4>
      <a:accent5>
        <a:srgbClr val="BED8F7"/>
      </a:accent5>
      <a:accent6>
        <a:srgbClr val="BB9ADB"/>
      </a:accent6>
      <a:hlink>
        <a:srgbClr val="BFBFFF"/>
      </a:hlink>
      <a:folHlink>
        <a:srgbClr val="DEC8D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333333"/>
        </a:dk1>
        <a:lt1>
          <a:srgbClr val="FFFFFF"/>
        </a:lt1>
        <a:dk2>
          <a:srgbClr val="0000CC"/>
        </a:dk2>
        <a:lt2>
          <a:srgbClr val="FFFFFF"/>
        </a:lt2>
        <a:accent1>
          <a:srgbClr val="8787FF"/>
        </a:accent1>
        <a:accent2>
          <a:srgbClr val="A1A1FF"/>
        </a:accent2>
        <a:accent3>
          <a:srgbClr val="AAAAE2"/>
        </a:accent3>
        <a:accent4>
          <a:srgbClr val="DADADA"/>
        </a:accent4>
        <a:accent5>
          <a:srgbClr val="C3C3FF"/>
        </a:accent5>
        <a:accent6>
          <a:srgbClr val="9191E7"/>
        </a:accent6>
        <a:hlink>
          <a:srgbClr val="BABAFF"/>
        </a:hlink>
        <a:folHlink>
          <a:srgbClr val="C9C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00CC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E2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BFBFFF"/>
        </a:hlink>
        <a:folHlink>
          <a:srgbClr val="DEC8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00CC"/>
        </a:dk2>
        <a:lt2>
          <a:srgbClr val="FFFFFF"/>
        </a:lt2>
        <a:accent1>
          <a:srgbClr val="D6D18B"/>
        </a:accent1>
        <a:accent2>
          <a:srgbClr val="B2B2FF"/>
        </a:accent2>
        <a:accent3>
          <a:srgbClr val="AAAAE2"/>
        </a:accent3>
        <a:accent4>
          <a:srgbClr val="DADADA"/>
        </a:accent4>
        <a:accent5>
          <a:srgbClr val="E8E5C4"/>
        </a:accent5>
        <a:accent6>
          <a:srgbClr val="A1A1E7"/>
        </a:accent6>
        <a:hlink>
          <a:srgbClr val="B8CC8F"/>
        </a:hlink>
        <a:folHlink>
          <a:srgbClr val="E6CA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00CC"/>
        </a:dk2>
        <a:lt2>
          <a:srgbClr val="FFFFFF"/>
        </a:lt2>
        <a:accent1>
          <a:srgbClr val="D9C282"/>
        </a:accent1>
        <a:accent2>
          <a:srgbClr val="93CC85"/>
        </a:accent2>
        <a:accent3>
          <a:srgbClr val="AAAAE2"/>
        </a:accent3>
        <a:accent4>
          <a:srgbClr val="DADADA"/>
        </a:accent4>
        <a:accent5>
          <a:srgbClr val="E9DDC1"/>
        </a:accent5>
        <a:accent6>
          <a:srgbClr val="85B978"/>
        </a:accent6>
        <a:hlink>
          <a:srgbClr val="DEC8CA"/>
        </a:hlink>
        <a:folHlink>
          <a:srgbClr val="BA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87FF"/>
        </a:accent1>
        <a:accent2>
          <a:srgbClr val="A1A1FF"/>
        </a:accent2>
        <a:accent3>
          <a:srgbClr val="FFFFFF"/>
        </a:accent3>
        <a:accent4>
          <a:srgbClr val="000000"/>
        </a:accent4>
        <a:accent5>
          <a:srgbClr val="C3C3FF"/>
        </a:accent5>
        <a:accent6>
          <a:srgbClr val="9191E7"/>
        </a:accent6>
        <a:hlink>
          <a:srgbClr val="BABAFF"/>
        </a:hlink>
        <a:folHlink>
          <a:srgbClr val="C9C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BFBFFF"/>
        </a:hlink>
        <a:folHlink>
          <a:srgbClr val="DEC8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6D18B"/>
        </a:accent1>
        <a:accent2>
          <a:srgbClr val="B2B2FF"/>
        </a:accent2>
        <a:accent3>
          <a:srgbClr val="FFFFFF"/>
        </a:accent3>
        <a:accent4>
          <a:srgbClr val="000000"/>
        </a:accent4>
        <a:accent5>
          <a:srgbClr val="E8E5C4"/>
        </a:accent5>
        <a:accent6>
          <a:srgbClr val="A1A1E7"/>
        </a:accent6>
        <a:hlink>
          <a:srgbClr val="B8CC8F"/>
        </a:hlink>
        <a:folHlink>
          <a:srgbClr val="E6C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C282"/>
        </a:accent1>
        <a:accent2>
          <a:srgbClr val="93CC85"/>
        </a:accent2>
        <a:accent3>
          <a:srgbClr val="FFFFFF"/>
        </a:accent3>
        <a:accent4>
          <a:srgbClr val="000000"/>
        </a:accent4>
        <a:accent5>
          <a:srgbClr val="E9DDC1"/>
        </a:accent5>
        <a:accent6>
          <a:srgbClr val="85B978"/>
        </a:accent6>
        <a:hlink>
          <a:srgbClr val="DEC8CA"/>
        </a:hlink>
        <a:folHlink>
          <a:srgbClr val="BAB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ind_4777_slide</Template>
  <TotalTime>139</TotalTime>
  <Words>1537</Words>
  <Application>Microsoft Office PowerPoint</Application>
  <PresentationFormat>画面に合わせる (4:3)</PresentationFormat>
  <Paragraphs>597</Paragraphs>
  <Slides>18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ind_4777_slide</vt:lpstr>
      <vt:lpstr>1_Default Design</vt:lpstr>
      <vt:lpstr>Determinants of the Attitude toward Political Parties in Palestine </vt:lpstr>
      <vt:lpstr>A well-known phenomenon</vt:lpstr>
      <vt:lpstr>What is the impact of the Arab Spring for the Palestinians?</vt:lpstr>
      <vt:lpstr>Explanation of data and methods</vt:lpstr>
      <vt:lpstr>Meeting and Field Work</vt:lpstr>
      <vt:lpstr>Hypothesis and Alternative </vt:lpstr>
      <vt:lpstr>Hypothesis and Alternative </vt:lpstr>
      <vt:lpstr>Findings: Descriptive Statistics</vt:lpstr>
      <vt:lpstr>Findings: Descriptive Statistics</vt:lpstr>
      <vt:lpstr>Findings: Descriptive Statistics</vt:lpstr>
      <vt:lpstr>Ordered Logit Models (1 &amp; 2)</vt:lpstr>
      <vt:lpstr>PowerPoint プレゼンテーション</vt:lpstr>
      <vt:lpstr>Regression Models (3 &amp; 4)</vt:lpstr>
      <vt:lpstr>PowerPoint プレゼンテーション</vt:lpstr>
      <vt:lpstr>Probability of voting for Hamas decreases with more favorable Egypt</vt:lpstr>
      <vt:lpstr>PowerPoint プレゼンテーション</vt:lpstr>
      <vt:lpstr>What’s the influence of the Arab Spring?</vt:lpstr>
      <vt:lpstr>Thank you.</vt:lpstr>
    </vt:vector>
  </TitlesOfParts>
  <Company>山形大学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Determinants of the Attitude toward Political Parties in Palestine</dc:title>
  <dc:creator>Shingo</dc:creator>
  <cp:lastModifiedBy>Shingo</cp:lastModifiedBy>
  <cp:revision>21</cp:revision>
  <dcterms:created xsi:type="dcterms:W3CDTF">2012-07-03T00:41:15Z</dcterms:created>
  <dcterms:modified xsi:type="dcterms:W3CDTF">2012-07-04T05:10:34Z</dcterms:modified>
</cp:coreProperties>
</file>