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7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interaction=0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very unfavorable</c:v>
                </c:pt>
                <c:pt idx="1">
                  <c:v>somewhat unfavorable</c:v>
                </c:pt>
                <c:pt idx="2">
                  <c:v>somewhat favorable</c:v>
                </c:pt>
                <c:pt idx="3">
                  <c:v>very favorable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0.43140000000000001</c:v>
                </c:pt>
                <c:pt idx="1">
                  <c:v>0.27600000000000002</c:v>
                </c:pt>
                <c:pt idx="2">
                  <c:v>0.2306</c:v>
                </c:pt>
                <c:pt idx="3">
                  <c:v>6.2100000000000002E-2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interaction=1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very unfavorable</c:v>
                </c:pt>
                <c:pt idx="1">
                  <c:v>somewhat unfavorable</c:v>
                </c:pt>
                <c:pt idx="2">
                  <c:v>somewhat favorable</c:v>
                </c:pt>
                <c:pt idx="3">
                  <c:v>very favorable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0.15870000000000001</c:v>
                </c:pt>
                <c:pt idx="1">
                  <c:v>0.21679999999999999</c:v>
                </c:pt>
                <c:pt idx="2">
                  <c:v>0.41439999999999999</c:v>
                </c:pt>
                <c:pt idx="3">
                  <c:v>0.21010000000000001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613944"/>
        <c:axId val="318614336"/>
      </c:barChart>
      <c:catAx>
        <c:axId val="31861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8614336"/>
        <c:crosses val="autoZero"/>
        <c:auto val="1"/>
        <c:lblAlgn val="ctr"/>
        <c:lblOffset val="100"/>
        <c:noMultiLvlLbl val="0"/>
      </c:catAx>
      <c:valAx>
        <c:axId val="31861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8613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ja-JP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99F9D5-FA70-4496-AEF9-95F60E013773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ja-JP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DAEE78F-CAAE-4A30-AFEC-6D1671BA4AE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176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C2B9-C511-4EE7-B8AB-F04C2DE8E6B1}" type="datetimeFigureOut">
              <a:rPr kumimoji="1" lang="ja-JP" altLang="en-US" smtClean="0"/>
              <a:t>2014/11/13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4DCF3-7293-4D3A-BD77-9AFA082007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53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DCF3-7293-4D3A-BD77-9AFA0820072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87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DCF3-7293-4D3A-BD77-9AFA0820072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65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DCF3-7293-4D3A-BD77-9AFA0820072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35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DCF3-7293-4D3A-BD77-9AFA0820072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29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DCF3-7293-4D3A-BD77-9AFA0820072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32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DCF3-7293-4D3A-BD77-9AFA0820072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3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4DCF3-7293-4D3A-BD77-9AFA0820072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1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4930CD-7DE1-4BB1-9636-D8BD4DF5D634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A1E1A-C0E8-434D-8C4E-2E9AB9AF81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12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405D4-74C6-42DA-BE17-72BF8C0CDE67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75845-B2B1-4F13-B655-27FADFC7DE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47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D96D0-D594-4850-BF20-ED2CD054382F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9174C-8A2F-42D3-8DCF-92239FE463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2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72C8F-70F0-48AC-A457-574AAD3529F0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7FD09-BAE1-4EC4-B4AB-41DD5B63C6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75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4AD3A-9D83-421D-A162-378510F698E4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C9AE3-7F79-47DC-9CBF-5F9AD0E235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5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EAEA5-042E-47A4-8083-1A8185249852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1D48D-9C02-4293-B7C4-59F52FB90B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56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6DE2E-A7D4-4348-9119-2B4EAB1E444A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B112-F27F-4F6C-AEA8-C6BA49DE22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20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6BD02-D61E-496A-8FF8-08180D675EF9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0DC40-C839-41EB-AC45-A024D29441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1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E472D-2EE4-4C59-B434-4989FB00D293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DAAC0-6DD5-45C6-BA13-F03C8782BA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53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CD63A-47D7-4A51-9604-44A7766E3ACD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73D46-E7E4-4DEF-9212-82BD2E1C1C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12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86C3B-87F3-4DB0-B9FA-782178E5FF66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BA199-6653-4544-8965-E01AE6A75E1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47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08F173-C61B-4EDF-9B00-7AB70CE77660}" type="datetimeFigureOut">
              <a:rPr lang="en-US" altLang="ja-JP"/>
              <a:pPr/>
              <a:t>11/13/2014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4C9EE33-1FDC-4FFD-A12D-29A4B34BFE5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  <a:ln w="38100"/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シリア避難民の流入がもたらす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レバノン市民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の態度変容</a:t>
            </a:r>
            <a:endParaRPr lang="en-US" altLang="ja-JP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297360" y="4509120"/>
            <a:ext cx="6400800" cy="17526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浜中　新吾　（山形大学）</a:t>
            </a:r>
            <a:endParaRPr lang="en-US" altLang="ja-JP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髙</a:t>
            </a:r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岡　豊　（中東調査会）</a:t>
            </a:r>
            <a:endParaRPr lang="en-US" altLang="ja-JP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溝渕　正季　名古屋商科大学）</a:t>
            </a:r>
            <a:endParaRPr lang="ja-JP" altLang="ja-JP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DD</a:t>
            </a:r>
            <a:r>
              <a:rPr kumimoji="1" lang="ja-JP" altLang="en-US" dirty="0" smtClean="0"/>
              <a:t>（差分の差）推定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5510"/>
              </p:ext>
            </p:extLst>
          </p:nvPr>
        </p:nvGraphicFramePr>
        <p:xfrm>
          <a:off x="457200" y="1772816"/>
          <a:ext cx="8229600" cy="217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2952328"/>
                <a:gridCol w="3466728"/>
              </a:tblGrid>
              <a:tr h="5680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時点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曝露群</a:t>
                      </a:r>
                      <a:r>
                        <a:rPr kumimoji="1" lang="en-US" altLang="ja-JP" sz="2000" dirty="0" smtClean="0"/>
                        <a:t>(</a:t>
                      </a:r>
                      <a:r>
                        <a:rPr kumimoji="1" lang="en-US" altLang="ja-JP" sz="2000" dirty="0" err="1" smtClean="0"/>
                        <a:t>Tr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統制群</a:t>
                      </a:r>
                      <a:r>
                        <a:rPr kumimoji="1" lang="en-US" altLang="ja-JP" sz="2000" dirty="0" smtClean="0"/>
                        <a:t>(Ct)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7652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紛争前</a:t>
                      </a:r>
                      <a:r>
                        <a:rPr kumimoji="1" lang="en-US" altLang="ja-JP" sz="2000" dirty="0" smtClean="0"/>
                        <a:t>(t0)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ヒズブッラー評価</a:t>
                      </a:r>
                      <a:r>
                        <a:rPr kumimoji="1" lang="en-US" altLang="ja-JP" sz="2000" dirty="0" smtClean="0"/>
                        <a:t>(t0,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baseline="0" dirty="0" err="1" smtClean="0"/>
                        <a:t>Tr</a:t>
                      </a:r>
                      <a:r>
                        <a:rPr kumimoji="1" lang="en-US" altLang="ja-JP" sz="2000" baseline="0" dirty="0" smtClean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ヒズブッラー評価</a:t>
                      </a:r>
                      <a:r>
                        <a:rPr kumimoji="1" lang="en-US" altLang="ja-JP" sz="2000" dirty="0" smtClean="0"/>
                        <a:t>(t0,</a:t>
                      </a:r>
                      <a:r>
                        <a:rPr kumimoji="1" lang="en-US" altLang="ja-JP" sz="2000" baseline="0" dirty="0" smtClean="0"/>
                        <a:t> Ct)</a:t>
                      </a:r>
                      <a:endParaRPr kumimoji="1" lang="ja-JP" altLang="en-US" sz="2000" dirty="0" smtClean="0"/>
                    </a:p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</a:tr>
              <a:tr h="7652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紛争後</a:t>
                      </a:r>
                      <a:r>
                        <a:rPr kumimoji="1" lang="en-US" altLang="ja-JP" sz="2000" dirty="0" smtClean="0"/>
                        <a:t>(t1)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ヒズブッラー評価</a:t>
                      </a:r>
                      <a:r>
                        <a:rPr kumimoji="1" lang="en-US" altLang="ja-JP" sz="2000" dirty="0" smtClean="0"/>
                        <a:t>(t1,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baseline="0" dirty="0" err="1" smtClean="0"/>
                        <a:t>Tr</a:t>
                      </a:r>
                      <a:r>
                        <a:rPr kumimoji="1" lang="en-US" altLang="ja-JP" sz="2000" baseline="0" dirty="0" smtClean="0"/>
                        <a:t>)</a:t>
                      </a:r>
                      <a:endParaRPr kumimoji="1" lang="ja-JP" altLang="en-US" sz="2000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ヒズブッラー評価</a:t>
                      </a:r>
                      <a:r>
                        <a:rPr kumimoji="1" lang="en-US" altLang="ja-JP" sz="2000" dirty="0" smtClean="0"/>
                        <a:t>(t1,</a:t>
                      </a:r>
                      <a:r>
                        <a:rPr kumimoji="1" lang="en-US" altLang="ja-JP" sz="2000" baseline="0" dirty="0" smtClean="0"/>
                        <a:t> Ct)</a:t>
                      </a:r>
                      <a:endParaRPr kumimoji="1" lang="ja-JP" altLang="en-US" sz="2000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角丸四角形吹き出し 4"/>
          <p:cNvSpPr/>
          <p:nvPr/>
        </p:nvSpPr>
        <p:spPr>
          <a:xfrm>
            <a:off x="457200" y="5229200"/>
            <a:ext cx="3528392" cy="1412776"/>
          </a:xfrm>
          <a:prstGeom prst="wedgeRoundRectCallout">
            <a:avLst>
              <a:gd name="adj1" fmla="val 46026"/>
              <a:gd name="adj2" fmla="val -14189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本来であれば紛争が無かった場合の測定も必要</a:t>
            </a:r>
            <a:endParaRPr kumimoji="1" lang="ja-JP" altLang="en-US" sz="28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60772" y="4509120"/>
            <a:ext cx="5050904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紛争の影響＝「紛争後の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Tr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と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Ct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の差」－「紛争前の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Tr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と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Ct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の差」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DD</a:t>
            </a:r>
            <a:r>
              <a:rPr kumimoji="1" lang="ja-JP" altLang="en-US" dirty="0" smtClean="0"/>
              <a:t>推定結果の解釈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0282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0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結論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52120" y="1446390"/>
            <a:ext cx="2557876" cy="149024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上下矢印 5"/>
          <p:cNvSpPr/>
          <p:nvPr/>
        </p:nvSpPr>
        <p:spPr>
          <a:xfrm>
            <a:off x="6804248" y="2936631"/>
            <a:ext cx="1008112" cy="15801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交戦</a:t>
            </a:r>
            <a:endParaRPr kumimoji="1" lang="ja-JP" altLang="en-US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884" y="3230245"/>
            <a:ext cx="2808312" cy="210623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503346"/>
            <a:ext cx="2952328" cy="196165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76" y="4771969"/>
            <a:ext cx="2932172" cy="208603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上矢印 9"/>
          <p:cNvSpPr/>
          <p:nvPr/>
        </p:nvSpPr>
        <p:spPr>
          <a:xfrm>
            <a:off x="1043608" y="3573016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3851920" y="1772816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支援</a:t>
            </a:r>
            <a:endParaRPr kumimoji="1" lang="ja-JP" altLang="en-US" sz="2800" dirty="0"/>
          </a:p>
        </p:txBody>
      </p:sp>
      <p:sp>
        <p:nvSpPr>
          <p:cNvPr id="13" name="曲折矢印 12"/>
          <p:cNvSpPr/>
          <p:nvPr/>
        </p:nvSpPr>
        <p:spPr>
          <a:xfrm rot="10800000">
            <a:off x="3654433" y="5366148"/>
            <a:ext cx="1584176" cy="13264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82525" y="544459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流入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45583" y="3796727"/>
            <a:ext cx="198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支持と期待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59732" y="3692856"/>
            <a:ext cx="655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？</a:t>
            </a:r>
            <a:endParaRPr kumimoji="1" lang="ja-JP" altLang="en-US" sz="40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4521982"/>
            <a:ext cx="3032665" cy="226600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84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ja-JP" altLang="en-US" dirty="0"/>
              <a:t>シリア</a:t>
            </a:r>
            <a:r>
              <a:rPr lang="ja-JP" altLang="en-US" dirty="0" smtClean="0"/>
              <a:t>とレバノン：中東の地政学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3996" y="980729"/>
            <a:ext cx="5886705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リサーチ･クエスチョン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52120" y="1446390"/>
            <a:ext cx="2557876" cy="149024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上下矢印 5"/>
          <p:cNvSpPr/>
          <p:nvPr/>
        </p:nvSpPr>
        <p:spPr>
          <a:xfrm>
            <a:off x="6804248" y="2936631"/>
            <a:ext cx="1008112" cy="15801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交戦</a:t>
            </a:r>
            <a:endParaRPr kumimoji="1" lang="ja-JP" altLang="en-US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884" y="3230245"/>
            <a:ext cx="2808312" cy="210623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503346"/>
            <a:ext cx="2952328" cy="196165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76" y="4771969"/>
            <a:ext cx="2932172" cy="208603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上矢印 9"/>
          <p:cNvSpPr/>
          <p:nvPr/>
        </p:nvSpPr>
        <p:spPr>
          <a:xfrm>
            <a:off x="1043608" y="3573016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3851920" y="1772816"/>
            <a:ext cx="172819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支援</a:t>
            </a:r>
            <a:endParaRPr kumimoji="1" lang="ja-JP" altLang="en-US" sz="2800" dirty="0"/>
          </a:p>
        </p:txBody>
      </p:sp>
      <p:sp>
        <p:nvSpPr>
          <p:cNvPr id="13" name="曲折矢印 12"/>
          <p:cNvSpPr/>
          <p:nvPr/>
        </p:nvSpPr>
        <p:spPr>
          <a:xfrm rot="10800000">
            <a:off x="3654433" y="5366148"/>
            <a:ext cx="1584176" cy="13264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82525" y="544459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流入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67698" y="3808872"/>
            <a:ext cx="890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？</a:t>
            </a:r>
            <a:endParaRPr kumimoji="1"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164" y="4653136"/>
            <a:ext cx="2972555" cy="22210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860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ローチャート: 抜出し 12"/>
          <p:cNvSpPr/>
          <p:nvPr/>
        </p:nvSpPr>
        <p:spPr>
          <a:xfrm>
            <a:off x="457200" y="5461992"/>
            <a:ext cx="370384" cy="487288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爆発 2 3"/>
          <p:cNvSpPr/>
          <p:nvPr/>
        </p:nvSpPr>
        <p:spPr>
          <a:xfrm>
            <a:off x="4115535" y="318316"/>
            <a:ext cx="4932040" cy="5256584"/>
          </a:xfrm>
          <a:prstGeom prst="irregularSeal2">
            <a:avLst/>
          </a:prstGeom>
          <a:gradFill>
            <a:gsLst>
              <a:gs pos="57350">
                <a:srgbClr val="C0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仮説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38598" y="5228743"/>
            <a:ext cx="4320480" cy="110023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シリア紛争による地域政治秩序の動揺</a:t>
            </a:r>
            <a:endParaRPr kumimoji="1"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182" y="1417638"/>
            <a:ext cx="2120384" cy="123689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618" y="3789040"/>
            <a:ext cx="1735173" cy="130488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3062593"/>
            <a:ext cx="2128562" cy="14190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フローチャート: 結合子 7"/>
          <p:cNvSpPr/>
          <p:nvPr/>
        </p:nvSpPr>
        <p:spPr>
          <a:xfrm>
            <a:off x="493204" y="5259129"/>
            <a:ext cx="288032" cy="2880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抜出し 13"/>
          <p:cNvSpPr/>
          <p:nvPr/>
        </p:nvSpPr>
        <p:spPr>
          <a:xfrm>
            <a:off x="1022920" y="5420056"/>
            <a:ext cx="370384" cy="487288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抜出し 14"/>
          <p:cNvSpPr/>
          <p:nvPr/>
        </p:nvSpPr>
        <p:spPr>
          <a:xfrm>
            <a:off x="703109" y="5880045"/>
            <a:ext cx="370384" cy="487288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抜出し 15"/>
          <p:cNvSpPr/>
          <p:nvPr/>
        </p:nvSpPr>
        <p:spPr>
          <a:xfrm>
            <a:off x="1380980" y="5880045"/>
            <a:ext cx="370384" cy="487288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抜出し 16"/>
          <p:cNvSpPr/>
          <p:nvPr/>
        </p:nvSpPr>
        <p:spPr>
          <a:xfrm>
            <a:off x="1917339" y="5841688"/>
            <a:ext cx="370384" cy="487288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/>
          <p:cNvSpPr/>
          <p:nvPr/>
        </p:nvSpPr>
        <p:spPr>
          <a:xfrm>
            <a:off x="1060341" y="5203938"/>
            <a:ext cx="288032" cy="2880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結合子 9"/>
          <p:cNvSpPr/>
          <p:nvPr/>
        </p:nvSpPr>
        <p:spPr>
          <a:xfrm>
            <a:off x="771804" y="5705636"/>
            <a:ext cx="288032" cy="2880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結合子 10"/>
          <p:cNvSpPr/>
          <p:nvPr/>
        </p:nvSpPr>
        <p:spPr>
          <a:xfrm>
            <a:off x="1421116" y="5697672"/>
            <a:ext cx="288032" cy="2880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/>
          <p:cNvSpPr/>
          <p:nvPr/>
        </p:nvSpPr>
        <p:spPr>
          <a:xfrm>
            <a:off x="1959555" y="5634843"/>
            <a:ext cx="288032" cy="2880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148" y="3410810"/>
            <a:ext cx="3187164" cy="179278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398" y="1086694"/>
            <a:ext cx="3818266" cy="231823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" name="円形吹き出し 21"/>
          <p:cNvSpPr/>
          <p:nvPr/>
        </p:nvSpPr>
        <p:spPr>
          <a:xfrm>
            <a:off x="13654" y="3366422"/>
            <a:ext cx="3118186" cy="1142698"/>
          </a:xfrm>
          <a:prstGeom prst="wedgeEllipseCallout">
            <a:avLst>
              <a:gd name="adj1" fmla="val -23682"/>
              <a:gd name="adj2" fmla="val 10014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何はなくとも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政治的安定が欲しい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実験による因果関係の推定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23528" y="1993535"/>
            <a:ext cx="4038600" cy="2886484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038600" cy="2963187"/>
          </a:xfrm>
        </p:spPr>
      </p:pic>
      <p:cxnSp>
        <p:nvCxnSpPr>
          <p:cNvPr id="9" name="直線矢印コネクタ 8"/>
          <p:cNvCxnSpPr/>
          <p:nvPr/>
        </p:nvCxnSpPr>
        <p:spPr>
          <a:xfrm flipH="1">
            <a:off x="5724128" y="3212976"/>
            <a:ext cx="1440160" cy="108012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62608" y="5229200"/>
            <a:ext cx="4209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光合成の実験：光が当たらない所を人為的に作り出せる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49280" y="5157192"/>
            <a:ext cx="3777344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中東政治：シリア難民が来なかった状況を作り出せない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8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自然実験アプローチ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/>
          <a:p>
            <a:r>
              <a:rPr kumimoji="1" lang="ja-JP" altLang="en-US" dirty="0" smtClean="0"/>
              <a:t>難民発生・流入の規模と時間差を利用する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レバノンのシリア避難民数は周辺国中最大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国民</a:t>
            </a:r>
            <a:r>
              <a:rPr lang="ja-JP" altLang="en-US" dirty="0" smtClean="0"/>
              <a:t>総数の１／４以上が避難民として流入したことの社会的衝撃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0" y="2060848"/>
            <a:ext cx="40386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リサーチ・デザイン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4248472" cy="48965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28800"/>
            <a:ext cx="4168670" cy="489654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3568" y="606123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208" y="606123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kumimoji="1" lang="en-US" altLang="ja-JP" dirty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/>
              <a:t>19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23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リサーチ・デザイン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684235"/>
            <a:ext cx="4248472" cy="4952958"/>
          </a:xfrm>
          <a:prstGeom prst="rect">
            <a:avLst/>
          </a:prstGeo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71202"/>
            <a:ext cx="4248472" cy="496599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67744" y="6165304"/>
            <a:ext cx="186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</a:t>
            </a:r>
            <a:r>
              <a:rPr kumimoji="1" lang="en-US" altLang="ja-JP" dirty="0"/>
              <a:t>1</a:t>
            </a:r>
            <a:r>
              <a:rPr kumimoji="1" lang="ja-JP" altLang="en-US" dirty="0" smtClean="0"/>
              <a:t>月</a:t>
            </a:r>
            <a:r>
              <a:rPr kumimoji="1" lang="en-US" altLang="ja-JP" dirty="0"/>
              <a:t>10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6236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 smtClean="0"/>
              <a:t>月</a:t>
            </a:r>
            <a:r>
              <a:rPr kumimoji="1" lang="en-US" altLang="ja-JP" dirty="0"/>
              <a:t>7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02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リサーチ･デザイン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152" y="1556792"/>
            <a:ext cx="7810742" cy="4680520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V="1">
            <a:off x="4427984" y="2924944"/>
            <a:ext cx="2592288" cy="2304256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吹き出し 5"/>
          <p:cNvSpPr/>
          <p:nvPr/>
        </p:nvSpPr>
        <p:spPr>
          <a:xfrm>
            <a:off x="2483768" y="2924944"/>
            <a:ext cx="2304256" cy="720080"/>
          </a:xfrm>
          <a:prstGeom prst="wedgeRoundRectCallout">
            <a:avLst>
              <a:gd name="adj1" fmla="val 91436"/>
              <a:gd name="adj2" fmla="val 91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９ヶ月で１０倍、１年で２０倍に増加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8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6_PowerpointFree_Com_Islamic</Template>
  <TotalTime>229</TotalTime>
  <Words>260</Words>
  <Application>Microsoft Office PowerPoint</Application>
  <PresentationFormat>画面に合わせる (4:3)</PresentationFormat>
  <Paragraphs>57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テーマ</vt:lpstr>
      <vt:lpstr>シリア避難民の流入がもたらす レバノン市民の態度変容</vt:lpstr>
      <vt:lpstr>シリアとレバノン：中東の地政学</vt:lpstr>
      <vt:lpstr>リサーチ･クエスチョン</vt:lpstr>
      <vt:lpstr>仮説</vt:lpstr>
      <vt:lpstr>実験による因果関係の推定</vt:lpstr>
      <vt:lpstr>自然実験アプローチ</vt:lpstr>
      <vt:lpstr>リサーチ・デザイン</vt:lpstr>
      <vt:lpstr>リサーチ・デザイン</vt:lpstr>
      <vt:lpstr>リサーチ･デザイン</vt:lpstr>
      <vt:lpstr>DD（差分の差）推定</vt:lpstr>
      <vt:lpstr>DD推定結果の解釈</vt:lpstr>
      <vt:lpstr>結論</vt:lpstr>
    </vt:vector>
  </TitlesOfParts>
  <Company>Yamagata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PowerpointFree.Com</dc:title>
  <dc:creator>浜中新吾</dc:creator>
  <cp:lastModifiedBy>浜中新吾</cp:lastModifiedBy>
  <cp:revision>21</cp:revision>
  <dcterms:created xsi:type="dcterms:W3CDTF">2014-11-10T06:14:47Z</dcterms:created>
  <dcterms:modified xsi:type="dcterms:W3CDTF">2014-11-13T01:39:11Z</dcterms:modified>
</cp:coreProperties>
</file>