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0"/>
  </p:notesMasterIdLst>
  <p:sldIdLst>
    <p:sldId id="256" r:id="rId3"/>
    <p:sldId id="257" r:id="rId4"/>
    <p:sldId id="262" r:id="rId5"/>
    <p:sldId id="263" r:id="rId6"/>
    <p:sldId id="273" r:id="rId7"/>
    <p:sldId id="264" r:id="rId8"/>
    <p:sldId id="265" r:id="rId9"/>
    <p:sldId id="266" r:id="rId10"/>
    <p:sldId id="267" r:id="rId11"/>
    <p:sldId id="268" r:id="rId12"/>
    <p:sldId id="269" r:id="rId13"/>
    <p:sldId id="270" r:id="rId14"/>
    <p:sldId id="260" r:id="rId15"/>
    <p:sldId id="261" r:id="rId16"/>
    <p:sldId id="259" r:id="rId17"/>
    <p:sldId id="271" r:id="rId18"/>
    <p:sldId id="27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0622" autoAdjust="0"/>
  </p:normalViewPr>
  <p:slideViewPr>
    <p:cSldViewPr snapToGrid="0">
      <p:cViewPr varScale="1">
        <p:scale>
          <a:sx n="82" d="100"/>
          <a:sy n="82" d="100"/>
        </p:scale>
        <p:origin x="24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dirty="0"/>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dirty="0"/>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dirty="0"/>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75B736-644E-4BE7-BF5A-B3AC26FB2991}" type="slidenum">
              <a:rPr lang="en-US" altLang="ja-JP"/>
              <a:pPr/>
              <a:t>‹#›</a:t>
            </a:fld>
            <a:endParaRPr lang="en-US" altLang="ja-JP" dirty="0"/>
          </a:p>
        </p:txBody>
      </p:sp>
    </p:spTree>
    <p:extLst>
      <p:ext uri="{BB962C8B-B14F-4D97-AF65-F5344CB8AC3E}">
        <p14:creationId xmlns:p14="http://schemas.microsoft.com/office/powerpoint/2010/main" val="9247741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As you can see, I am a Japanese political scientist, but my topic is not about Japan. My talk is about Israel.</a:t>
            </a:r>
          </a:p>
          <a:p>
            <a:r>
              <a:rPr kumimoji="1" lang="en-US" altLang="ja-JP" dirty="0" smtClean="0"/>
              <a:t>You may think why a Japanese researcher studies Israeli politics. The reason is associated with war and peace.</a:t>
            </a:r>
          </a:p>
          <a:p>
            <a:endParaRPr kumimoji="1" lang="en-US" altLang="ja-JP" dirty="0" smtClean="0"/>
          </a:p>
          <a:p>
            <a:r>
              <a:rPr kumimoji="1" lang="en-US" altLang="ja-JP" dirty="0" smtClean="0"/>
              <a:t>Japan has never been involved in a war after the World War II. Japanese people have enjoyed safety daily time more than 68 years.</a:t>
            </a:r>
          </a:p>
          <a:p>
            <a:r>
              <a:rPr kumimoji="1" lang="en-US" altLang="ja-JP" dirty="0" smtClean="0"/>
              <a:t>Therefore, I am interested in conditions of peace in decision of my major: international politics and comparative politics.</a:t>
            </a:r>
          </a:p>
          <a:p>
            <a:r>
              <a:rPr kumimoji="1" lang="en-US" altLang="ja-JP" dirty="0" smtClean="0"/>
              <a:t>I chose Israel as a case to examine a mechanism of international conflict. </a:t>
            </a:r>
          </a:p>
          <a:p>
            <a:endParaRPr kumimoji="1" lang="en-US" altLang="ja-JP" dirty="0" smtClean="0"/>
          </a:p>
          <a:p>
            <a:r>
              <a:rPr kumimoji="1" lang="en-US" altLang="ja-JP" dirty="0" smtClean="0"/>
              <a:t>The heartbreaking situation continues over a week in the name of Operation Protective Edge.</a:t>
            </a:r>
          </a:p>
          <a:p>
            <a:r>
              <a:rPr kumimoji="1" lang="en-US" altLang="ja-JP" dirty="0" smtClean="0"/>
              <a:t>It is a</a:t>
            </a:r>
            <a:r>
              <a:rPr kumimoji="1" lang="en-US" altLang="ja-JP" baseline="0" dirty="0" smtClean="0"/>
              <a:t> good</a:t>
            </a:r>
            <a:r>
              <a:rPr kumimoji="1" lang="en-US" altLang="ja-JP" dirty="0" smtClean="0"/>
              <a:t> opportunity to think about conditions of peace in the case of Israel.</a:t>
            </a:r>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1</a:t>
            </a:fld>
            <a:endParaRPr lang="en-US" altLang="ja-JP" dirty="0"/>
          </a:p>
        </p:txBody>
      </p:sp>
    </p:spTree>
    <p:extLst>
      <p:ext uri="{BB962C8B-B14F-4D97-AF65-F5344CB8AC3E}">
        <p14:creationId xmlns:p14="http://schemas.microsoft.com/office/powerpoint/2010/main" val="2768867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an illustration of a simple confounding case: in this graphical model, we want to find association between religiosity and evaluation of policies.</a:t>
            </a:r>
          </a:p>
          <a:p>
            <a:r>
              <a:rPr kumimoji="1" lang="en-US" altLang="ja-JP" dirty="0" smtClean="0"/>
              <a:t>When there are covariates associate with both religiosity and policy evaluations, it is difficult to find true correlation between treatment and outcome with a statistical test. </a:t>
            </a:r>
          </a:p>
          <a:p>
            <a:endParaRPr kumimoji="1" lang="en-US" altLang="ja-JP" dirty="0" smtClean="0"/>
          </a:p>
          <a:p>
            <a:r>
              <a:rPr kumimoji="1" lang="en-US" altLang="ja-JP" dirty="0" smtClean="0"/>
              <a:t>We have to remove confounding factors from the model, but how to do it?</a:t>
            </a:r>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10</a:t>
            </a:fld>
            <a:endParaRPr lang="en-US" altLang="ja-JP" dirty="0"/>
          </a:p>
        </p:txBody>
      </p:sp>
    </p:spTree>
    <p:extLst>
      <p:ext uri="{BB962C8B-B14F-4D97-AF65-F5344CB8AC3E}">
        <p14:creationId xmlns:p14="http://schemas.microsoft.com/office/powerpoint/2010/main" val="297625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 well-known technic is to insert covariates as some control variables into a regression model.</a:t>
            </a:r>
          </a:p>
          <a:p>
            <a:r>
              <a:rPr kumimoji="1" lang="en-US" altLang="ja-JP" dirty="0" smtClean="0"/>
              <a:t>If the dependent variable is binary, we use logistic regression or probit regression model.</a:t>
            </a:r>
          </a:p>
          <a:p>
            <a:r>
              <a:rPr kumimoji="1" lang="en-US" altLang="ja-JP" dirty="0" smtClean="0"/>
              <a:t>Once we decide to treat with religiosity as the independent variable, covariates would be the control terms in the model.</a:t>
            </a:r>
          </a:p>
          <a:p>
            <a:endParaRPr kumimoji="1" lang="en-US" altLang="ja-JP" dirty="0" smtClean="0"/>
          </a:p>
          <a:p>
            <a:r>
              <a:rPr kumimoji="1" lang="en-US" altLang="ja-JP" dirty="0" smtClean="0"/>
              <a:t>This solution makes sense statistically and it is easy in manipulation, but it remains a serious problem.</a:t>
            </a:r>
          </a:p>
          <a:p>
            <a:r>
              <a:rPr kumimoji="1" lang="en-US" altLang="ja-JP" dirty="0" smtClean="0"/>
              <a:t>This is</a:t>
            </a:r>
            <a:r>
              <a:rPr kumimoji="1" lang="en-US" altLang="ja-JP" baseline="0" dirty="0" smtClean="0"/>
              <a:t> about interaction terms. If a control term is not significant, some combinations of a few control variables may be significant to explain the variance of the dependent variable.</a:t>
            </a:r>
          </a:p>
          <a:p>
            <a:r>
              <a:rPr kumimoji="1" lang="en-US" altLang="ja-JP" baseline="0" dirty="0" smtClean="0"/>
              <a:t>When we overlook the interaction terms, they would produce a biased estimation not in considering a vital part of the interaction terms.</a:t>
            </a:r>
          </a:p>
          <a:p>
            <a:endParaRPr kumimoji="1" lang="en-US" altLang="ja-JP" baseline="0" dirty="0" smtClean="0"/>
          </a:p>
          <a:p>
            <a:r>
              <a:rPr kumimoji="1" lang="en-US" altLang="ja-JP" baseline="0" dirty="0" smtClean="0"/>
              <a:t>This problem is difficult because of countless combinations in thinking about the interaction. It is so called dimensional curse.</a:t>
            </a:r>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11</a:t>
            </a:fld>
            <a:endParaRPr lang="en-US" altLang="ja-JP" dirty="0"/>
          </a:p>
        </p:txBody>
      </p:sp>
    </p:spTree>
    <p:extLst>
      <p:ext uri="{BB962C8B-B14F-4D97-AF65-F5344CB8AC3E}">
        <p14:creationId xmlns:p14="http://schemas.microsoft.com/office/powerpoint/2010/main" val="264547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Technically, researchers create</a:t>
            </a:r>
            <a:r>
              <a:rPr kumimoji="1" lang="en-US" altLang="ja-JP" baseline="0" dirty="0" smtClean="0"/>
              <a:t> a single variable; a propensity score that captures how differences in these covariates contribute to a person’s probability of categorizing secular versus non-secular group.</a:t>
            </a:r>
          </a:p>
          <a:p>
            <a:r>
              <a:rPr kumimoji="1" lang="en-US" altLang="ja-JP" baseline="0" dirty="0" smtClean="0"/>
              <a:t>They use this propensity score to create groups of secular versus non-secular</a:t>
            </a:r>
            <a:r>
              <a:rPr kumimoji="1" lang="en-US" altLang="ja-JP" dirty="0" smtClean="0"/>
              <a:t> people that look similar to each other.</a:t>
            </a:r>
          </a:p>
          <a:p>
            <a:r>
              <a:rPr kumimoji="1" lang="en-US" altLang="ja-JP" dirty="0" smtClean="0"/>
              <a:t>Then, researchers compare outcomes, evaluation of</a:t>
            </a:r>
            <a:r>
              <a:rPr kumimoji="1" lang="en-US" altLang="ja-JP" baseline="0" dirty="0" smtClean="0"/>
              <a:t> foreign and security policies between these groups of well-matched persons.</a:t>
            </a:r>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12</a:t>
            </a:fld>
            <a:endParaRPr lang="en-US" altLang="ja-JP" dirty="0"/>
          </a:p>
        </p:txBody>
      </p:sp>
    </p:spTree>
    <p:extLst>
      <p:ext uri="{BB962C8B-B14F-4D97-AF65-F5344CB8AC3E}">
        <p14:creationId xmlns:p14="http://schemas.microsoft.com/office/powerpoint/2010/main" val="1265584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shows a part of the result estimations of average treatment effects (ATE) on the ordered categorical dependent variable, with a bias-corrected 95 percent confidence interval obtained by the Kernel matching method using the bootstrap option; in compared with the differences in the means between secular and non-secular groups; the coefficients on secularism in the ordered logit models.</a:t>
            </a:r>
          </a:p>
          <a:p>
            <a:endParaRPr kumimoji="1" lang="en-US" altLang="ja-JP" dirty="0" smtClean="0"/>
          </a:p>
          <a:p>
            <a:r>
              <a:rPr kumimoji="1" lang="en-US" altLang="ja-JP" dirty="0" smtClean="0"/>
              <a:t>The ATE of secularism passes the 5 percent significance level on evaluations of Operation Defensive Shield in 2002, here.</a:t>
            </a:r>
          </a:p>
          <a:p>
            <a:r>
              <a:rPr kumimoji="1" lang="en-US" altLang="ja-JP" dirty="0" smtClean="0"/>
              <a:t>We know secular Israelis assess Operation Defensive Shield—the largest military operation in the West Bank since the Six-Day War—at an average 0.358 points lower than religious Jews.</a:t>
            </a:r>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13</a:t>
            </a:fld>
            <a:endParaRPr lang="en-US" altLang="ja-JP" dirty="0"/>
          </a:p>
        </p:txBody>
      </p:sp>
    </p:spTree>
    <p:extLst>
      <p:ext uri="{BB962C8B-B14F-4D97-AF65-F5344CB8AC3E}">
        <p14:creationId xmlns:p14="http://schemas.microsoft.com/office/powerpoint/2010/main" val="1446978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shows another part of the result.  </a:t>
            </a:r>
          </a:p>
          <a:p>
            <a:endParaRPr kumimoji="1" lang="en-US" altLang="ja-JP" dirty="0" smtClean="0"/>
          </a:p>
          <a:p>
            <a:r>
              <a:rPr kumimoji="1" lang="en-US" altLang="ja-JP" dirty="0" smtClean="0"/>
              <a:t>We find the ATE of secularism passes the 5 percent significance level on evaluations of enlargement of settlements, the independence of a Palestinian state, and compromise treatment with the occupied territories on the principle of land for peace. </a:t>
            </a:r>
          </a:p>
          <a:p>
            <a:endParaRPr kumimoji="1" lang="en-US" altLang="ja-JP" dirty="0" smtClean="0"/>
          </a:p>
          <a:p>
            <a:r>
              <a:rPr kumimoji="1" lang="en-US" altLang="ja-JP" dirty="0" smtClean="0"/>
              <a:t>The secular evaluation of settlement enlargement in the West Bank is calculated 0.727 points lower than the religious group’s evaluation. </a:t>
            </a:r>
          </a:p>
          <a:p>
            <a:r>
              <a:rPr kumimoji="1" lang="en-US" altLang="ja-JP" dirty="0" smtClean="0"/>
              <a:t>Secularists give 0.463 points of additional support to a future independent Palestinian state compared with the religious. </a:t>
            </a:r>
          </a:p>
          <a:p>
            <a:r>
              <a:rPr kumimoji="1" lang="en-US" altLang="ja-JP" dirty="0" smtClean="0"/>
              <a:t>The land for peace settlement is given a 0.432-point positive assessment by secular citizens. </a:t>
            </a:r>
          </a:p>
          <a:p>
            <a:r>
              <a:rPr kumimoji="1" lang="en-US" altLang="ja-JP" dirty="0" smtClean="0"/>
              <a:t>The ordered logit models for these events also provide significant regressors, but the effects of secular-religious identities here are overestimated compared with the values</a:t>
            </a:r>
            <a:r>
              <a:rPr kumimoji="1" lang="en-US" altLang="ja-JP" baseline="0" dirty="0" smtClean="0"/>
              <a:t> of the ATE</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14</a:t>
            </a:fld>
            <a:endParaRPr lang="en-US" altLang="ja-JP" dirty="0"/>
          </a:p>
        </p:txBody>
      </p:sp>
    </p:spTree>
    <p:extLst>
      <p:ext uri="{BB962C8B-B14F-4D97-AF65-F5344CB8AC3E}">
        <p14:creationId xmlns:p14="http://schemas.microsoft.com/office/powerpoint/2010/main" val="760921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15</a:t>
            </a:fld>
            <a:endParaRPr lang="en-US" altLang="ja-JP" dirty="0"/>
          </a:p>
        </p:txBody>
      </p:sp>
    </p:spTree>
    <p:extLst>
      <p:ext uri="{BB962C8B-B14F-4D97-AF65-F5344CB8AC3E}">
        <p14:creationId xmlns:p14="http://schemas.microsoft.com/office/powerpoint/2010/main" val="3165025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conclusion, we suggest a theoretical implication for foreign affairs and public opinion in democratic countries. </a:t>
            </a:r>
          </a:p>
          <a:p>
            <a:r>
              <a:rPr kumimoji="1" lang="en-US" altLang="ja-JP" dirty="0" smtClean="0"/>
              <a:t>When a disputed region is associated with the essence of a nation, the national interest is not defined in the strategic calculation of political leaders but is determined by a collective national identity. </a:t>
            </a:r>
          </a:p>
          <a:p>
            <a:endParaRPr kumimoji="1" lang="en-US" altLang="ja-JP" dirty="0" smtClean="0"/>
          </a:p>
          <a:p>
            <a:r>
              <a:rPr kumimoji="1" lang="en-US" altLang="ja-JP" dirty="0" smtClean="0"/>
              <a:t>A forceful approach to the resolution of the territorial dispute will lead to a clash of social identities among the people and then serious reconsideration of the configuration of the nation-state. </a:t>
            </a:r>
          </a:p>
          <a:p>
            <a:r>
              <a:rPr kumimoji="1" lang="en-US" altLang="ja-JP" dirty="0" smtClean="0"/>
              <a:t>It is almost impossible because there is a high risk to national integrity in this reconsideration. </a:t>
            </a:r>
          </a:p>
          <a:p>
            <a:r>
              <a:rPr kumimoji="1" lang="en-US" altLang="ja-JP" dirty="0" smtClean="0"/>
              <a:t>Religion is an influential source of collective national identity; therefore, it often promotes intractable conflicts over territory.</a:t>
            </a:r>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16</a:t>
            </a:fld>
            <a:endParaRPr lang="en-US" altLang="ja-JP" dirty="0"/>
          </a:p>
        </p:txBody>
      </p:sp>
    </p:spTree>
    <p:extLst>
      <p:ext uri="{BB962C8B-B14F-4D97-AF65-F5344CB8AC3E}">
        <p14:creationId xmlns:p14="http://schemas.microsoft.com/office/powerpoint/2010/main" val="1456054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17</a:t>
            </a:fld>
            <a:endParaRPr lang="en-US" altLang="ja-JP" dirty="0"/>
          </a:p>
        </p:txBody>
      </p:sp>
    </p:spTree>
    <p:extLst>
      <p:ext uri="{BB962C8B-B14F-4D97-AF65-F5344CB8AC3E}">
        <p14:creationId xmlns:p14="http://schemas.microsoft.com/office/powerpoint/2010/main" val="372073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kern="1200" dirty="0" smtClean="0">
                <a:solidFill>
                  <a:schemeClr val="tx1"/>
                </a:solidFill>
                <a:effectLst/>
                <a:latin typeface="Arial" panose="020B0604020202020204" pitchFamily="34" charset="0"/>
                <a:ea typeface="+mn-ea"/>
                <a:cs typeface="Arial" panose="020B0604020202020204" pitchFamily="34" charset="0"/>
              </a:rPr>
              <a:t>Modern democracies contain a core to convert the will of the people into public policy in the form of legislation via national elections. </a:t>
            </a:r>
          </a:p>
          <a:p>
            <a:r>
              <a:rPr kumimoji="1" lang="en-US" altLang="ja-JP" dirty="0" smtClean="0"/>
              <a:t>However,</a:t>
            </a:r>
            <a:r>
              <a:rPr kumimoji="1" lang="ja-JP" altLang="en-US" dirty="0" smtClean="0"/>
              <a:t>　</a:t>
            </a:r>
            <a:r>
              <a:rPr kumimoji="1" lang="en-US" altLang="ja-JP" dirty="0" smtClean="0"/>
              <a:t>specialists of diplomacy criticized the effect of public opinion on foreign policy. </a:t>
            </a:r>
          </a:p>
          <a:p>
            <a:endParaRPr kumimoji="1" lang="en-US" altLang="ja-JP" dirty="0" smtClean="0"/>
          </a:p>
          <a:p>
            <a:r>
              <a:rPr kumimoji="1" lang="en-US" altLang="ja-JP" dirty="0" smtClean="0"/>
              <a:t>Then, are ordinary citizens able to consider the national interest in order to evaluate foreign policies? </a:t>
            </a:r>
          </a:p>
          <a:p>
            <a:r>
              <a:rPr kumimoji="1" lang="en-US" altLang="ja-JP" dirty="0" smtClean="0"/>
              <a:t>We start to investigate Hans Morgenthau’s famous definition of national interest, the concept of interest defined in terms of power. </a:t>
            </a:r>
          </a:p>
          <a:p>
            <a:r>
              <a:rPr kumimoji="1" lang="en-US" altLang="ja-JP" dirty="0" smtClean="0"/>
              <a:t>It is not an easy task even for professionals</a:t>
            </a:r>
            <a:r>
              <a:rPr kumimoji="1" lang="en-US" altLang="ja-JP" baseline="0" dirty="0" smtClean="0"/>
              <a:t> </a:t>
            </a:r>
            <a:r>
              <a:rPr kumimoji="1" lang="en-US" altLang="ja-JP" dirty="0" smtClean="0"/>
              <a:t>to examine how much power a state has. </a:t>
            </a:r>
          </a:p>
          <a:p>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Some constructivists, such as Martha </a:t>
            </a:r>
            <a:r>
              <a:rPr lang="en-US" altLang="ja-JP" sz="1200" kern="1200" dirty="0" smtClean="0">
                <a:solidFill>
                  <a:schemeClr val="tx1"/>
                </a:solidFill>
                <a:effectLst/>
                <a:latin typeface="Arial" panose="020B0604020202020204" pitchFamily="34" charset="0"/>
                <a:ea typeface="+mn-ea"/>
                <a:cs typeface="Arial" panose="020B0604020202020204" pitchFamily="34" charset="0"/>
              </a:rPr>
              <a:t>Finnemore, proposes national norms defining state interests.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z="1200" kern="1200" dirty="0" smtClean="0">
                <a:solidFill>
                  <a:schemeClr val="tx1"/>
                </a:solidFill>
                <a:effectLst/>
                <a:latin typeface="Arial" panose="020B0604020202020204" pitchFamily="34" charset="0"/>
                <a:ea typeface="+mn-ea"/>
                <a:cs typeface="Arial" panose="020B0604020202020204" pitchFamily="34" charset="0"/>
              </a:rPr>
              <a:t>A constructivist hypothesis suggests the notion of national interest varies according to the content of a collective identity in a society.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z="1200" kern="1200" dirty="0" smtClean="0">
                <a:solidFill>
                  <a:schemeClr val="tx1"/>
                </a:solidFill>
                <a:effectLst/>
                <a:latin typeface="Arial" panose="020B0604020202020204" pitchFamily="34" charset="0"/>
                <a:ea typeface="+mn-ea"/>
                <a:cs typeface="Arial" panose="020B0604020202020204" pitchFamily="34" charset="0"/>
              </a:rPr>
              <a:t>If this were true, the structure of social cleavages between different identities would produce multiple national interests in a society.</a:t>
            </a:r>
            <a:endParaRPr lang="ja-JP" altLang="ja-JP" sz="1200" kern="1200" dirty="0" smtClean="0">
              <a:solidFill>
                <a:schemeClr val="tx1"/>
              </a:solidFill>
              <a:effectLst/>
              <a:latin typeface="Arial" panose="020B0604020202020204" pitchFamily="34" charset="0"/>
              <a:ea typeface="+mn-ea"/>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2</a:t>
            </a:fld>
            <a:endParaRPr lang="en-US" altLang="ja-JP" dirty="0"/>
          </a:p>
        </p:txBody>
      </p:sp>
    </p:spTree>
    <p:extLst>
      <p:ext uri="{BB962C8B-B14F-4D97-AF65-F5344CB8AC3E}">
        <p14:creationId xmlns:p14="http://schemas.microsoft.com/office/powerpoint/2010/main" val="78293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majority of empirical research on the link between foreign policy and public opinion has been conducted in the United States, and several studies in European countries. If a small democratic country faces an international crisis, the conscript risk affects a greater portion of citizens than in larger countries. </a:t>
            </a:r>
            <a:r>
              <a:rPr kumimoji="1" lang="en-US" altLang="ja-JP" baseline="0" dirty="0" smtClean="0"/>
              <a:t> </a:t>
            </a:r>
            <a:r>
              <a:rPr kumimoji="1" lang="en-US" altLang="ja-JP" dirty="0" smtClean="0"/>
              <a:t>The citizens in the small country are more serious in considering the risk of foreign policy options under crises.</a:t>
            </a:r>
          </a:p>
          <a:p>
            <a:endParaRPr kumimoji="1" lang="en-US" altLang="ja-JP" dirty="0" smtClean="0"/>
          </a:p>
          <a:p>
            <a:r>
              <a:rPr kumimoji="1" lang="en-US" altLang="ja-JP" dirty="0" smtClean="0"/>
              <a:t>In this paper, we examine the effect of religious belief on attitudes toward foreign policy in the case of a small democratic country, with a strong collective identity: the state of Israel. On the one hand, the Israelis have a collective identity, Judaism, and have practiced democracy for more than sixty years. On the other hand, Israel suffers from a secular-religious cleavage within Judaism.</a:t>
            </a:r>
          </a:p>
          <a:p>
            <a:endParaRPr kumimoji="1" lang="en-US" altLang="ja-JP" dirty="0" smtClean="0"/>
          </a:p>
          <a:p>
            <a:r>
              <a:rPr kumimoji="1" lang="en-US" altLang="ja-JP" dirty="0" smtClean="0"/>
              <a:t>The rift over collective identity often brings about severe political disputes on national integrity. The issue about the occupied territories is one of the most contentious over ideologies, national security, and religious devotion. As several studies recognize, it remains unclear how to explain theoretically the mechanisms through which religious beliefs influence foreign and security policy . This study tries to discover the missing link between religious identities and foreign policy.</a:t>
            </a:r>
          </a:p>
          <a:p>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3</a:t>
            </a:fld>
            <a:endParaRPr lang="en-US" altLang="ja-JP" dirty="0"/>
          </a:p>
        </p:txBody>
      </p:sp>
    </p:spTree>
    <p:extLst>
      <p:ext uri="{BB962C8B-B14F-4D97-AF65-F5344CB8AC3E}">
        <p14:creationId xmlns:p14="http://schemas.microsoft.com/office/powerpoint/2010/main" val="4103943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 a few centuries, no significant advances have been made in the normative theory about public opinion on foreign policy in democracies, with a few exceptions. </a:t>
            </a:r>
          </a:p>
          <a:p>
            <a:r>
              <a:rPr kumimoji="1" lang="en-US" altLang="ja-JP" dirty="0" smtClean="0"/>
              <a:t>Emmanuel Kant presents a comprehensive understanding of the topic: Republican Perpetual Peace, the people in democratic countries are sensitive to the risk of war. </a:t>
            </a:r>
          </a:p>
          <a:p>
            <a:endParaRPr kumimoji="1" lang="en-US" altLang="ja-JP" dirty="0" smtClean="0"/>
          </a:p>
          <a:p>
            <a:r>
              <a:rPr kumimoji="1" lang="en-US" altLang="ja-JP" dirty="0" smtClean="0"/>
              <a:t>Today, his argument is the basis for research on democratic peace. </a:t>
            </a:r>
          </a:p>
          <a:p>
            <a:r>
              <a:rPr kumimoji="1" lang="en-US" altLang="ja-JP" dirty="0" smtClean="0"/>
              <a:t>Democratic peace studies developed the theoretical concept of domestic audience costs for the micro-foundation. </a:t>
            </a:r>
          </a:p>
          <a:p>
            <a:r>
              <a:rPr kumimoji="1" lang="en-US" altLang="ja-JP" dirty="0" smtClean="0"/>
              <a:t>The audience costs hypothesis is empirically supported by a few experimental survey studies, which represent a type of dealing with the link between diplomacy and public opinion. </a:t>
            </a:r>
          </a:p>
          <a:p>
            <a:endParaRPr kumimoji="1" lang="en-US" altLang="ja-JP" dirty="0" smtClean="0"/>
          </a:p>
          <a:p>
            <a:r>
              <a:rPr kumimoji="1" lang="en-US" altLang="ja-JP" dirty="0" smtClean="0"/>
              <a:t>The argument may be suitable for large countries, such as the United States, European countries, and Japan. However, it is not appropriate for a small democratic country such as Israel because of its sensitivity to damage and the burden of war. The case of Israel is better suited for Kant’s theory.</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4</a:t>
            </a:fld>
            <a:endParaRPr lang="en-US" altLang="ja-JP" dirty="0"/>
          </a:p>
        </p:txBody>
      </p:sp>
    </p:spTree>
    <p:extLst>
      <p:ext uri="{BB962C8B-B14F-4D97-AF65-F5344CB8AC3E}">
        <p14:creationId xmlns:p14="http://schemas.microsoft.com/office/powerpoint/2010/main" val="383110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Israel is established on Zionism as the foundation of the state, so we can regard every behavior, activity, and policy in line with Zionism as in the national interest. The founding fathers of Israel sought to preserve the existence of Jews and selected the route of building a nation-state to escape the domination of the gentile. Zionists argue that their understanding of the world is similar to that of the realists in international relations. Zionism, meanwhile, is connected to the fundamental concepts of Judaism and inseparable from the Promised Land, which is one of the important territorial concepts. </a:t>
            </a:r>
          </a:p>
          <a:p>
            <a:endParaRPr kumimoji="1" lang="en-US" altLang="ja-JP" dirty="0" smtClean="0"/>
          </a:p>
          <a:p>
            <a:r>
              <a:rPr kumimoji="1" lang="en-US" altLang="ja-JP" dirty="0" smtClean="0"/>
              <a:t>Successive Israeli governments have considered the concept of land for peace, a conflict resolution produced by strategic thinking in the territories. Consequently, land for peace is a possible option in international relations realist thinking, but it is incompatible with the principles of religious Zionism, which regards the Promised Land as containing all of the areas of the West Bank as an indivisible part of its territory. The incompatibility resembles Benjamin Miller’s argument exploring the cause of regional conflict and peace. Miller demonstrates that the determinant of war-proneness is the state-to-nation imbalance, which means a lack of congruence between the states and national identifications. We should investigate public opinions in Middle Eastern countries in order to test Miller’s state-to-nation balance theory.</a:t>
            </a:r>
          </a:p>
          <a:p>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5</a:t>
            </a:fld>
            <a:endParaRPr lang="en-US" altLang="ja-JP" dirty="0"/>
          </a:p>
        </p:txBody>
      </p:sp>
    </p:spTree>
    <p:extLst>
      <p:ext uri="{BB962C8B-B14F-4D97-AF65-F5344CB8AC3E}">
        <p14:creationId xmlns:p14="http://schemas.microsoft.com/office/powerpoint/2010/main" val="340999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Asher Arian, the most comprehensive analyst of survey datasets about Israeli attitudes toward national security, invokes religiosity, a major social cleavage, to examine the link between religious identification and political issues such as a return of the occupied territories. The religious-secular divide correlates statistically with Jewish attitudes toward the use of force in Barzilai and Inbar. Yuchtman-Ya’ar and Peres demonstrates that secularism is the most influential factor in determining people’s attitude toward tolerance, the preference of democracy over nationalism, trust in public institutions, and position on the dovish-hawkish continuum in the Arab-Israel conflict. </a:t>
            </a:r>
          </a:p>
          <a:p>
            <a:endParaRPr kumimoji="1" lang="en-US" altLang="ja-JP" dirty="0" smtClean="0"/>
          </a:p>
          <a:p>
            <a:r>
              <a:rPr kumimoji="1" lang="en-US" altLang="ja-JP" dirty="0" smtClean="0"/>
              <a:t>The religious-secular divide is also statistically significant in explaining the variance of xenophobia, that is, attitudes of fear or hatred directed toward certain groups in. The empirical findings of the democratic performance evaluation suggest that religiosity is strongly correlated with prejudice, political intolerance, and undemocratic norms. The above review leads us to expect:</a:t>
            </a:r>
          </a:p>
          <a:p>
            <a:endParaRPr kumimoji="1" lang="en-US" altLang="ja-JP" dirty="0" smtClean="0"/>
          </a:p>
          <a:p>
            <a:r>
              <a:rPr kumimoji="1" lang="en-US" altLang="ja-JP" dirty="0" smtClean="0"/>
              <a:t> Secular-religious identities, or the religiosity of Judaism, will significantly predict attitudes toward future options and past achievements in Israeli foreign and security affairs as well as various territorial compromises from the viewpoint of the national interest.</a:t>
            </a:r>
          </a:p>
          <a:p>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6</a:t>
            </a:fld>
            <a:endParaRPr lang="en-US" altLang="ja-JP" dirty="0"/>
          </a:p>
        </p:txBody>
      </p:sp>
    </p:spTree>
    <p:extLst>
      <p:ext uri="{BB962C8B-B14F-4D97-AF65-F5344CB8AC3E}">
        <p14:creationId xmlns:p14="http://schemas.microsoft.com/office/powerpoint/2010/main" val="706564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 assess the impact of religiosity on evaluations of past and future security policies, we compare evaluations of secular and non-secular Jews in Israel.</a:t>
            </a:r>
          </a:p>
          <a:p>
            <a:r>
              <a:rPr kumimoji="1" lang="en-US" altLang="ja-JP" dirty="0" smtClean="0"/>
              <a:t>The data for this study come from the Israel Poll of the Middle Eastern Public Opinion Research Project. The survey data were collected during fall 2011 by the Dahaf research institute, which conducted phone interviews in Hebrew and Russian with a representative national sample of the 18 years and older Jewish population.</a:t>
            </a:r>
          </a:p>
          <a:p>
            <a:endParaRPr kumimoji="1" lang="en-US" altLang="ja-JP" dirty="0" smtClean="0"/>
          </a:p>
          <a:p>
            <a:r>
              <a:rPr kumimoji="1" lang="en-US" altLang="ja-JP" dirty="0" smtClean="0"/>
              <a:t>A sample of 680 Jewish citizens was drawn using strata defined by demographic sector, or immigrants from the former Soviet Union, religiosity, characteristics of residential neighborhoods, and gender. One in five Israelis came from the former Soviet Union (21%) and more than half of the citizens identified themselves as secular (52%). The author and my collaborators prepared survey questionnaires to measure assessments of peace and war policies as well as the changing international environment.</a:t>
            </a:r>
          </a:p>
          <a:p>
            <a:endParaRPr kumimoji="1" lang="en-US" altLang="ja-JP" dirty="0" smtClean="0"/>
          </a:p>
          <a:p>
            <a:r>
              <a:rPr kumimoji="1" lang="en-US" altLang="ja-JP" dirty="0" smtClean="0"/>
              <a:t>The category of peace policy in our dataset contains the Oslo Accord, the Peace Treaty with Jordan, the withdrawal from South Lebanon, and the demolition of settlements in the Gaza Strip. Our measurement device is the Likert type scale of 5 points evaluation of public policies.</a:t>
            </a:r>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7</a:t>
            </a:fld>
            <a:endParaRPr lang="en-US" altLang="ja-JP" dirty="0"/>
          </a:p>
        </p:txBody>
      </p:sp>
    </p:spTree>
    <p:extLst>
      <p:ext uri="{BB962C8B-B14F-4D97-AF65-F5344CB8AC3E}">
        <p14:creationId xmlns:p14="http://schemas.microsoft.com/office/powerpoint/2010/main" val="346528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state of Israel carried out three military campaigns in the first decade of the millennium: Operation Defensive Shield in 2002, the Second Lebanon War in 2006, and Operation Cast Lead during 2008-9.</a:t>
            </a:r>
            <a:r>
              <a:rPr kumimoji="1" lang="en-US" altLang="ja-JP" baseline="0" dirty="0" smtClean="0"/>
              <a:t> </a:t>
            </a:r>
            <a:r>
              <a:rPr kumimoji="1" lang="en-US" altLang="ja-JP" dirty="0" smtClean="0"/>
              <a:t>Since 2000, the Middle East has changed, and it seems to have had some effect on Israeli foreign policy. The Bush administration launched the Iraq War in the spring of 2003. It is unclear whether the Egyptian uprising, the January 25 revolution in 2011, produced a safer environment for the state of Israel, because of the confusing diplomatic stance of the Mursi administration at that time. The Arab Spring spilt over, but induced a severe and endless war between Bashar al-Asad and Syrian dissidents. The situation is also unclear for Israel. </a:t>
            </a:r>
          </a:p>
          <a:p>
            <a:endParaRPr kumimoji="1" lang="en-US" altLang="ja-JP" dirty="0" smtClean="0"/>
          </a:p>
          <a:p>
            <a:r>
              <a:rPr kumimoji="1" lang="en-US" altLang="ja-JP" dirty="0" smtClean="0"/>
              <a:t>The state of Israel faces several unfolding issues; some of them carry risk, and others are a threat to national security in the future. The most sensitive issue is the construction of the settlements in the West Bank. Iran’s nuclear program is the most serious concern about the Israeli national security. The Israeli political leadership has campaigned to alert the danger of Iran’s ambition to develop a nuclear weapon and threaten to destroy the existence of the Jewish state.  It is widely recognized that the largest obstacle to peace is the continuing occupations in the West Bank. The substance of the Israel-Palestinian conflict is concerned with to what extent are Israelis able to compromise on the territories.</a:t>
            </a:r>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8</a:t>
            </a:fld>
            <a:endParaRPr lang="en-US" altLang="ja-JP" dirty="0"/>
          </a:p>
        </p:txBody>
      </p:sp>
    </p:spTree>
    <p:extLst>
      <p:ext uri="{BB962C8B-B14F-4D97-AF65-F5344CB8AC3E}">
        <p14:creationId xmlns:p14="http://schemas.microsoft.com/office/powerpoint/2010/main" val="281861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the field of Israeli sociology, religious identification or religiosity in Judaism falls into four categories: Ultra-Orthodox, religious, traditional, and secular.</a:t>
            </a:r>
          </a:p>
          <a:p>
            <a:endParaRPr kumimoji="1" lang="en-US" altLang="ja-JP" dirty="0" smtClean="0"/>
          </a:p>
          <a:p>
            <a:r>
              <a:rPr kumimoji="1" lang="en-US" altLang="ja-JP" dirty="0" smtClean="0"/>
              <a:t>Secular citizens have different lifestyles from the non-secular. </a:t>
            </a:r>
          </a:p>
          <a:p>
            <a:r>
              <a:rPr kumimoji="1" lang="en-US" altLang="ja-JP" dirty="0" smtClean="0"/>
              <a:t>They are almost half the population in Israel and are establishments in politics, judicial circles, and the army. </a:t>
            </a:r>
          </a:p>
          <a:p>
            <a:r>
              <a:rPr kumimoji="1" lang="en-US" altLang="ja-JP" dirty="0" smtClean="0"/>
              <a:t>Israeli secular identity is widely regarded as non-observant of religious law or Halakhah and is associated with emptiness by non-secular Jews.</a:t>
            </a:r>
          </a:p>
          <a:p>
            <a:endParaRPr kumimoji="1" lang="en-US" altLang="ja-JP" dirty="0" smtClean="0"/>
          </a:p>
          <a:p>
            <a:r>
              <a:rPr kumimoji="1" lang="en-US" altLang="ja-JP" dirty="0" smtClean="0"/>
              <a:t>The religious-secular dichotomy is a useful concept for analyzing contemporary Israeli society.</a:t>
            </a:r>
            <a:endParaRPr kumimoji="1" lang="ja-JP" altLang="en-US" dirty="0"/>
          </a:p>
        </p:txBody>
      </p:sp>
      <p:sp>
        <p:nvSpPr>
          <p:cNvPr id="4" name="スライド番号プレースホルダー 3"/>
          <p:cNvSpPr>
            <a:spLocks noGrp="1"/>
          </p:cNvSpPr>
          <p:nvPr>
            <p:ph type="sldNum" sz="quarter" idx="10"/>
          </p:nvPr>
        </p:nvSpPr>
        <p:spPr/>
        <p:txBody>
          <a:bodyPr/>
          <a:lstStyle/>
          <a:p>
            <a:fld id="{E475B736-644E-4BE7-BF5A-B3AC26FB2991}" type="slidenum">
              <a:rPr lang="en-US" altLang="ja-JP" smtClean="0"/>
              <a:pPr/>
              <a:t>9</a:t>
            </a:fld>
            <a:endParaRPr lang="en-US" altLang="ja-JP" dirty="0"/>
          </a:p>
        </p:txBody>
      </p:sp>
    </p:spTree>
    <p:extLst>
      <p:ext uri="{BB962C8B-B14F-4D97-AF65-F5344CB8AC3E}">
        <p14:creationId xmlns:p14="http://schemas.microsoft.com/office/powerpoint/2010/main" val="1245275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ja-JP" altLang="en-US" noProof="0" smtClean="0"/>
              <a:t>マスター タイトルの書式設定</a:t>
            </a:r>
            <a:endParaRPr lang="en-US" altLang="ja-JP" noProof="0" smtClean="0"/>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ja-JP" altLang="en-US" noProof="0" smtClean="0"/>
              <a:t>マスター サブタイトルの書式設定</a:t>
            </a:r>
            <a:endParaRPr lang="en-US" altLang="ja-JP" noProof="0" smtClean="0"/>
          </a:p>
        </p:txBody>
      </p:sp>
      <p:sp>
        <p:nvSpPr>
          <p:cNvPr id="20484" name="Rectangle 4"/>
          <p:cNvSpPr>
            <a:spLocks noGrp="1" noChangeArrowheads="1"/>
          </p:cNvSpPr>
          <p:nvPr>
            <p:ph type="dt" sz="half" idx="2"/>
          </p:nvPr>
        </p:nvSpPr>
        <p:spPr/>
        <p:txBody>
          <a:bodyPr/>
          <a:lstStyle>
            <a:lvl1pPr>
              <a:defRPr/>
            </a:lvl1pPr>
          </a:lstStyle>
          <a:p>
            <a:endParaRPr lang="en-US" altLang="ja-JP" dirty="0"/>
          </a:p>
        </p:txBody>
      </p:sp>
      <p:sp>
        <p:nvSpPr>
          <p:cNvPr id="20485" name="Rectangle 5"/>
          <p:cNvSpPr>
            <a:spLocks noGrp="1" noChangeArrowheads="1"/>
          </p:cNvSpPr>
          <p:nvPr>
            <p:ph type="ftr" sz="quarter" idx="3"/>
          </p:nvPr>
        </p:nvSpPr>
        <p:spPr/>
        <p:txBody>
          <a:bodyPr/>
          <a:lstStyle>
            <a:lvl1pPr>
              <a:defRPr/>
            </a:lvl1pPr>
          </a:lstStyle>
          <a:p>
            <a:endParaRPr lang="en-US" altLang="ja-JP" dirty="0"/>
          </a:p>
        </p:txBody>
      </p:sp>
      <p:sp>
        <p:nvSpPr>
          <p:cNvPr id="20486" name="Rectangle 6"/>
          <p:cNvSpPr>
            <a:spLocks noGrp="1" noChangeArrowheads="1"/>
          </p:cNvSpPr>
          <p:nvPr>
            <p:ph type="sldNum" sz="quarter" idx="4"/>
          </p:nvPr>
        </p:nvSpPr>
        <p:spPr/>
        <p:txBody>
          <a:bodyPr/>
          <a:lstStyle>
            <a:lvl1pPr>
              <a:defRPr/>
            </a:lvl1pPr>
          </a:lstStyle>
          <a:p>
            <a:fld id="{F3B0A768-2968-4E0D-B569-F8363632D7C7}" type="slidenum">
              <a:rPr lang="en-US" altLang="ja-JP"/>
              <a:pPr/>
              <a:t>‹#›</a:t>
            </a:fld>
            <a:endParaRPr lang="en-US" altLang="ja-JP"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2D384626-E4FD-4384-A5D8-997F58BB38B7}" type="slidenum">
              <a:rPr lang="en-US" altLang="ja-JP"/>
              <a:pPr/>
              <a:t>‹#›</a:t>
            </a:fld>
            <a:endParaRPr lang="en-US" altLang="ja-JP" dirty="0"/>
          </a:p>
        </p:txBody>
      </p:sp>
    </p:spTree>
    <p:extLst>
      <p:ext uri="{BB962C8B-B14F-4D97-AF65-F5344CB8AC3E}">
        <p14:creationId xmlns:p14="http://schemas.microsoft.com/office/powerpoint/2010/main" val="28193285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39025" y="274638"/>
            <a:ext cx="15811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2693988" y="274638"/>
            <a:ext cx="4592637"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65FF35F2-B1B9-4D46-A0D6-089306E150C3}" type="slidenum">
              <a:rPr lang="en-US" altLang="ja-JP"/>
              <a:pPr/>
              <a:t>‹#›</a:t>
            </a:fld>
            <a:endParaRPr lang="en-US" altLang="ja-JP" dirty="0"/>
          </a:p>
        </p:txBody>
      </p:sp>
    </p:spTree>
    <p:extLst>
      <p:ext uri="{BB962C8B-B14F-4D97-AF65-F5344CB8AC3E}">
        <p14:creationId xmlns:p14="http://schemas.microsoft.com/office/powerpoint/2010/main" val="33769290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altLang="ja-JP" noProof="0" smtClean="0"/>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altLang="ja-JP" noProof="0" smtClean="0"/>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ltLang="ja-JP" dirty="0"/>
          </a:p>
        </p:txBody>
      </p:sp>
      <p:sp>
        <p:nvSpPr>
          <p:cNvPr id="27654" name="Rectangle 6"/>
          <p:cNvSpPr>
            <a:spLocks noGrp="1" noChangeArrowheads="1"/>
          </p:cNvSpPr>
          <p:nvPr>
            <p:ph type="ftr" sz="quarter" idx="3"/>
          </p:nvPr>
        </p:nvSpPr>
        <p:spPr/>
        <p:txBody>
          <a:bodyPr/>
          <a:lstStyle>
            <a:lvl1pPr>
              <a:defRPr/>
            </a:lvl1pPr>
          </a:lstStyle>
          <a:p>
            <a:endParaRPr lang="en-US" altLang="ja-JP" dirty="0"/>
          </a:p>
        </p:txBody>
      </p:sp>
      <p:sp>
        <p:nvSpPr>
          <p:cNvPr id="27655" name="Rectangle 7"/>
          <p:cNvSpPr>
            <a:spLocks noGrp="1" noChangeArrowheads="1"/>
          </p:cNvSpPr>
          <p:nvPr>
            <p:ph type="sldNum" sz="quarter" idx="4"/>
          </p:nvPr>
        </p:nvSpPr>
        <p:spPr/>
        <p:txBody>
          <a:bodyPr/>
          <a:lstStyle>
            <a:lvl1pPr>
              <a:defRPr/>
            </a:lvl1pPr>
          </a:lstStyle>
          <a:p>
            <a:fld id="{B7940D9A-D7DC-473B-BBD5-D06327C10EFF}" type="slidenum">
              <a:rPr lang="en-US" altLang="ja-JP"/>
              <a:pPr/>
              <a:t>‹#›</a:t>
            </a:fld>
            <a:endParaRPr lang="en-US" altLang="ja-JP"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ECA4FBA9-8904-49C0-A56E-4DDAABA7986A}" type="slidenum">
              <a:rPr lang="en-US" altLang="ja-JP"/>
              <a:pPr/>
              <a:t>‹#›</a:t>
            </a:fld>
            <a:endParaRPr lang="en-US" altLang="ja-JP" dirty="0"/>
          </a:p>
        </p:txBody>
      </p:sp>
    </p:spTree>
    <p:extLst>
      <p:ext uri="{BB962C8B-B14F-4D97-AF65-F5344CB8AC3E}">
        <p14:creationId xmlns:p14="http://schemas.microsoft.com/office/powerpoint/2010/main" val="2636285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658A3944-1A8C-4CBC-947D-6403D8AA01EB}" type="slidenum">
              <a:rPr lang="en-US" altLang="ja-JP"/>
              <a:pPr/>
              <a:t>‹#›</a:t>
            </a:fld>
            <a:endParaRPr lang="en-US" altLang="ja-JP" dirty="0"/>
          </a:p>
        </p:txBody>
      </p:sp>
    </p:spTree>
    <p:extLst>
      <p:ext uri="{BB962C8B-B14F-4D97-AF65-F5344CB8AC3E}">
        <p14:creationId xmlns:p14="http://schemas.microsoft.com/office/powerpoint/2010/main" val="37331728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5613" y="1600200"/>
            <a:ext cx="4037012"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5025" y="1600200"/>
            <a:ext cx="4037013"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fld id="{46C76BB7-C451-45D8-8073-992CB02457F3}" type="slidenum">
              <a:rPr lang="en-US" altLang="ja-JP"/>
              <a:pPr/>
              <a:t>‹#›</a:t>
            </a:fld>
            <a:endParaRPr lang="en-US" altLang="ja-JP" dirty="0"/>
          </a:p>
        </p:txBody>
      </p:sp>
    </p:spTree>
    <p:extLst>
      <p:ext uri="{BB962C8B-B14F-4D97-AF65-F5344CB8AC3E}">
        <p14:creationId xmlns:p14="http://schemas.microsoft.com/office/powerpoint/2010/main" val="24937186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dirty="0"/>
          </a:p>
        </p:txBody>
      </p:sp>
      <p:sp>
        <p:nvSpPr>
          <p:cNvPr id="8" name="フッター プレースホルダー 7"/>
          <p:cNvSpPr>
            <a:spLocks noGrp="1"/>
          </p:cNvSpPr>
          <p:nvPr>
            <p:ph type="ftr" sz="quarter" idx="11"/>
          </p:nvPr>
        </p:nvSpPr>
        <p:spPr/>
        <p:txBody>
          <a:bodyPr/>
          <a:lstStyle>
            <a:lvl1pPr>
              <a:defRPr/>
            </a:lvl1pPr>
          </a:lstStyle>
          <a:p>
            <a:endParaRPr lang="en-US" altLang="ja-JP" dirty="0"/>
          </a:p>
        </p:txBody>
      </p:sp>
      <p:sp>
        <p:nvSpPr>
          <p:cNvPr id="9" name="スライド番号プレースホルダー 8"/>
          <p:cNvSpPr>
            <a:spLocks noGrp="1"/>
          </p:cNvSpPr>
          <p:nvPr>
            <p:ph type="sldNum" sz="quarter" idx="12"/>
          </p:nvPr>
        </p:nvSpPr>
        <p:spPr/>
        <p:txBody>
          <a:bodyPr/>
          <a:lstStyle>
            <a:lvl1pPr>
              <a:defRPr/>
            </a:lvl1pPr>
          </a:lstStyle>
          <a:p>
            <a:fld id="{CB0F7541-22AE-4DC5-9C6A-8C4BC2E33C58}" type="slidenum">
              <a:rPr lang="en-US" altLang="ja-JP"/>
              <a:pPr/>
              <a:t>‹#›</a:t>
            </a:fld>
            <a:endParaRPr lang="en-US" altLang="ja-JP" dirty="0"/>
          </a:p>
        </p:txBody>
      </p:sp>
    </p:spTree>
    <p:extLst>
      <p:ext uri="{BB962C8B-B14F-4D97-AF65-F5344CB8AC3E}">
        <p14:creationId xmlns:p14="http://schemas.microsoft.com/office/powerpoint/2010/main" val="23177975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dirty="0"/>
          </a:p>
        </p:txBody>
      </p:sp>
      <p:sp>
        <p:nvSpPr>
          <p:cNvPr id="4" name="フッター プレースホルダー 3"/>
          <p:cNvSpPr>
            <a:spLocks noGrp="1"/>
          </p:cNvSpPr>
          <p:nvPr>
            <p:ph type="ftr" sz="quarter" idx="11"/>
          </p:nvPr>
        </p:nvSpPr>
        <p:spPr/>
        <p:txBody>
          <a:bodyPr/>
          <a:lstStyle>
            <a:lvl1pPr>
              <a:defRPr/>
            </a:lvl1pPr>
          </a:lstStyle>
          <a:p>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fld id="{968E7319-C00A-416D-A3C2-515E5C4C51DF}" type="slidenum">
              <a:rPr lang="en-US" altLang="ja-JP"/>
              <a:pPr/>
              <a:t>‹#›</a:t>
            </a:fld>
            <a:endParaRPr lang="en-US" altLang="ja-JP" dirty="0"/>
          </a:p>
        </p:txBody>
      </p:sp>
    </p:spTree>
    <p:extLst>
      <p:ext uri="{BB962C8B-B14F-4D97-AF65-F5344CB8AC3E}">
        <p14:creationId xmlns:p14="http://schemas.microsoft.com/office/powerpoint/2010/main" val="39509560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dirty="0"/>
          </a:p>
        </p:txBody>
      </p:sp>
      <p:sp>
        <p:nvSpPr>
          <p:cNvPr id="3" name="フッター プレースホルダー 2"/>
          <p:cNvSpPr>
            <a:spLocks noGrp="1"/>
          </p:cNvSpPr>
          <p:nvPr>
            <p:ph type="ftr" sz="quarter" idx="11"/>
          </p:nvPr>
        </p:nvSpPr>
        <p:spPr/>
        <p:txBody>
          <a:bodyPr/>
          <a:lstStyle>
            <a:lvl1pPr>
              <a:defRPr/>
            </a:lvl1pPr>
          </a:lstStyle>
          <a:p>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fld id="{4E213E4F-5932-454D-BBC0-CB032B4F5DF7}" type="slidenum">
              <a:rPr lang="en-US" altLang="ja-JP"/>
              <a:pPr/>
              <a:t>‹#›</a:t>
            </a:fld>
            <a:endParaRPr lang="en-US" altLang="ja-JP" dirty="0"/>
          </a:p>
        </p:txBody>
      </p:sp>
    </p:spTree>
    <p:extLst>
      <p:ext uri="{BB962C8B-B14F-4D97-AF65-F5344CB8AC3E}">
        <p14:creationId xmlns:p14="http://schemas.microsoft.com/office/powerpoint/2010/main" val="20851257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fld id="{C249C74F-6D7D-4812-ACE4-807C0C2BE5ED}" type="slidenum">
              <a:rPr lang="en-US" altLang="ja-JP"/>
              <a:pPr/>
              <a:t>‹#›</a:t>
            </a:fld>
            <a:endParaRPr lang="en-US" altLang="ja-JP" dirty="0"/>
          </a:p>
        </p:txBody>
      </p:sp>
    </p:spTree>
    <p:extLst>
      <p:ext uri="{BB962C8B-B14F-4D97-AF65-F5344CB8AC3E}">
        <p14:creationId xmlns:p14="http://schemas.microsoft.com/office/powerpoint/2010/main" val="315118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28B8AD5D-F21A-4547-90DF-CF322D1CF473}" type="slidenum">
              <a:rPr lang="en-US" altLang="ja-JP"/>
              <a:pPr/>
              <a:t>‹#›</a:t>
            </a:fld>
            <a:endParaRPr lang="en-US" altLang="ja-JP" dirty="0"/>
          </a:p>
        </p:txBody>
      </p:sp>
    </p:spTree>
    <p:extLst>
      <p:ext uri="{BB962C8B-B14F-4D97-AF65-F5344CB8AC3E}">
        <p14:creationId xmlns:p14="http://schemas.microsoft.com/office/powerpoint/2010/main" val="15742088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fld id="{FE07CA47-ACE6-44F8-8978-BEAF547F3EA8}" type="slidenum">
              <a:rPr lang="en-US" altLang="ja-JP"/>
              <a:pPr/>
              <a:t>‹#›</a:t>
            </a:fld>
            <a:endParaRPr lang="en-US" altLang="ja-JP" dirty="0"/>
          </a:p>
        </p:txBody>
      </p:sp>
    </p:spTree>
    <p:extLst>
      <p:ext uri="{BB962C8B-B14F-4D97-AF65-F5344CB8AC3E}">
        <p14:creationId xmlns:p14="http://schemas.microsoft.com/office/powerpoint/2010/main" val="15597168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0298FEF8-5B8F-42AC-B5DF-67F2E04637B6}" type="slidenum">
              <a:rPr lang="en-US" altLang="ja-JP"/>
              <a:pPr/>
              <a:t>‹#›</a:t>
            </a:fld>
            <a:endParaRPr lang="en-US" altLang="ja-JP" dirty="0"/>
          </a:p>
        </p:txBody>
      </p:sp>
    </p:spTree>
    <p:extLst>
      <p:ext uri="{BB962C8B-B14F-4D97-AF65-F5344CB8AC3E}">
        <p14:creationId xmlns:p14="http://schemas.microsoft.com/office/powerpoint/2010/main" val="10505427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6225" y="274638"/>
            <a:ext cx="2055813"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5613" y="274638"/>
            <a:ext cx="6018212"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8254B617-C984-44F2-A7E8-68AF7F7615BA}" type="slidenum">
              <a:rPr lang="en-US" altLang="ja-JP"/>
              <a:pPr/>
              <a:t>‹#›</a:t>
            </a:fld>
            <a:endParaRPr lang="en-US" altLang="ja-JP" dirty="0"/>
          </a:p>
        </p:txBody>
      </p:sp>
    </p:spTree>
    <p:extLst>
      <p:ext uri="{BB962C8B-B14F-4D97-AF65-F5344CB8AC3E}">
        <p14:creationId xmlns:p14="http://schemas.microsoft.com/office/powerpoint/2010/main" val="12982896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B0041EDA-6C4E-4EE3-8114-C0CD7F428939}" type="slidenum">
              <a:rPr lang="en-US" altLang="ja-JP"/>
              <a:pPr/>
              <a:t>‹#›</a:t>
            </a:fld>
            <a:endParaRPr lang="en-US" altLang="ja-JP" dirty="0"/>
          </a:p>
        </p:txBody>
      </p:sp>
    </p:spTree>
    <p:extLst>
      <p:ext uri="{BB962C8B-B14F-4D97-AF65-F5344CB8AC3E}">
        <p14:creationId xmlns:p14="http://schemas.microsoft.com/office/powerpoint/2010/main" val="26415606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2693988" y="1600200"/>
            <a:ext cx="30861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932488" y="1600200"/>
            <a:ext cx="3087687"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fld id="{7DE88CFB-1D64-4BB8-8AB5-19A0D65BCDC7}" type="slidenum">
              <a:rPr lang="en-US" altLang="ja-JP"/>
              <a:pPr/>
              <a:t>‹#›</a:t>
            </a:fld>
            <a:endParaRPr lang="en-US" altLang="ja-JP" dirty="0"/>
          </a:p>
        </p:txBody>
      </p:sp>
    </p:spTree>
    <p:extLst>
      <p:ext uri="{BB962C8B-B14F-4D97-AF65-F5344CB8AC3E}">
        <p14:creationId xmlns:p14="http://schemas.microsoft.com/office/powerpoint/2010/main" val="19293275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dirty="0"/>
          </a:p>
        </p:txBody>
      </p:sp>
      <p:sp>
        <p:nvSpPr>
          <p:cNvPr id="8" name="フッター プレースホルダー 7"/>
          <p:cNvSpPr>
            <a:spLocks noGrp="1"/>
          </p:cNvSpPr>
          <p:nvPr>
            <p:ph type="ftr" sz="quarter" idx="11"/>
          </p:nvPr>
        </p:nvSpPr>
        <p:spPr/>
        <p:txBody>
          <a:bodyPr/>
          <a:lstStyle>
            <a:lvl1pPr>
              <a:defRPr/>
            </a:lvl1pPr>
          </a:lstStyle>
          <a:p>
            <a:endParaRPr lang="en-US" altLang="ja-JP" dirty="0"/>
          </a:p>
        </p:txBody>
      </p:sp>
      <p:sp>
        <p:nvSpPr>
          <p:cNvPr id="9" name="スライド番号プレースホルダー 8"/>
          <p:cNvSpPr>
            <a:spLocks noGrp="1"/>
          </p:cNvSpPr>
          <p:nvPr>
            <p:ph type="sldNum" sz="quarter" idx="12"/>
          </p:nvPr>
        </p:nvSpPr>
        <p:spPr/>
        <p:txBody>
          <a:bodyPr/>
          <a:lstStyle>
            <a:lvl1pPr>
              <a:defRPr/>
            </a:lvl1pPr>
          </a:lstStyle>
          <a:p>
            <a:fld id="{39E7E290-776B-434C-8DA0-749D87F40BCF}" type="slidenum">
              <a:rPr lang="en-US" altLang="ja-JP"/>
              <a:pPr/>
              <a:t>‹#›</a:t>
            </a:fld>
            <a:endParaRPr lang="en-US" altLang="ja-JP" dirty="0"/>
          </a:p>
        </p:txBody>
      </p:sp>
    </p:spTree>
    <p:extLst>
      <p:ext uri="{BB962C8B-B14F-4D97-AF65-F5344CB8AC3E}">
        <p14:creationId xmlns:p14="http://schemas.microsoft.com/office/powerpoint/2010/main" val="22324782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dirty="0"/>
          </a:p>
        </p:txBody>
      </p:sp>
      <p:sp>
        <p:nvSpPr>
          <p:cNvPr id="4" name="フッター プレースホルダー 3"/>
          <p:cNvSpPr>
            <a:spLocks noGrp="1"/>
          </p:cNvSpPr>
          <p:nvPr>
            <p:ph type="ftr" sz="quarter" idx="11"/>
          </p:nvPr>
        </p:nvSpPr>
        <p:spPr/>
        <p:txBody>
          <a:bodyPr/>
          <a:lstStyle>
            <a:lvl1pPr>
              <a:defRPr/>
            </a:lvl1pPr>
          </a:lstStyle>
          <a:p>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fld id="{6E7A1750-1530-4E94-AB0F-216DB6E663CB}" type="slidenum">
              <a:rPr lang="en-US" altLang="ja-JP"/>
              <a:pPr/>
              <a:t>‹#›</a:t>
            </a:fld>
            <a:endParaRPr lang="en-US" altLang="ja-JP" dirty="0"/>
          </a:p>
        </p:txBody>
      </p:sp>
    </p:spTree>
    <p:extLst>
      <p:ext uri="{BB962C8B-B14F-4D97-AF65-F5344CB8AC3E}">
        <p14:creationId xmlns:p14="http://schemas.microsoft.com/office/powerpoint/2010/main" val="30713934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dirty="0"/>
          </a:p>
        </p:txBody>
      </p:sp>
      <p:sp>
        <p:nvSpPr>
          <p:cNvPr id="3" name="フッター プレースホルダー 2"/>
          <p:cNvSpPr>
            <a:spLocks noGrp="1"/>
          </p:cNvSpPr>
          <p:nvPr>
            <p:ph type="ftr" sz="quarter" idx="11"/>
          </p:nvPr>
        </p:nvSpPr>
        <p:spPr/>
        <p:txBody>
          <a:bodyPr/>
          <a:lstStyle>
            <a:lvl1pPr>
              <a:defRPr/>
            </a:lvl1pPr>
          </a:lstStyle>
          <a:p>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fld id="{D70E44CF-159F-4ECB-BFB7-841C1BADE764}" type="slidenum">
              <a:rPr lang="en-US" altLang="ja-JP"/>
              <a:pPr/>
              <a:t>‹#›</a:t>
            </a:fld>
            <a:endParaRPr lang="en-US" altLang="ja-JP" dirty="0"/>
          </a:p>
        </p:txBody>
      </p:sp>
    </p:spTree>
    <p:extLst>
      <p:ext uri="{BB962C8B-B14F-4D97-AF65-F5344CB8AC3E}">
        <p14:creationId xmlns:p14="http://schemas.microsoft.com/office/powerpoint/2010/main" val="31248713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fld id="{80544E8D-EACF-4691-B75A-B828D5BCB245}" type="slidenum">
              <a:rPr lang="en-US" altLang="ja-JP"/>
              <a:pPr/>
              <a:t>‹#›</a:t>
            </a:fld>
            <a:endParaRPr lang="en-US" altLang="ja-JP" dirty="0"/>
          </a:p>
        </p:txBody>
      </p:sp>
    </p:spTree>
    <p:extLst>
      <p:ext uri="{BB962C8B-B14F-4D97-AF65-F5344CB8AC3E}">
        <p14:creationId xmlns:p14="http://schemas.microsoft.com/office/powerpoint/2010/main" val="40227233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ja-JP" altLang="en-US" dirty="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fld id="{951975C8-C5AC-4AF5-8F1D-9E895977BC2A}" type="slidenum">
              <a:rPr lang="en-US" altLang="ja-JP"/>
              <a:pPr/>
              <a:t>‹#›</a:t>
            </a:fld>
            <a:endParaRPr lang="en-US" altLang="ja-JP" dirty="0"/>
          </a:p>
        </p:txBody>
      </p:sp>
    </p:spTree>
    <p:extLst>
      <p:ext uri="{BB962C8B-B14F-4D97-AF65-F5344CB8AC3E}">
        <p14:creationId xmlns:p14="http://schemas.microsoft.com/office/powerpoint/2010/main" val="29609851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ＭＳ Ｐゴシック" panose="020B0600070205080204" pitchFamily="50" charset="-128"/>
              </a:defRPr>
            </a:lvl1pPr>
          </a:lstStyle>
          <a:p>
            <a:endParaRPr lang="en-US" altLang="ja-JP"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ＭＳ Ｐゴシック" panose="020B0600070205080204" pitchFamily="50" charset="-128"/>
              </a:defRPr>
            </a:lvl1pPr>
          </a:lstStyle>
          <a:p>
            <a:endParaRPr lang="en-US" altLang="ja-JP"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ＭＳ Ｐゴシック" panose="020B0600070205080204" pitchFamily="50" charset="-128"/>
              </a:defRPr>
            </a:lvl1pPr>
          </a:lstStyle>
          <a:p>
            <a:fld id="{56D18CA4-02DE-44AF-9A44-89200F26E18C}" type="slidenum">
              <a:rPr lang="en-US" altLang="ja-JP"/>
              <a:pPr/>
              <a:t>‹#›</a:t>
            </a:fld>
            <a:endParaRPr lang="en-US" altLang="ja-JP" dirty="0"/>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txStyles>
    <p:titleStyle>
      <a:lvl1pPr algn="l" rtl="0" eaLnBrk="1" fontAlgn="base" hangingPunct="1">
        <a:spcBef>
          <a:spcPct val="0"/>
        </a:spcBef>
        <a:spcAft>
          <a:spcPct val="0"/>
        </a:spcAft>
        <a:buClr>
          <a:schemeClr val="tx1"/>
        </a:buClr>
        <a:defRPr kumimoji="1"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kumimoji="1" sz="3200">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buClr>
          <a:schemeClr val="tx1"/>
        </a:buClr>
        <a:defRPr kumimoji="1" sz="3200">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buClr>
          <a:schemeClr val="tx1"/>
        </a:buClr>
        <a:defRPr kumimoji="1" sz="3200">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buClr>
          <a:schemeClr val="tx1"/>
        </a:buClr>
        <a:defRPr kumimoji="1" sz="3200">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buClr>
          <a:schemeClr val="tx1"/>
        </a:buClr>
        <a:defRPr kumimoji="1" sz="3200">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buClr>
          <a:schemeClr val="tx1"/>
        </a:buClr>
        <a:defRPr kumimoji="1" sz="3200">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buClr>
          <a:schemeClr val="tx1"/>
        </a:buClr>
        <a:defRPr kumimoji="1" sz="3200">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buClr>
          <a:schemeClr val="tx1"/>
        </a:buClr>
        <a:defRPr kumimoji="1" sz="3200">
          <a:solidFill>
            <a:schemeClr val="tx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kumimoji="1"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kumimoji="1"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kumimoji="1"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ja-JP"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ＭＳ Ｐゴシック" panose="020B0600070205080204" pitchFamily="50" charset="-128"/>
              </a:defRPr>
            </a:lvl1pPr>
          </a:lstStyle>
          <a:p>
            <a:endParaRPr lang="en-US" altLang="ja-JP" dirty="0"/>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ＭＳ Ｐゴシック" panose="020B0600070205080204" pitchFamily="50" charset="-128"/>
              </a:defRPr>
            </a:lvl1pPr>
          </a:lstStyle>
          <a:p>
            <a:endParaRPr lang="en-US" altLang="ja-JP" dirty="0"/>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ＭＳ Ｐゴシック" panose="020B0600070205080204" pitchFamily="50" charset="-128"/>
              </a:defRPr>
            </a:lvl1pPr>
          </a:lstStyle>
          <a:p>
            <a:fld id="{4D30F258-989D-4BCE-B178-A1E0E40A457B}" type="slidenum">
              <a:rPr lang="en-US" altLang="ja-JP"/>
              <a:pPr/>
              <a:t>‹#›</a:t>
            </a:fld>
            <a:endParaRPr lang="en-US" altLang="ja-JP" dirty="0"/>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txStyles>
    <p:titleStyle>
      <a:lvl1pPr algn="l" rtl="0" fontAlgn="base">
        <a:spcBef>
          <a:spcPct val="0"/>
        </a:spcBef>
        <a:spcAft>
          <a:spcPct val="0"/>
        </a:spcAft>
        <a:buClr>
          <a:schemeClr val="tx1"/>
        </a:buClr>
        <a:defRPr sz="3200" kern="1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anose="020B0604020202020204" pitchFamily="34" charset="0"/>
        </a:defRPr>
      </a:lvl2pPr>
      <a:lvl3pPr algn="l" rtl="0" fontAlgn="base">
        <a:spcBef>
          <a:spcPct val="0"/>
        </a:spcBef>
        <a:spcAft>
          <a:spcPct val="0"/>
        </a:spcAft>
        <a:buClr>
          <a:schemeClr val="tx1"/>
        </a:buClr>
        <a:defRPr sz="3200">
          <a:solidFill>
            <a:schemeClr val="tx1"/>
          </a:solidFill>
          <a:latin typeface="Arial" panose="020B0604020202020204" pitchFamily="34" charset="0"/>
        </a:defRPr>
      </a:lvl3pPr>
      <a:lvl4pPr algn="l" rtl="0" fontAlgn="base">
        <a:spcBef>
          <a:spcPct val="0"/>
        </a:spcBef>
        <a:spcAft>
          <a:spcPct val="0"/>
        </a:spcAft>
        <a:buClr>
          <a:schemeClr val="tx1"/>
        </a:buClr>
        <a:defRPr sz="3200">
          <a:solidFill>
            <a:schemeClr val="tx1"/>
          </a:solidFill>
          <a:latin typeface="Arial" panose="020B0604020202020204" pitchFamily="34" charset="0"/>
        </a:defRPr>
      </a:lvl4pPr>
      <a:lvl5pPr algn="l" rtl="0" fontAlgn="base">
        <a:spcBef>
          <a:spcPct val="0"/>
        </a:spcBef>
        <a:spcAft>
          <a:spcPct val="0"/>
        </a:spcAft>
        <a:buClr>
          <a:schemeClr val="tx1"/>
        </a:buClr>
        <a:defRPr sz="3200">
          <a:solidFill>
            <a:schemeClr val="tx1"/>
          </a:solidFill>
          <a:latin typeface="Arial" panose="020B0604020202020204" pitchFamily="34" charset="0"/>
        </a:defRPr>
      </a:lvl5pPr>
      <a:lvl6pPr marL="457200" algn="l" rtl="0" fontAlgn="base">
        <a:spcBef>
          <a:spcPct val="0"/>
        </a:spcBef>
        <a:spcAft>
          <a:spcPct val="0"/>
        </a:spcAft>
        <a:buClr>
          <a:schemeClr val="tx1"/>
        </a:buClr>
        <a:defRPr sz="3200">
          <a:solidFill>
            <a:schemeClr val="tx1"/>
          </a:solidFill>
          <a:latin typeface="Arial" panose="020B0604020202020204" pitchFamily="34" charset="0"/>
        </a:defRPr>
      </a:lvl6pPr>
      <a:lvl7pPr marL="914400" algn="l" rtl="0" fontAlgn="base">
        <a:spcBef>
          <a:spcPct val="0"/>
        </a:spcBef>
        <a:spcAft>
          <a:spcPct val="0"/>
        </a:spcAft>
        <a:buClr>
          <a:schemeClr val="tx1"/>
        </a:buClr>
        <a:defRPr sz="3200">
          <a:solidFill>
            <a:schemeClr val="tx1"/>
          </a:solidFill>
          <a:latin typeface="Arial" panose="020B0604020202020204" pitchFamily="34" charset="0"/>
        </a:defRPr>
      </a:lvl7pPr>
      <a:lvl8pPr marL="1371600" algn="l" rtl="0" fontAlgn="base">
        <a:spcBef>
          <a:spcPct val="0"/>
        </a:spcBef>
        <a:spcAft>
          <a:spcPct val="0"/>
        </a:spcAft>
        <a:buClr>
          <a:schemeClr val="tx1"/>
        </a:buClr>
        <a:defRPr sz="3200">
          <a:solidFill>
            <a:schemeClr val="tx1"/>
          </a:solidFill>
          <a:latin typeface="Arial" panose="020B0604020202020204" pitchFamily="34" charset="0"/>
        </a:defRPr>
      </a:lvl8pPr>
      <a:lvl9pPr marL="1828800" algn="l" rtl="0" fontAlgn="base">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fontAlgn="base">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1183822" y="1150710"/>
            <a:ext cx="7592785" cy="1470025"/>
          </a:xfrm>
        </p:spPr>
        <p:txBody>
          <a:bodyPr/>
          <a:lstStyle/>
          <a:p>
            <a:r>
              <a:rPr lang="en-US" altLang="ja-JP" dirty="0" smtClean="0"/>
              <a:t>Foreign Affairs, the National Interest, and Secular-Religious Identities in Israel</a:t>
            </a:r>
            <a:endParaRPr lang="ja-JP" altLang="ja-JP" dirty="0"/>
          </a:p>
        </p:txBody>
      </p:sp>
      <p:sp>
        <p:nvSpPr>
          <p:cNvPr id="50179" name="Rectangle 3"/>
          <p:cNvSpPr>
            <a:spLocks noGrp="1" noChangeArrowheads="1"/>
          </p:cNvSpPr>
          <p:nvPr>
            <p:ph type="subTitle" idx="1"/>
          </p:nvPr>
        </p:nvSpPr>
        <p:spPr>
          <a:xfrm>
            <a:off x="2580468" y="3086464"/>
            <a:ext cx="4114800" cy="1752600"/>
          </a:xfrm>
        </p:spPr>
        <p:txBody>
          <a:bodyPr/>
          <a:lstStyle/>
          <a:p>
            <a:r>
              <a:rPr lang="en-US" altLang="ja-JP" dirty="0" smtClean="0"/>
              <a:t>HAMANAKA, Shingo, Ph.D.</a:t>
            </a:r>
          </a:p>
          <a:p>
            <a:r>
              <a:rPr lang="en-US" altLang="ja-JP" dirty="0" smtClean="0"/>
              <a:t>Yamagata University, Japan</a:t>
            </a:r>
            <a:endParaRPr lang="ja-JP" altLang="ja-JP" dirty="0"/>
          </a:p>
        </p:txBody>
      </p:sp>
      <p:sp>
        <p:nvSpPr>
          <p:cNvPr id="2" name="スライド番号プレースホルダー 1"/>
          <p:cNvSpPr>
            <a:spLocks noGrp="1"/>
          </p:cNvSpPr>
          <p:nvPr>
            <p:ph type="sldNum" sz="quarter" idx="4"/>
          </p:nvPr>
        </p:nvSpPr>
        <p:spPr/>
        <p:txBody>
          <a:bodyPr/>
          <a:lstStyle/>
          <a:p>
            <a:fld id="{F3B0A768-2968-4E0D-B569-F8363632D7C7}" type="slidenum">
              <a:rPr lang="en-US" altLang="ja-JP" smtClean="0"/>
              <a:pPr/>
              <a:t>1</a:t>
            </a:fld>
            <a:endParaRPr lang="en-US" altLang="ja-JP" dirty="0"/>
          </a:p>
        </p:txBody>
      </p:sp>
      <p:pic>
        <p:nvPicPr>
          <p:cNvPr id="3" name="図 2"/>
          <p:cNvPicPr>
            <a:picLocks noChangeAspect="1"/>
          </p:cNvPicPr>
          <p:nvPr/>
        </p:nvPicPr>
        <p:blipFill>
          <a:blip r:embed="rId3"/>
          <a:stretch>
            <a:fillRect/>
          </a:stretch>
        </p:blipFill>
        <p:spPr>
          <a:xfrm>
            <a:off x="2564748" y="6037943"/>
            <a:ext cx="5401524" cy="414564"/>
          </a:xfrm>
          <a:prstGeom prst="rect">
            <a:avLst/>
          </a:prstGeom>
          <a:solidFill>
            <a:schemeClr val="accent1"/>
          </a:solidFill>
        </p:spPr>
      </p:pic>
      <p:sp>
        <p:nvSpPr>
          <p:cNvPr id="4" name="テキスト ボックス 3"/>
          <p:cNvSpPr txBox="1"/>
          <p:nvPr/>
        </p:nvSpPr>
        <p:spPr>
          <a:xfrm>
            <a:off x="644434" y="357051"/>
            <a:ext cx="6050834" cy="338554"/>
          </a:xfrm>
          <a:prstGeom prst="rect">
            <a:avLst/>
          </a:prstGeom>
          <a:noFill/>
        </p:spPr>
        <p:txBody>
          <a:bodyPr wrap="square" rtlCol="0">
            <a:spAutoFit/>
          </a:bodyPr>
          <a:lstStyle/>
          <a:p>
            <a:r>
              <a:rPr kumimoji="1" lang="en-US" altLang="ja-JP" sz="1600" dirty="0" smtClean="0"/>
              <a:t>RC43.224: Religion, International Relations, and Foreign Policy</a:t>
            </a:r>
            <a:endParaRPr kumimoji="1" lang="ja-JP" altLang="en-US" sz="1600" dirty="0"/>
          </a:p>
        </p:txBody>
      </p:sp>
      <p:sp>
        <p:nvSpPr>
          <p:cNvPr id="7" name="テキスト ボックス 6"/>
          <p:cNvSpPr txBox="1"/>
          <p:nvPr/>
        </p:nvSpPr>
        <p:spPr>
          <a:xfrm>
            <a:off x="3485740" y="4373384"/>
            <a:ext cx="2304256" cy="1200329"/>
          </a:xfrm>
          <a:prstGeom prst="rect">
            <a:avLst/>
          </a:prstGeom>
          <a:noFill/>
        </p:spPr>
        <p:txBody>
          <a:bodyPr wrap="square" rtlCol="0">
            <a:spAutoFit/>
          </a:bodyPr>
          <a:lstStyle/>
          <a:p>
            <a:pPr marL="342900" indent="-342900">
              <a:buAutoNum type="arabicPeriod"/>
            </a:pPr>
            <a:r>
              <a:rPr kumimoji="1" lang="en-US" altLang="ja-JP" dirty="0" smtClean="0"/>
              <a:t>Introduction</a:t>
            </a:r>
          </a:p>
          <a:p>
            <a:pPr marL="342900" indent="-342900">
              <a:buAutoNum type="arabicPeriod"/>
            </a:pPr>
            <a:r>
              <a:rPr kumimoji="1" lang="en-US" altLang="ja-JP" dirty="0" smtClean="0"/>
              <a:t>Data &amp; Methods</a:t>
            </a:r>
          </a:p>
          <a:p>
            <a:pPr marL="342900" indent="-342900">
              <a:buAutoNum type="arabicPeriod"/>
            </a:pPr>
            <a:r>
              <a:rPr kumimoji="1" lang="en-US" altLang="ja-JP" dirty="0" smtClean="0"/>
              <a:t>Analysis</a:t>
            </a:r>
          </a:p>
          <a:p>
            <a:pPr marL="342900" indent="-342900">
              <a:buAutoNum type="arabicPeriod"/>
            </a:pPr>
            <a:r>
              <a:rPr kumimoji="1" lang="en-US" altLang="ja-JP" dirty="0" smtClean="0"/>
              <a:t>Discussion</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Empirical Strategy</a:t>
            </a:r>
            <a:br>
              <a:rPr kumimoji="1" lang="en-US" altLang="ja-JP" dirty="0" smtClean="0"/>
            </a:br>
            <a:r>
              <a:rPr lang="en-US" altLang="ja-JP" dirty="0" smtClean="0"/>
              <a:t>- Propensity Score Matching-</a:t>
            </a:r>
            <a:endParaRPr kumimoji="1" lang="ja-JP" altLang="en-US" dirty="0"/>
          </a:p>
        </p:txBody>
      </p:sp>
      <p:sp>
        <p:nvSpPr>
          <p:cNvPr id="5" name="スライド番号プレースホルダー 4"/>
          <p:cNvSpPr>
            <a:spLocks noGrp="1"/>
          </p:cNvSpPr>
          <p:nvPr>
            <p:ph type="sldNum" sz="quarter" idx="12"/>
          </p:nvPr>
        </p:nvSpPr>
        <p:spPr/>
        <p:txBody>
          <a:bodyPr/>
          <a:lstStyle/>
          <a:p>
            <a:fld id="{7DE88CFB-1D64-4BB8-8AB5-19A0D65BCDC7}" type="slidenum">
              <a:rPr lang="en-US" altLang="ja-JP" smtClean="0"/>
              <a:pPr/>
              <a:t>10</a:t>
            </a:fld>
            <a:endParaRPr lang="en-US" altLang="ja-JP" dirty="0"/>
          </a:p>
        </p:txBody>
      </p:sp>
      <p:sp>
        <p:nvSpPr>
          <p:cNvPr id="6" name="テキスト ボックス 5"/>
          <p:cNvSpPr txBox="1"/>
          <p:nvPr/>
        </p:nvSpPr>
        <p:spPr>
          <a:xfrm>
            <a:off x="107504" y="980728"/>
            <a:ext cx="2304256" cy="1200329"/>
          </a:xfrm>
          <a:prstGeom prst="rect">
            <a:avLst/>
          </a:prstGeom>
          <a:noFill/>
        </p:spPr>
        <p:txBody>
          <a:bodyPr wrap="square" rtlCol="0">
            <a:spAutoFit/>
          </a:bodyPr>
          <a:lstStyle/>
          <a:p>
            <a:pPr marL="342900" indent="-342900">
              <a:buAutoNum type="arabicPeriod"/>
            </a:pPr>
            <a:r>
              <a:rPr kumimoji="1" lang="en-US" altLang="ja-JP" dirty="0" smtClean="0">
                <a:solidFill>
                  <a:schemeClr val="bg1">
                    <a:lumMod val="40000"/>
                    <a:lumOff val="60000"/>
                  </a:schemeClr>
                </a:solidFill>
              </a:rPr>
              <a:t>Introduction</a:t>
            </a:r>
          </a:p>
          <a:p>
            <a:pPr marL="342900" indent="-342900">
              <a:buAutoNum type="arabicPeriod"/>
            </a:pPr>
            <a:r>
              <a:rPr kumimoji="1" lang="en-US" altLang="ja-JP" b="1" dirty="0" smtClean="0">
                <a:effectLst>
                  <a:outerShdw blurRad="38100" dist="38100" dir="2700000" algn="tl">
                    <a:srgbClr val="000000">
                      <a:alpha val="43137"/>
                    </a:srgbClr>
                  </a:outerShdw>
                </a:effectLst>
              </a:rPr>
              <a:t>Data &amp; Methods</a:t>
            </a:r>
          </a:p>
          <a:p>
            <a:pPr marL="342900" indent="-342900">
              <a:buAutoNum type="arabicPeriod"/>
            </a:pPr>
            <a:r>
              <a:rPr kumimoji="1" lang="en-US" altLang="ja-JP" dirty="0" smtClean="0">
                <a:solidFill>
                  <a:schemeClr val="bg1">
                    <a:lumMod val="40000"/>
                    <a:lumOff val="60000"/>
                  </a:schemeClr>
                </a:solidFill>
              </a:rPr>
              <a:t>Analysis</a:t>
            </a:r>
          </a:p>
          <a:p>
            <a:pPr marL="342900" indent="-342900">
              <a:buAutoNum type="arabicPeriod"/>
            </a:pPr>
            <a:r>
              <a:rPr kumimoji="1" lang="en-US" altLang="ja-JP" dirty="0" smtClean="0">
                <a:solidFill>
                  <a:schemeClr val="bg1">
                    <a:lumMod val="40000"/>
                    <a:lumOff val="60000"/>
                  </a:schemeClr>
                </a:solidFill>
              </a:rPr>
              <a:t>Discussion</a:t>
            </a:r>
            <a:endParaRPr kumimoji="1" lang="ja-JP" altLang="en-US" dirty="0">
              <a:solidFill>
                <a:schemeClr val="bg1">
                  <a:lumMod val="40000"/>
                  <a:lumOff val="60000"/>
                </a:schemeClr>
              </a:solidFill>
            </a:endParaRPr>
          </a:p>
        </p:txBody>
      </p:sp>
      <p:sp>
        <p:nvSpPr>
          <p:cNvPr id="8" name="テキスト ボックス 7"/>
          <p:cNvSpPr txBox="1"/>
          <p:nvPr/>
        </p:nvSpPr>
        <p:spPr>
          <a:xfrm>
            <a:off x="2873831" y="1857891"/>
            <a:ext cx="2534193"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dirty="0" smtClean="0"/>
              <a:t>Evaluation of policies</a:t>
            </a:r>
          </a:p>
          <a:p>
            <a:pPr algn="ctr"/>
            <a:r>
              <a:rPr kumimoji="1" lang="en-US" altLang="ja-JP" dirty="0" smtClean="0"/>
              <a:t>(Outcome)</a:t>
            </a:r>
            <a:endParaRPr kumimoji="1" lang="ja-JP" altLang="en-US" dirty="0"/>
          </a:p>
        </p:txBody>
      </p:sp>
      <p:sp>
        <p:nvSpPr>
          <p:cNvPr id="9" name="円/楕円 8"/>
          <p:cNvSpPr/>
          <p:nvPr/>
        </p:nvSpPr>
        <p:spPr bwMode="auto">
          <a:xfrm>
            <a:off x="2987041" y="4136571"/>
            <a:ext cx="2420983" cy="923109"/>
          </a:xfrm>
          <a:prstGeom prst="ellipse">
            <a:avLst/>
          </a:prstGeom>
          <a:solidFill>
            <a:schemeClr val="tx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Religiosity</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dirty="0" smtClean="0">
                <a:solidFill>
                  <a:schemeClr val="bg2"/>
                </a:solidFill>
              </a:rPr>
              <a:t>(treatment)</a:t>
            </a:r>
            <a:endParaRPr kumimoji="0" lang="ja-JP" altLang="en-US" sz="18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endParaRPr>
          </a:p>
        </p:txBody>
      </p:sp>
      <p:sp>
        <p:nvSpPr>
          <p:cNvPr id="10" name="右矢印 9"/>
          <p:cNvSpPr/>
          <p:nvPr/>
        </p:nvSpPr>
        <p:spPr bwMode="auto">
          <a:xfrm rot="16200000">
            <a:off x="3457302" y="2765919"/>
            <a:ext cx="1480460" cy="109728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1" name="角丸四角形 10"/>
          <p:cNvSpPr/>
          <p:nvPr/>
        </p:nvSpPr>
        <p:spPr bwMode="auto">
          <a:xfrm>
            <a:off x="6940731" y="2590800"/>
            <a:ext cx="1881052" cy="1775601"/>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Covariates</a:t>
            </a: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dirty="0">
              <a:solidFill>
                <a:schemeClr val="bg2"/>
              </a:solidFil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Party Identification</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smtClean="0">
                <a:solidFill>
                  <a:schemeClr val="bg2"/>
                </a:solidFill>
              </a:rPr>
              <a:t>Ethnicity</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Education</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smtClean="0">
                <a:solidFill>
                  <a:schemeClr val="bg2"/>
                </a:solidFill>
              </a:rPr>
              <a:t>Expenditure</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Sex</a:t>
            </a:r>
            <a:endParaRPr kumimoji="0" lang="ja-JP" altLang="en-US" sz="14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endParaRPr>
          </a:p>
        </p:txBody>
      </p:sp>
      <p:cxnSp>
        <p:nvCxnSpPr>
          <p:cNvPr id="13" name="直線矢印コネクタ 12"/>
          <p:cNvCxnSpPr/>
          <p:nvPr/>
        </p:nvCxnSpPr>
        <p:spPr bwMode="auto">
          <a:xfrm flipH="1" flipV="1">
            <a:off x="5599612" y="2342606"/>
            <a:ext cx="1341119" cy="644434"/>
          </a:xfrm>
          <a:prstGeom prst="straightConnector1">
            <a:avLst/>
          </a:prstGeom>
          <a:solidFill>
            <a:schemeClr val="accent1"/>
          </a:solidFill>
          <a:ln w="60325" cap="flat" cmpd="sng" algn="ctr">
            <a:solidFill>
              <a:schemeClr val="tx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矢印コネクタ 14"/>
          <p:cNvCxnSpPr/>
          <p:nvPr/>
        </p:nvCxnSpPr>
        <p:spPr bwMode="auto">
          <a:xfrm flipH="1">
            <a:off x="5599612" y="3800817"/>
            <a:ext cx="1341120" cy="710223"/>
          </a:xfrm>
          <a:prstGeom prst="straightConnector1">
            <a:avLst/>
          </a:prstGeom>
          <a:solidFill>
            <a:schemeClr val="accent1"/>
          </a:solidFill>
          <a:ln w="60325" cap="flat" cmpd="sng" algn="ctr">
            <a:solidFill>
              <a:schemeClr val="tx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テキスト ボックス 2"/>
          <p:cNvSpPr txBox="1"/>
          <p:nvPr/>
        </p:nvSpPr>
        <p:spPr>
          <a:xfrm>
            <a:off x="5283926" y="3151823"/>
            <a:ext cx="1606730" cy="369332"/>
          </a:xfrm>
          <a:prstGeom prst="rect">
            <a:avLst/>
          </a:prstGeom>
          <a:noFill/>
        </p:spPr>
        <p:txBody>
          <a:bodyPr wrap="square" rtlCol="0">
            <a:spAutoFit/>
          </a:bodyPr>
          <a:lstStyle/>
          <a:p>
            <a:r>
              <a:rPr kumimoji="1" lang="en-US" altLang="ja-JP" dirty="0" smtClean="0"/>
              <a:t>confounding</a:t>
            </a:r>
            <a:endParaRPr kumimoji="1" lang="ja-JP" altLang="en-US" dirty="0"/>
          </a:p>
        </p:txBody>
      </p:sp>
    </p:spTree>
    <p:extLst>
      <p:ext uri="{BB962C8B-B14F-4D97-AF65-F5344CB8AC3E}">
        <p14:creationId xmlns:p14="http://schemas.microsoft.com/office/powerpoint/2010/main" val="34490303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r>
            <a:br>
              <a:rPr kumimoji="1" lang="en-US" altLang="ja-JP" dirty="0" smtClean="0"/>
            </a:br>
            <a:r>
              <a:rPr lang="en-US" altLang="ja-JP" dirty="0" smtClean="0"/>
              <a:t>Empirical Strategy</a:t>
            </a:r>
            <a:br>
              <a:rPr lang="en-US" altLang="ja-JP" dirty="0" smtClean="0"/>
            </a:br>
            <a:r>
              <a:rPr lang="en-US" altLang="ja-JP" dirty="0" smtClean="0"/>
              <a:t>- Standard Technic: Logit Model-</a:t>
            </a:r>
            <a:endParaRPr kumimoji="1" lang="ja-JP" altLang="en-US" dirty="0"/>
          </a:p>
        </p:txBody>
      </p:sp>
      <p:sp>
        <p:nvSpPr>
          <p:cNvPr id="3" name="コンテンツ プレースホルダー 2"/>
          <p:cNvSpPr>
            <a:spLocks noGrp="1"/>
          </p:cNvSpPr>
          <p:nvPr>
            <p:ph idx="1"/>
          </p:nvPr>
        </p:nvSpPr>
        <p:spPr>
          <a:xfrm>
            <a:off x="5686697" y="3781977"/>
            <a:ext cx="3394438" cy="2102057"/>
          </a:xfrm>
        </p:spPr>
        <p:txBody>
          <a:bodyPr/>
          <a:lstStyle/>
          <a:p>
            <a:r>
              <a:rPr kumimoji="1" lang="en-US" altLang="ja-JP" sz="2000" dirty="0" smtClean="0"/>
              <a:t>countless combinations of interaction terms</a:t>
            </a:r>
          </a:p>
          <a:p>
            <a:endParaRPr kumimoji="1" lang="en-US" altLang="ja-JP" sz="2000" dirty="0" smtClean="0"/>
          </a:p>
          <a:p>
            <a:r>
              <a:rPr lang="en-US" altLang="ja-JP" sz="2000" dirty="0" smtClean="0"/>
              <a:t>dimensional curse</a:t>
            </a:r>
          </a:p>
        </p:txBody>
      </p:sp>
      <p:sp>
        <p:nvSpPr>
          <p:cNvPr id="4" name="スライド番号プレースホルダー 3"/>
          <p:cNvSpPr>
            <a:spLocks noGrp="1"/>
          </p:cNvSpPr>
          <p:nvPr>
            <p:ph type="sldNum" sz="quarter" idx="12"/>
          </p:nvPr>
        </p:nvSpPr>
        <p:spPr/>
        <p:txBody>
          <a:bodyPr/>
          <a:lstStyle/>
          <a:p>
            <a:fld id="{28B8AD5D-F21A-4547-90DF-CF322D1CF473}" type="slidenum">
              <a:rPr lang="en-US" altLang="ja-JP" smtClean="0"/>
              <a:pPr/>
              <a:t>11</a:t>
            </a:fld>
            <a:endParaRPr lang="en-US" altLang="ja-JP" dirty="0"/>
          </a:p>
        </p:txBody>
      </p:sp>
      <p:sp>
        <p:nvSpPr>
          <p:cNvPr id="5" name="テキスト ボックス 4"/>
          <p:cNvSpPr txBox="1"/>
          <p:nvPr/>
        </p:nvSpPr>
        <p:spPr>
          <a:xfrm>
            <a:off x="107504" y="980728"/>
            <a:ext cx="2304256" cy="1200329"/>
          </a:xfrm>
          <a:prstGeom prst="rect">
            <a:avLst/>
          </a:prstGeom>
          <a:noFill/>
        </p:spPr>
        <p:txBody>
          <a:bodyPr wrap="square" rtlCol="0">
            <a:spAutoFit/>
          </a:bodyPr>
          <a:lstStyle/>
          <a:p>
            <a:pPr marL="342900" indent="-342900">
              <a:buAutoNum type="arabicPeriod"/>
            </a:pPr>
            <a:r>
              <a:rPr kumimoji="1" lang="en-US" altLang="ja-JP" dirty="0" smtClean="0">
                <a:solidFill>
                  <a:schemeClr val="bg1">
                    <a:lumMod val="40000"/>
                    <a:lumOff val="60000"/>
                  </a:schemeClr>
                </a:solidFill>
              </a:rPr>
              <a:t>Introduction</a:t>
            </a:r>
          </a:p>
          <a:p>
            <a:pPr marL="342900" indent="-342900">
              <a:buAutoNum type="arabicPeriod"/>
            </a:pPr>
            <a:r>
              <a:rPr kumimoji="1" lang="en-US" altLang="ja-JP" b="1" dirty="0" smtClean="0">
                <a:effectLst>
                  <a:outerShdw blurRad="38100" dist="38100" dir="2700000" algn="tl">
                    <a:srgbClr val="000000">
                      <a:alpha val="43137"/>
                    </a:srgbClr>
                  </a:outerShdw>
                </a:effectLst>
              </a:rPr>
              <a:t>Data &amp; Methods</a:t>
            </a:r>
          </a:p>
          <a:p>
            <a:pPr marL="342900" indent="-342900">
              <a:buAutoNum type="arabicPeriod"/>
            </a:pPr>
            <a:r>
              <a:rPr kumimoji="1" lang="en-US" altLang="ja-JP" dirty="0" smtClean="0">
                <a:solidFill>
                  <a:schemeClr val="bg1">
                    <a:lumMod val="40000"/>
                    <a:lumOff val="60000"/>
                  </a:schemeClr>
                </a:solidFill>
              </a:rPr>
              <a:t>Analysis</a:t>
            </a:r>
          </a:p>
          <a:p>
            <a:pPr marL="342900" indent="-342900">
              <a:buAutoNum type="arabicPeriod"/>
            </a:pPr>
            <a:r>
              <a:rPr kumimoji="1" lang="en-US" altLang="ja-JP" dirty="0" smtClean="0">
                <a:solidFill>
                  <a:schemeClr val="bg1">
                    <a:lumMod val="40000"/>
                    <a:lumOff val="60000"/>
                  </a:schemeClr>
                </a:solidFill>
              </a:rPr>
              <a:t>Discussion</a:t>
            </a:r>
            <a:endParaRPr kumimoji="1" lang="ja-JP" altLang="en-US" dirty="0">
              <a:solidFill>
                <a:schemeClr val="bg1">
                  <a:lumMod val="40000"/>
                  <a:lumOff val="60000"/>
                </a:schemeClr>
              </a:solidFill>
            </a:endParaRPr>
          </a:p>
        </p:txBody>
      </p:sp>
      <p:sp>
        <p:nvSpPr>
          <p:cNvPr id="6" name="テキスト ボックス 5"/>
          <p:cNvSpPr txBox="1"/>
          <p:nvPr/>
        </p:nvSpPr>
        <p:spPr>
          <a:xfrm>
            <a:off x="2873831" y="1857891"/>
            <a:ext cx="2534193" cy="61555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dirty="0" smtClean="0"/>
              <a:t>Evaluation of policies</a:t>
            </a:r>
          </a:p>
          <a:p>
            <a:pPr algn="ctr"/>
            <a:r>
              <a:rPr kumimoji="1" lang="en-US" altLang="ja-JP" sz="1600" dirty="0" smtClean="0"/>
              <a:t>(dependent variable)</a:t>
            </a:r>
            <a:endParaRPr kumimoji="1" lang="ja-JP" altLang="en-US" sz="1600" dirty="0"/>
          </a:p>
        </p:txBody>
      </p:sp>
      <p:sp>
        <p:nvSpPr>
          <p:cNvPr id="7" name="円/楕円 6"/>
          <p:cNvSpPr/>
          <p:nvPr/>
        </p:nvSpPr>
        <p:spPr bwMode="auto">
          <a:xfrm>
            <a:off x="2762796" y="3320423"/>
            <a:ext cx="2756262" cy="923109"/>
          </a:xfrm>
          <a:prstGeom prst="ellipse">
            <a:avLst/>
          </a:prstGeom>
          <a:solidFill>
            <a:schemeClr val="tx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Religiosity</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smtClean="0">
                <a:solidFill>
                  <a:schemeClr val="bg2"/>
                </a:solidFill>
              </a:rPr>
              <a:t>(independent variable)</a:t>
            </a:r>
            <a:endParaRPr kumimoji="0" lang="ja-JP" altLang="en-US" sz="1400" b="0" i="0" u="none" strike="noStrike" cap="none" normalizeH="0" baseline="0" dirty="0" smtClean="0">
              <a:ln>
                <a:noFill/>
              </a:ln>
              <a:solidFill>
                <a:schemeClr val="bg2"/>
              </a:solidFill>
              <a:effectLst/>
            </a:endParaRPr>
          </a:p>
        </p:txBody>
      </p:sp>
      <p:sp>
        <p:nvSpPr>
          <p:cNvPr id="8" name="角丸四角形 7"/>
          <p:cNvSpPr/>
          <p:nvPr/>
        </p:nvSpPr>
        <p:spPr bwMode="auto">
          <a:xfrm>
            <a:off x="3200401" y="4370716"/>
            <a:ext cx="1881052" cy="1775601"/>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dirty="0" smtClean="0">
                <a:solidFill>
                  <a:schemeClr val="bg2"/>
                </a:solidFill>
              </a:rPr>
              <a:t>(Control)</a:t>
            </a:r>
            <a:endParaRPr kumimoji="0" lang="en-US" altLang="ja-JP" sz="18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dirty="0">
              <a:solidFill>
                <a:schemeClr val="bg2"/>
              </a:solidFil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Party Identification</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smtClean="0">
                <a:solidFill>
                  <a:schemeClr val="bg2"/>
                </a:solidFill>
              </a:rPr>
              <a:t>Ethnicity</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Education</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smtClean="0">
                <a:solidFill>
                  <a:schemeClr val="bg2"/>
                </a:solidFill>
              </a:rPr>
              <a:t>Expenditure</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Sex</a:t>
            </a:r>
            <a:endParaRPr kumimoji="0" lang="ja-JP" altLang="en-US" sz="14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endParaRPr>
          </a:p>
        </p:txBody>
      </p:sp>
      <p:sp>
        <p:nvSpPr>
          <p:cNvPr id="9" name="右矢印 8"/>
          <p:cNvSpPr/>
          <p:nvPr/>
        </p:nvSpPr>
        <p:spPr bwMode="auto">
          <a:xfrm rot="16200000">
            <a:off x="3815691" y="2635678"/>
            <a:ext cx="650474" cy="52251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 name="角丸四角形 9"/>
          <p:cNvSpPr/>
          <p:nvPr/>
        </p:nvSpPr>
        <p:spPr bwMode="auto">
          <a:xfrm>
            <a:off x="2063102" y="4243532"/>
            <a:ext cx="5131761" cy="252935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kumimoji="0" lang="en-US" altLang="ja-JP" sz="2000" i="0" u="none" strike="noStrike" cap="none" normalizeH="0" baseline="0" dirty="0" smtClean="0">
                <a:ln>
                  <a:noFill/>
                </a:ln>
                <a:solidFill>
                  <a:schemeClr val="tx1"/>
                </a:solidFill>
                <a:effectLst>
                  <a:outerShdw blurRad="38100" dist="38100" dir="2700000" algn="tl">
                    <a:srgbClr val="000000">
                      <a:alpha val="43137"/>
                    </a:srgbClr>
                  </a:outerShdw>
                </a:effectLst>
              </a:rPr>
              <a:t>PI</a:t>
            </a:r>
            <a:r>
              <a:rPr lang="ja-JP" altLang="en-US" sz="2000" dirty="0">
                <a:effectLst>
                  <a:outerShdw blurRad="38100" dist="38100" dir="2700000" algn="tl">
                    <a:srgbClr val="000000">
                      <a:alpha val="43137"/>
                    </a:srgbClr>
                  </a:outerShdw>
                </a:effectLst>
              </a:rPr>
              <a:t> </a:t>
            </a:r>
            <a:r>
              <a:rPr kumimoji="0" lang="en-US" altLang="ja-JP" sz="2000" i="0" u="none" strike="noStrike" cap="none" normalizeH="0" baseline="0" dirty="0" smtClean="0">
                <a:ln>
                  <a:noFill/>
                </a:ln>
                <a:solidFill>
                  <a:schemeClr val="tx1"/>
                </a:solidFill>
                <a:effectLst>
                  <a:outerShdw blurRad="38100" dist="38100" dir="2700000" algn="tl">
                    <a:srgbClr val="000000">
                      <a:alpha val="43137"/>
                    </a:srgbClr>
                  </a:outerShdw>
                </a:effectLst>
              </a:rPr>
              <a:t>× Ethnicity</a:t>
            </a:r>
          </a:p>
          <a:p>
            <a:r>
              <a:rPr lang="en-US" altLang="ja-JP" sz="2000" dirty="0">
                <a:effectLst>
                  <a:outerShdw blurRad="38100" dist="38100" dir="2700000" algn="tl">
                    <a:srgbClr val="000000">
                      <a:alpha val="43137"/>
                    </a:srgbClr>
                  </a:outerShdw>
                </a:effectLst>
              </a:rPr>
              <a:t>PI × </a:t>
            </a:r>
            <a:r>
              <a:rPr lang="en-US" altLang="ja-JP" sz="2000" dirty="0" smtClean="0">
                <a:effectLst>
                  <a:outerShdw blurRad="38100" dist="38100" dir="2700000" algn="tl">
                    <a:srgbClr val="000000">
                      <a:alpha val="43137"/>
                    </a:srgbClr>
                  </a:outerShdw>
                </a:effectLst>
              </a:rPr>
              <a:t>Ethnicity × Education</a:t>
            </a:r>
          </a:p>
          <a:p>
            <a:r>
              <a:rPr lang="en-US" altLang="ja-JP" sz="2000" dirty="0">
                <a:effectLst>
                  <a:outerShdw blurRad="38100" dist="38100" dir="2700000" algn="tl">
                    <a:srgbClr val="000000">
                      <a:alpha val="43137"/>
                    </a:srgbClr>
                  </a:outerShdw>
                </a:effectLst>
              </a:rPr>
              <a:t>PI × </a:t>
            </a:r>
            <a:r>
              <a:rPr lang="en-US" altLang="ja-JP" sz="2000" dirty="0" smtClean="0">
                <a:effectLst>
                  <a:outerShdw blurRad="38100" dist="38100" dir="2700000" algn="tl">
                    <a:srgbClr val="000000">
                      <a:alpha val="43137"/>
                    </a:srgbClr>
                  </a:outerShdw>
                </a:effectLst>
              </a:rPr>
              <a:t>Education</a:t>
            </a:r>
          </a:p>
          <a:p>
            <a:r>
              <a:rPr lang="en-US" altLang="ja-JP" sz="2000" dirty="0">
                <a:effectLst>
                  <a:outerShdw blurRad="38100" dist="38100" dir="2700000" algn="tl">
                    <a:srgbClr val="000000">
                      <a:alpha val="43137"/>
                    </a:srgbClr>
                  </a:outerShdw>
                </a:effectLst>
              </a:rPr>
              <a:t> PI × Education </a:t>
            </a:r>
            <a:r>
              <a:rPr lang="en-US" altLang="ja-JP" sz="2000" dirty="0" smtClean="0">
                <a:effectLst>
                  <a:outerShdw blurRad="38100" dist="38100" dir="2700000" algn="tl">
                    <a:srgbClr val="000000">
                      <a:alpha val="43137"/>
                    </a:srgbClr>
                  </a:outerShdw>
                </a:effectLst>
              </a:rPr>
              <a:t>× Expenditure</a:t>
            </a:r>
          </a:p>
          <a:p>
            <a:r>
              <a:rPr lang="en-US" altLang="ja-JP" sz="2000" dirty="0" smtClean="0">
                <a:effectLst>
                  <a:outerShdw blurRad="38100" dist="38100" dir="2700000" algn="tl">
                    <a:srgbClr val="000000">
                      <a:alpha val="43137"/>
                    </a:srgbClr>
                  </a:outerShdw>
                </a:effectLst>
              </a:rPr>
              <a:t>Education </a:t>
            </a:r>
            <a:r>
              <a:rPr lang="en-US" altLang="ja-JP" sz="2000" dirty="0">
                <a:effectLst>
                  <a:outerShdw blurRad="38100" dist="38100" dir="2700000" algn="tl">
                    <a:srgbClr val="000000">
                      <a:alpha val="43137"/>
                    </a:srgbClr>
                  </a:outerShdw>
                </a:effectLst>
              </a:rPr>
              <a:t>× Expenditure</a:t>
            </a:r>
          </a:p>
          <a:p>
            <a:r>
              <a:rPr lang="en-US" altLang="ja-JP" sz="2000" dirty="0" smtClean="0">
                <a:effectLst>
                  <a:outerShdw blurRad="38100" dist="38100" dir="2700000" algn="tl">
                    <a:srgbClr val="000000">
                      <a:alpha val="43137"/>
                    </a:srgbClr>
                  </a:outerShdw>
                </a:effectLst>
              </a:rPr>
              <a:t>Sex × </a:t>
            </a:r>
            <a:r>
              <a:rPr lang="en-US" altLang="ja-JP" sz="2000" dirty="0">
                <a:effectLst>
                  <a:outerShdw blurRad="38100" dist="38100" dir="2700000" algn="tl">
                    <a:srgbClr val="000000">
                      <a:alpha val="43137"/>
                    </a:srgbClr>
                  </a:outerShdw>
                </a:effectLst>
              </a:rPr>
              <a:t>Education × </a:t>
            </a:r>
            <a:r>
              <a:rPr lang="en-US" altLang="ja-JP" sz="2000" dirty="0" smtClean="0">
                <a:effectLst>
                  <a:outerShdw blurRad="38100" dist="38100" dir="2700000" algn="tl">
                    <a:srgbClr val="000000">
                      <a:alpha val="43137"/>
                    </a:srgbClr>
                  </a:outerShdw>
                </a:effectLst>
              </a:rPr>
              <a:t>Expenditure</a:t>
            </a:r>
          </a:p>
          <a:p>
            <a:r>
              <a:rPr lang="en-US" altLang="ja-JP" sz="2000" dirty="0">
                <a:effectLst>
                  <a:outerShdw blurRad="38100" dist="38100" dir="2700000" algn="tl">
                    <a:srgbClr val="000000">
                      <a:alpha val="43137"/>
                    </a:srgbClr>
                  </a:outerShdw>
                </a:effectLst>
              </a:rPr>
              <a:t> </a:t>
            </a:r>
            <a:r>
              <a:rPr lang="en-US" altLang="ja-JP" sz="2000" dirty="0" smtClean="0">
                <a:effectLst>
                  <a:outerShdw blurRad="38100" dist="38100" dir="2700000" algn="tl">
                    <a:srgbClr val="000000">
                      <a:alpha val="43137"/>
                    </a:srgbClr>
                  </a:outerShdw>
                </a:effectLst>
              </a:rPr>
              <a:t> ………………………………</a:t>
            </a:r>
            <a:endParaRPr lang="en-US" altLang="ja-JP" sz="2000" dirty="0">
              <a:effectLst>
                <a:outerShdw blurRad="38100" dist="38100" dir="2700000" algn="tl">
                  <a:srgbClr val="000000">
                    <a:alpha val="43137"/>
                  </a:srgbClr>
                </a:outerShdw>
              </a:effectLst>
            </a:endParaRPr>
          </a:p>
          <a:p>
            <a:endParaRPr lang="en-US" altLang="ja-JP" dirty="0"/>
          </a:p>
          <a:p>
            <a:pPr marL="0" marR="0" indent="0" algn="l" defTabSz="91440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0313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Empirical Strategy</a:t>
            </a:r>
            <a:br>
              <a:rPr lang="en-US" altLang="ja-JP" dirty="0"/>
            </a:br>
            <a:r>
              <a:rPr lang="en-US" altLang="ja-JP" dirty="0"/>
              <a:t>- Propensity Score Matching-</a:t>
            </a:r>
            <a:endParaRPr kumimoji="1" lang="ja-JP" altLang="en-US" dirty="0"/>
          </a:p>
        </p:txBody>
      </p:sp>
      <p:sp>
        <p:nvSpPr>
          <p:cNvPr id="4" name="スライド番号プレースホルダー 3"/>
          <p:cNvSpPr>
            <a:spLocks noGrp="1"/>
          </p:cNvSpPr>
          <p:nvPr>
            <p:ph type="sldNum" sz="quarter" idx="12"/>
          </p:nvPr>
        </p:nvSpPr>
        <p:spPr/>
        <p:txBody>
          <a:bodyPr/>
          <a:lstStyle/>
          <a:p>
            <a:fld id="{28B8AD5D-F21A-4547-90DF-CF322D1CF473}" type="slidenum">
              <a:rPr lang="en-US" altLang="ja-JP" smtClean="0"/>
              <a:pPr/>
              <a:t>12</a:t>
            </a:fld>
            <a:endParaRPr lang="en-US" altLang="ja-JP" dirty="0"/>
          </a:p>
        </p:txBody>
      </p:sp>
      <p:sp>
        <p:nvSpPr>
          <p:cNvPr id="5" name="テキスト ボックス 4"/>
          <p:cNvSpPr txBox="1"/>
          <p:nvPr/>
        </p:nvSpPr>
        <p:spPr>
          <a:xfrm>
            <a:off x="2181499" y="4590717"/>
            <a:ext cx="2534193"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dirty="0" smtClean="0"/>
              <a:t>Evaluation of policies</a:t>
            </a:r>
          </a:p>
          <a:p>
            <a:pPr algn="ctr"/>
            <a:r>
              <a:rPr kumimoji="1" lang="en-US" altLang="ja-JP" dirty="0" smtClean="0"/>
              <a:t>(Outcome)</a:t>
            </a:r>
            <a:endParaRPr kumimoji="1" lang="ja-JP" altLang="en-US" dirty="0"/>
          </a:p>
        </p:txBody>
      </p:sp>
      <p:sp>
        <p:nvSpPr>
          <p:cNvPr id="6" name="円/楕円 5"/>
          <p:cNvSpPr/>
          <p:nvPr/>
        </p:nvSpPr>
        <p:spPr bwMode="auto">
          <a:xfrm>
            <a:off x="2703513" y="1786263"/>
            <a:ext cx="2420983" cy="923109"/>
          </a:xfrm>
          <a:prstGeom prst="ellipse">
            <a:avLst/>
          </a:prstGeom>
          <a:solidFill>
            <a:schemeClr val="tx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Religiosity</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dirty="0" smtClean="0">
                <a:solidFill>
                  <a:schemeClr val="bg2"/>
                </a:solidFill>
              </a:rPr>
              <a:t>(treatment)</a:t>
            </a:r>
            <a:endParaRPr kumimoji="0" lang="ja-JP" altLang="en-US" sz="18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endParaRPr>
          </a:p>
        </p:txBody>
      </p:sp>
      <p:sp>
        <p:nvSpPr>
          <p:cNvPr id="8" name="角丸四角形 7"/>
          <p:cNvSpPr/>
          <p:nvPr/>
        </p:nvSpPr>
        <p:spPr bwMode="auto">
          <a:xfrm>
            <a:off x="4449596" y="3277476"/>
            <a:ext cx="1881052" cy="64540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dirty="0" smtClean="0">
                <a:solidFill>
                  <a:schemeClr val="bg2"/>
                </a:solidFill>
              </a:rPr>
              <a:t>Propensity Score</a:t>
            </a:r>
            <a:endParaRPr kumimoji="0" lang="en-US" altLang="ja-JP" sz="18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dirty="0">
              <a:solidFill>
                <a:schemeClr val="bg2"/>
              </a:solidFill>
            </a:endParaRPr>
          </a:p>
        </p:txBody>
      </p:sp>
      <p:sp>
        <p:nvSpPr>
          <p:cNvPr id="9" name="角丸四角形 8"/>
          <p:cNvSpPr/>
          <p:nvPr/>
        </p:nvSpPr>
        <p:spPr bwMode="auto">
          <a:xfrm>
            <a:off x="6374674" y="1501875"/>
            <a:ext cx="1881052" cy="1775601"/>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Covariates</a:t>
            </a: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dirty="0">
              <a:solidFill>
                <a:schemeClr val="bg2"/>
              </a:solidFil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Party Identification</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smtClean="0">
                <a:solidFill>
                  <a:schemeClr val="bg2"/>
                </a:solidFill>
              </a:rPr>
              <a:t>Ethnicity</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Education</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smtClean="0">
                <a:solidFill>
                  <a:schemeClr val="bg2"/>
                </a:solidFill>
              </a:rPr>
              <a:t>Expenditure</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Sex</a:t>
            </a:r>
            <a:endParaRPr kumimoji="0" lang="ja-JP" altLang="en-US" sz="14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endParaRPr>
          </a:p>
        </p:txBody>
      </p:sp>
      <p:sp>
        <p:nvSpPr>
          <p:cNvPr id="18" name="右矢印 17"/>
          <p:cNvSpPr/>
          <p:nvPr/>
        </p:nvSpPr>
        <p:spPr bwMode="auto">
          <a:xfrm rot="10800000">
            <a:off x="5269841" y="2028657"/>
            <a:ext cx="959488"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0" name="テキスト ボックス 19"/>
          <p:cNvSpPr txBox="1"/>
          <p:nvPr/>
        </p:nvSpPr>
        <p:spPr>
          <a:xfrm>
            <a:off x="107504" y="980728"/>
            <a:ext cx="2304256" cy="1200329"/>
          </a:xfrm>
          <a:prstGeom prst="rect">
            <a:avLst/>
          </a:prstGeom>
          <a:noFill/>
        </p:spPr>
        <p:txBody>
          <a:bodyPr wrap="square" rtlCol="0">
            <a:spAutoFit/>
          </a:bodyPr>
          <a:lstStyle/>
          <a:p>
            <a:pPr marL="342900" indent="-342900">
              <a:buAutoNum type="arabicPeriod"/>
            </a:pPr>
            <a:r>
              <a:rPr kumimoji="1" lang="en-US" altLang="ja-JP" dirty="0" smtClean="0">
                <a:solidFill>
                  <a:schemeClr val="bg1">
                    <a:lumMod val="40000"/>
                    <a:lumOff val="60000"/>
                  </a:schemeClr>
                </a:solidFill>
              </a:rPr>
              <a:t>Introduction</a:t>
            </a:r>
          </a:p>
          <a:p>
            <a:pPr marL="342900" indent="-342900">
              <a:buAutoNum type="arabicPeriod"/>
            </a:pPr>
            <a:r>
              <a:rPr kumimoji="1" lang="en-US" altLang="ja-JP" b="1" dirty="0" smtClean="0">
                <a:effectLst>
                  <a:outerShdw blurRad="38100" dist="38100" dir="2700000" algn="tl">
                    <a:srgbClr val="000000">
                      <a:alpha val="43137"/>
                    </a:srgbClr>
                  </a:outerShdw>
                </a:effectLst>
              </a:rPr>
              <a:t>Data &amp; Methods</a:t>
            </a:r>
          </a:p>
          <a:p>
            <a:pPr marL="342900" indent="-342900">
              <a:buAutoNum type="arabicPeriod"/>
            </a:pPr>
            <a:r>
              <a:rPr kumimoji="1" lang="en-US" altLang="ja-JP" dirty="0" smtClean="0">
                <a:solidFill>
                  <a:schemeClr val="bg1">
                    <a:lumMod val="40000"/>
                    <a:lumOff val="60000"/>
                  </a:schemeClr>
                </a:solidFill>
              </a:rPr>
              <a:t>Analysis</a:t>
            </a:r>
          </a:p>
          <a:p>
            <a:pPr marL="342900" indent="-342900">
              <a:buAutoNum type="arabicPeriod"/>
            </a:pPr>
            <a:r>
              <a:rPr kumimoji="1" lang="en-US" altLang="ja-JP" dirty="0" smtClean="0">
                <a:solidFill>
                  <a:schemeClr val="bg1">
                    <a:lumMod val="40000"/>
                    <a:lumOff val="60000"/>
                  </a:schemeClr>
                </a:solidFill>
              </a:rPr>
              <a:t>Discussion</a:t>
            </a:r>
            <a:endParaRPr kumimoji="1" lang="ja-JP" altLang="en-US" dirty="0">
              <a:solidFill>
                <a:schemeClr val="bg1">
                  <a:lumMod val="40000"/>
                  <a:lumOff val="60000"/>
                </a:schemeClr>
              </a:solidFill>
            </a:endParaRPr>
          </a:p>
        </p:txBody>
      </p:sp>
      <p:sp>
        <p:nvSpPr>
          <p:cNvPr id="22" name="右矢印 21"/>
          <p:cNvSpPr/>
          <p:nvPr/>
        </p:nvSpPr>
        <p:spPr bwMode="auto">
          <a:xfrm rot="6496819">
            <a:off x="2320226" y="3036157"/>
            <a:ext cx="1787431" cy="126364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3" name="右矢印 22"/>
          <p:cNvSpPr/>
          <p:nvPr/>
        </p:nvSpPr>
        <p:spPr bwMode="auto">
          <a:xfrm rot="10800000">
            <a:off x="3764453" y="3447777"/>
            <a:ext cx="659510"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4" name="テキスト ボックス 23"/>
          <p:cNvSpPr txBox="1"/>
          <p:nvPr/>
        </p:nvSpPr>
        <p:spPr>
          <a:xfrm>
            <a:off x="5016137" y="4397829"/>
            <a:ext cx="3735977" cy="1754326"/>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smtClean="0"/>
              <a:t>PS is estimated probability by probit analysis.</a:t>
            </a:r>
          </a:p>
          <a:p>
            <a:pPr marL="285750" indent="-285750">
              <a:buFont typeface="Arial" panose="020B0604020202020204" pitchFamily="34" charset="0"/>
              <a:buChar char="•"/>
            </a:pPr>
            <a:endParaRPr kumimoji="1" lang="en-US" altLang="ja-JP" dirty="0" smtClean="0"/>
          </a:p>
          <a:p>
            <a:pPr marL="285750" indent="-285750">
              <a:buFont typeface="Arial" panose="020B0604020202020204" pitchFamily="34" charset="0"/>
              <a:buChar char="•"/>
            </a:pPr>
            <a:r>
              <a:rPr kumimoji="1" lang="en-US" altLang="ja-JP" dirty="0" smtClean="0"/>
              <a:t>PSM produces similar demographic two groups without religiosity.</a:t>
            </a:r>
            <a:endParaRPr kumimoji="1" lang="ja-JP" altLang="en-US" dirty="0"/>
          </a:p>
        </p:txBody>
      </p:sp>
      <p:sp>
        <p:nvSpPr>
          <p:cNvPr id="26" name="テキスト ボックス 25"/>
          <p:cNvSpPr txBox="1"/>
          <p:nvPr/>
        </p:nvSpPr>
        <p:spPr>
          <a:xfrm>
            <a:off x="783980" y="2848895"/>
            <a:ext cx="2189707" cy="646331"/>
          </a:xfrm>
          <a:prstGeom prst="rect">
            <a:avLst/>
          </a:prstGeom>
          <a:noFill/>
        </p:spPr>
        <p:txBody>
          <a:bodyPr wrap="square" rtlCol="0">
            <a:spAutoFit/>
          </a:bodyPr>
          <a:lstStyle/>
          <a:p>
            <a:r>
              <a:rPr kumimoji="1" lang="en-US" altLang="ja-JP" dirty="0" smtClean="0"/>
              <a:t>Average Treatment Effect (ATE)</a:t>
            </a:r>
            <a:endParaRPr kumimoji="1" lang="ja-JP" altLang="en-US" dirty="0"/>
          </a:p>
        </p:txBody>
      </p:sp>
    </p:spTree>
    <p:extLst>
      <p:ext uri="{BB962C8B-B14F-4D97-AF65-F5344CB8AC3E}">
        <p14:creationId xmlns:p14="http://schemas.microsoft.com/office/powerpoint/2010/main" val="33122485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3"/>
          <a:stretch>
            <a:fillRect/>
          </a:stretch>
        </p:blipFill>
        <p:spPr>
          <a:xfrm>
            <a:off x="2041755" y="1297577"/>
            <a:ext cx="6939992" cy="3878668"/>
          </a:xfrm>
          <a:prstGeom prst="rect">
            <a:avLst/>
          </a:prstGeom>
        </p:spPr>
      </p:pic>
      <p:sp>
        <p:nvSpPr>
          <p:cNvPr id="4" name="スライド番号プレースホルダー 3"/>
          <p:cNvSpPr>
            <a:spLocks noGrp="1"/>
          </p:cNvSpPr>
          <p:nvPr>
            <p:ph type="sldNum" sz="quarter" idx="12"/>
          </p:nvPr>
        </p:nvSpPr>
        <p:spPr/>
        <p:txBody>
          <a:bodyPr/>
          <a:lstStyle/>
          <a:p>
            <a:fld id="{28B8AD5D-F21A-4547-90DF-CF322D1CF473}" type="slidenum">
              <a:rPr lang="en-US" altLang="ja-JP" smtClean="0"/>
              <a:pPr/>
              <a:t>13</a:t>
            </a:fld>
            <a:endParaRPr lang="en-US" altLang="ja-JP" dirty="0"/>
          </a:p>
        </p:txBody>
      </p:sp>
      <p:sp>
        <p:nvSpPr>
          <p:cNvPr id="6" name="テキスト ボックス 5"/>
          <p:cNvSpPr txBox="1"/>
          <p:nvPr/>
        </p:nvSpPr>
        <p:spPr>
          <a:xfrm>
            <a:off x="168465" y="697412"/>
            <a:ext cx="2304256" cy="1200329"/>
          </a:xfrm>
          <a:prstGeom prst="rect">
            <a:avLst/>
          </a:prstGeom>
          <a:noFill/>
        </p:spPr>
        <p:txBody>
          <a:bodyPr wrap="square" rtlCol="0">
            <a:spAutoFit/>
          </a:bodyPr>
          <a:lstStyle/>
          <a:p>
            <a:pPr marL="342900" indent="-342900">
              <a:buAutoNum type="arabicPeriod"/>
            </a:pPr>
            <a:r>
              <a:rPr kumimoji="1" lang="en-US" altLang="ja-JP" dirty="0" smtClean="0">
                <a:solidFill>
                  <a:schemeClr val="bg1">
                    <a:lumMod val="40000"/>
                    <a:lumOff val="60000"/>
                  </a:schemeClr>
                </a:solidFill>
              </a:rPr>
              <a:t>Introduction</a:t>
            </a:r>
          </a:p>
          <a:p>
            <a:pPr marL="342900" indent="-342900">
              <a:buAutoNum type="arabicPeriod"/>
            </a:pPr>
            <a:r>
              <a:rPr kumimoji="1" lang="en-US" altLang="ja-JP" dirty="0" smtClean="0">
                <a:solidFill>
                  <a:schemeClr val="bg1">
                    <a:lumMod val="40000"/>
                    <a:lumOff val="60000"/>
                  </a:schemeClr>
                </a:solidFill>
              </a:rPr>
              <a:t>Data &amp; Methods</a:t>
            </a:r>
          </a:p>
          <a:p>
            <a:pPr marL="342900" indent="-342900">
              <a:buAutoNum type="arabicPeriod"/>
            </a:pPr>
            <a:r>
              <a:rPr kumimoji="1" lang="en-US" altLang="ja-JP" b="1" dirty="0" smtClean="0">
                <a:solidFill>
                  <a:schemeClr val="tx2"/>
                </a:solidFill>
                <a:effectLst>
                  <a:outerShdw blurRad="38100" dist="38100" dir="2700000" algn="tl">
                    <a:srgbClr val="000000">
                      <a:alpha val="43137"/>
                    </a:srgbClr>
                  </a:outerShdw>
                </a:effectLst>
              </a:rPr>
              <a:t>Analysis</a:t>
            </a:r>
          </a:p>
          <a:p>
            <a:pPr marL="342900" indent="-342900">
              <a:buAutoNum type="arabicPeriod"/>
            </a:pPr>
            <a:r>
              <a:rPr kumimoji="1" lang="en-US" altLang="ja-JP" dirty="0" smtClean="0">
                <a:solidFill>
                  <a:schemeClr val="bg1">
                    <a:lumMod val="40000"/>
                    <a:lumOff val="60000"/>
                  </a:schemeClr>
                </a:solidFill>
              </a:rPr>
              <a:t>Discussion</a:t>
            </a:r>
            <a:endParaRPr kumimoji="1" lang="ja-JP" altLang="en-US" dirty="0">
              <a:solidFill>
                <a:schemeClr val="bg1">
                  <a:lumMod val="40000"/>
                  <a:lumOff val="60000"/>
                </a:schemeClr>
              </a:solidFill>
            </a:endParaRPr>
          </a:p>
        </p:txBody>
      </p:sp>
      <p:sp>
        <p:nvSpPr>
          <p:cNvPr id="2" name="円/楕円 1"/>
          <p:cNvSpPr/>
          <p:nvPr/>
        </p:nvSpPr>
        <p:spPr bwMode="auto">
          <a:xfrm>
            <a:off x="6078583" y="4766942"/>
            <a:ext cx="949234" cy="409303"/>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5676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3"/>
          <a:stretch>
            <a:fillRect/>
          </a:stretch>
        </p:blipFill>
        <p:spPr>
          <a:xfrm>
            <a:off x="1847713" y="1402080"/>
            <a:ext cx="7296287" cy="3910121"/>
          </a:xfrm>
          <a:prstGeom prst="rect">
            <a:avLst/>
          </a:prstGeom>
        </p:spPr>
      </p:pic>
      <p:sp>
        <p:nvSpPr>
          <p:cNvPr id="4" name="スライド番号プレースホルダー 3"/>
          <p:cNvSpPr>
            <a:spLocks noGrp="1"/>
          </p:cNvSpPr>
          <p:nvPr>
            <p:ph type="sldNum" sz="quarter" idx="12"/>
          </p:nvPr>
        </p:nvSpPr>
        <p:spPr/>
        <p:txBody>
          <a:bodyPr/>
          <a:lstStyle/>
          <a:p>
            <a:fld id="{28B8AD5D-F21A-4547-90DF-CF322D1CF473}" type="slidenum">
              <a:rPr lang="en-US" altLang="ja-JP" smtClean="0"/>
              <a:pPr/>
              <a:t>14</a:t>
            </a:fld>
            <a:endParaRPr lang="en-US" altLang="ja-JP" dirty="0"/>
          </a:p>
        </p:txBody>
      </p:sp>
      <p:sp>
        <p:nvSpPr>
          <p:cNvPr id="6" name="テキスト ボックス 5"/>
          <p:cNvSpPr txBox="1"/>
          <p:nvPr/>
        </p:nvSpPr>
        <p:spPr>
          <a:xfrm>
            <a:off x="168465" y="697412"/>
            <a:ext cx="2304256" cy="1200329"/>
          </a:xfrm>
          <a:prstGeom prst="rect">
            <a:avLst/>
          </a:prstGeom>
          <a:noFill/>
        </p:spPr>
        <p:txBody>
          <a:bodyPr wrap="square" rtlCol="0">
            <a:spAutoFit/>
          </a:bodyPr>
          <a:lstStyle/>
          <a:p>
            <a:pPr marL="342900" indent="-342900">
              <a:buAutoNum type="arabicPeriod"/>
            </a:pPr>
            <a:r>
              <a:rPr kumimoji="1" lang="en-US" altLang="ja-JP" dirty="0" smtClean="0">
                <a:solidFill>
                  <a:schemeClr val="bg1">
                    <a:lumMod val="40000"/>
                    <a:lumOff val="60000"/>
                  </a:schemeClr>
                </a:solidFill>
              </a:rPr>
              <a:t>Introduction</a:t>
            </a:r>
          </a:p>
          <a:p>
            <a:pPr marL="342900" indent="-342900">
              <a:buAutoNum type="arabicPeriod"/>
            </a:pPr>
            <a:r>
              <a:rPr kumimoji="1" lang="en-US" altLang="ja-JP" dirty="0" smtClean="0">
                <a:solidFill>
                  <a:schemeClr val="bg1">
                    <a:lumMod val="40000"/>
                    <a:lumOff val="60000"/>
                  </a:schemeClr>
                </a:solidFill>
              </a:rPr>
              <a:t>Data &amp; Methods</a:t>
            </a:r>
          </a:p>
          <a:p>
            <a:pPr marL="342900" indent="-342900">
              <a:buAutoNum type="arabicPeriod"/>
            </a:pPr>
            <a:r>
              <a:rPr kumimoji="1" lang="en-US" altLang="ja-JP" b="1" dirty="0" smtClean="0">
                <a:solidFill>
                  <a:schemeClr val="tx2"/>
                </a:solidFill>
                <a:effectLst>
                  <a:outerShdw blurRad="38100" dist="38100" dir="2700000" algn="tl">
                    <a:srgbClr val="000000">
                      <a:alpha val="43137"/>
                    </a:srgbClr>
                  </a:outerShdw>
                </a:effectLst>
              </a:rPr>
              <a:t>Analysis</a:t>
            </a:r>
          </a:p>
          <a:p>
            <a:pPr marL="342900" indent="-342900">
              <a:buAutoNum type="arabicPeriod"/>
            </a:pPr>
            <a:r>
              <a:rPr kumimoji="1" lang="en-US" altLang="ja-JP" dirty="0" smtClean="0">
                <a:solidFill>
                  <a:schemeClr val="bg1">
                    <a:lumMod val="40000"/>
                    <a:lumOff val="60000"/>
                  </a:schemeClr>
                </a:solidFill>
              </a:rPr>
              <a:t>Discussion</a:t>
            </a:r>
            <a:endParaRPr kumimoji="1" lang="ja-JP" altLang="en-US" dirty="0">
              <a:solidFill>
                <a:schemeClr val="bg1">
                  <a:lumMod val="40000"/>
                  <a:lumOff val="60000"/>
                </a:schemeClr>
              </a:solidFill>
            </a:endParaRPr>
          </a:p>
        </p:txBody>
      </p:sp>
      <p:sp>
        <p:nvSpPr>
          <p:cNvPr id="7" name="円/楕円 6"/>
          <p:cNvSpPr/>
          <p:nvPr/>
        </p:nvSpPr>
        <p:spPr bwMode="auto">
          <a:xfrm>
            <a:off x="5103223" y="4902898"/>
            <a:ext cx="949234" cy="409303"/>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円/楕円 7"/>
          <p:cNvSpPr/>
          <p:nvPr/>
        </p:nvSpPr>
        <p:spPr bwMode="auto">
          <a:xfrm>
            <a:off x="7062651" y="4902898"/>
            <a:ext cx="949234" cy="409303"/>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9" name="円/楕円 8"/>
          <p:cNvSpPr/>
          <p:nvPr/>
        </p:nvSpPr>
        <p:spPr bwMode="auto">
          <a:xfrm>
            <a:off x="8011885" y="4902898"/>
            <a:ext cx="949234" cy="409303"/>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2493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Result</a:t>
            </a:r>
            <a:endParaRPr kumimoji="1" lang="ja-JP" altLang="en-US" dirty="0"/>
          </a:p>
        </p:txBody>
      </p:sp>
      <p:sp>
        <p:nvSpPr>
          <p:cNvPr id="4" name="コンテンツ プレースホルダー 3"/>
          <p:cNvSpPr>
            <a:spLocks noGrp="1"/>
          </p:cNvSpPr>
          <p:nvPr>
            <p:ph idx="1"/>
          </p:nvPr>
        </p:nvSpPr>
        <p:spPr>
          <a:xfrm>
            <a:off x="2394858" y="1600200"/>
            <a:ext cx="6625318" cy="4525963"/>
          </a:xfrm>
        </p:spPr>
        <p:txBody>
          <a:bodyPr/>
          <a:lstStyle/>
          <a:p>
            <a:r>
              <a:rPr kumimoji="1" lang="en-US" altLang="ja-JP" sz="2800" dirty="0" smtClean="0"/>
              <a:t>The secular-religious divide is a significant factor only in public opinion on war operations or territorial compromises.</a:t>
            </a:r>
          </a:p>
          <a:p>
            <a:endParaRPr lang="en-US" altLang="ja-JP" sz="2800" dirty="0" smtClean="0"/>
          </a:p>
          <a:p>
            <a:endParaRPr lang="en-US" altLang="ja-JP" sz="2800" dirty="0"/>
          </a:p>
          <a:p>
            <a:r>
              <a:rPr kumimoji="1" lang="en-US" altLang="ja-JP" dirty="0" smtClean="0"/>
              <a:t>The PSM method reduces the bias in the impact of Jewish religiosity.</a:t>
            </a:r>
            <a:endParaRPr kumimoji="1" lang="ja-JP" altLang="en-US" dirty="0"/>
          </a:p>
        </p:txBody>
      </p:sp>
      <p:sp>
        <p:nvSpPr>
          <p:cNvPr id="2" name="スライド番号プレースホルダー 1"/>
          <p:cNvSpPr>
            <a:spLocks noGrp="1"/>
          </p:cNvSpPr>
          <p:nvPr>
            <p:ph type="sldNum" sz="quarter" idx="12"/>
          </p:nvPr>
        </p:nvSpPr>
        <p:spPr/>
        <p:txBody>
          <a:bodyPr/>
          <a:lstStyle/>
          <a:p>
            <a:fld id="{ECA4FBA9-8904-49C0-A56E-4DDAABA7986A}" type="slidenum">
              <a:rPr lang="en-US" altLang="ja-JP" smtClean="0"/>
              <a:pPr/>
              <a:t>15</a:t>
            </a:fld>
            <a:endParaRPr lang="en-US" altLang="ja-JP" dirty="0"/>
          </a:p>
        </p:txBody>
      </p:sp>
      <p:sp>
        <p:nvSpPr>
          <p:cNvPr id="7" name="テキスト ボックス 6"/>
          <p:cNvSpPr txBox="1"/>
          <p:nvPr/>
        </p:nvSpPr>
        <p:spPr>
          <a:xfrm>
            <a:off x="168465" y="697412"/>
            <a:ext cx="2304256" cy="1200329"/>
          </a:xfrm>
          <a:prstGeom prst="rect">
            <a:avLst/>
          </a:prstGeom>
          <a:noFill/>
        </p:spPr>
        <p:txBody>
          <a:bodyPr wrap="square" rtlCol="0">
            <a:spAutoFit/>
          </a:bodyPr>
          <a:lstStyle/>
          <a:p>
            <a:pPr marL="342900" indent="-342900">
              <a:buAutoNum type="arabicPeriod"/>
            </a:pPr>
            <a:r>
              <a:rPr kumimoji="1" lang="en-US" altLang="ja-JP" dirty="0" smtClean="0">
                <a:solidFill>
                  <a:schemeClr val="bg1">
                    <a:lumMod val="40000"/>
                    <a:lumOff val="60000"/>
                  </a:schemeClr>
                </a:solidFill>
              </a:rPr>
              <a:t>Introduction</a:t>
            </a:r>
          </a:p>
          <a:p>
            <a:pPr marL="342900" indent="-342900">
              <a:buAutoNum type="arabicPeriod"/>
            </a:pPr>
            <a:r>
              <a:rPr kumimoji="1" lang="en-US" altLang="ja-JP" dirty="0" smtClean="0">
                <a:solidFill>
                  <a:schemeClr val="bg1">
                    <a:lumMod val="40000"/>
                    <a:lumOff val="60000"/>
                  </a:schemeClr>
                </a:solidFill>
              </a:rPr>
              <a:t>Data &amp; Methods</a:t>
            </a:r>
          </a:p>
          <a:p>
            <a:pPr marL="342900" indent="-342900">
              <a:buAutoNum type="arabicPeriod"/>
            </a:pPr>
            <a:r>
              <a:rPr kumimoji="1" lang="en-US" altLang="ja-JP" dirty="0" smtClean="0">
                <a:solidFill>
                  <a:schemeClr val="bg1">
                    <a:lumMod val="40000"/>
                    <a:lumOff val="60000"/>
                  </a:schemeClr>
                </a:solidFill>
              </a:rPr>
              <a:t>Analysis</a:t>
            </a:r>
          </a:p>
          <a:p>
            <a:pPr marL="342900" indent="-342900">
              <a:buAutoNum type="arabicPeriod"/>
            </a:pPr>
            <a:r>
              <a:rPr kumimoji="1" lang="en-US" altLang="ja-JP" b="1" dirty="0" smtClean="0">
                <a:effectLst>
                  <a:outerShdw blurRad="38100" dist="38100" dir="2700000" algn="tl">
                    <a:srgbClr val="000000">
                      <a:alpha val="43137"/>
                    </a:srgbClr>
                  </a:outerShdw>
                </a:effectLst>
              </a:rPr>
              <a:t>Discussion</a:t>
            </a:r>
            <a:endParaRPr kumimoji="1" lang="ja-JP" alt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6762750" y="3343275"/>
            <a:ext cx="2381250" cy="3514725"/>
          </a:xfrm>
          <a:prstGeom prst="rect">
            <a:avLst/>
          </a:prstGeom>
        </p:spPr>
      </p:pic>
      <p:sp>
        <p:nvSpPr>
          <p:cNvPr id="2" name="タイトル 1"/>
          <p:cNvSpPr>
            <a:spLocks noGrp="1"/>
          </p:cNvSpPr>
          <p:nvPr>
            <p:ph type="title"/>
          </p:nvPr>
        </p:nvSpPr>
        <p:spPr/>
        <p:txBody>
          <a:bodyPr/>
          <a:lstStyle/>
          <a:p>
            <a:r>
              <a:rPr kumimoji="1" lang="en-US" altLang="ja-JP" dirty="0" smtClean="0"/>
              <a:t>Discussion</a:t>
            </a:r>
            <a:endParaRPr kumimoji="1" lang="ja-JP" altLang="en-US" dirty="0"/>
          </a:p>
        </p:txBody>
      </p:sp>
      <p:sp>
        <p:nvSpPr>
          <p:cNvPr id="6" name="コンテンツ プレースホルダー 5"/>
          <p:cNvSpPr>
            <a:spLocks noGrp="1"/>
          </p:cNvSpPr>
          <p:nvPr>
            <p:ph sz="half" idx="1"/>
          </p:nvPr>
        </p:nvSpPr>
        <p:spPr>
          <a:xfrm>
            <a:off x="1645920" y="1994263"/>
            <a:ext cx="4754879" cy="4250962"/>
          </a:xfrm>
        </p:spPr>
        <p:txBody>
          <a:bodyPr/>
          <a:lstStyle/>
          <a:p>
            <a:r>
              <a:rPr kumimoji="1" lang="en-US" altLang="ja-JP" dirty="0" smtClean="0"/>
              <a:t>The national interest is not defined in the strategic calculation but is determined by a collective national identity.</a:t>
            </a:r>
          </a:p>
          <a:p>
            <a:endParaRPr lang="en-US" altLang="ja-JP" dirty="0"/>
          </a:p>
          <a:p>
            <a:r>
              <a:rPr kumimoji="1" lang="en-US" altLang="ja-JP" dirty="0" smtClean="0"/>
              <a:t>Religion is an influential source of collective identity; it often promotes intractable conflicts over territory.</a:t>
            </a:r>
            <a:endParaRPr kumimoji="1" lang="ja-JP" altLang="en-US" dirty="0"/>
          </a:p>
        </p:txBody>
      </p:sp>
      <p:pic>
        <p:nvPicPr>
          <p:cNvPr id="8" name="コンテンツ プレースホルダー 7"/>
          <p:cNvPicPr>
            <a:picLocks noGrp="1" noChangeAspect="1"/>
          </p:cNvPicPr>
          <p:nvPr>
            <p:ph sz="half" idx="2"/>
          </p:nvPr>
        </p:nvPicPr>
        <p:blipFill>
          <a:blip r:embed="rId4"/>
          <a:stretch>
            <a:fillRect/>
          </a:stretch>
        </p:blipFill>
        <p:spPr>
          <a:xfrm>
            <a:off x="6300087" y="1"/>
            <a:ext cx="2824863" cy="3413760"/>
          </a:xfrm>
          <a:prstGeom prst="rect">
            <a:avLst/>
          </a:prstGeom>
        </p:spPr>
      </p:pic>
      <p:sp>
        <p:nvSpPr>
          <p:cNvPr id="4" name="スライド番号プレースホルダー 3"/>
          <p:cNvSpPr>
            <a:spLocks noGrp="1"/>
          </p:cNvSpPr>
          <p:nvPr>
            <p:ph type="sldNum" sz="quarter" idx="12"/>
          </p:nvPr>
        </p:nvSpPr>
        <p:spPr/>
        <p:txBody>
          <a:bodyPr/>
          <a:lstStyle/>
          <a:p>
            <a:fld id="{28B8AD5D-F21A-4547-90DF-CF322D1CF473}" type="slidenum">
              <a:rPr lang="en-US" altLang="ja-JP" smtClean="0"/>
              <a:pPr/>
              <a:t>16</a:t>
            </a:fld>
            <a:endParaRPr lang="en-US" altLang="ja-JP" dirty="0"/>
          </a:p>
        </p:txBody>
      </p:sp>
      <p:sp>
        <p:nvSpPr>
          <p:cNvPr id="5" name="テキスト ボックス 4"/>
          <p:cNvSpPr txBox="1"/>
          <p:nvPr/>
        </p:nvSpPr>
        <p:spPr>
          <a:xfrm>
            <a:off x="168465" y="697412"/>
            <a:ext cx="2304256" cy="1200329"/>
          </a:xfrm>
          <a:prstGeom prst="rect">
            <a:avLst/>
          </a:prstGeom>
          <a:noFill/>
        </p:spPr>
        <p:txBody>
          <a:bodyPr wrap="square" rtlCol="0">
            <a:spAutoFit/>
          </a:bodyPr>
          <a:lstStyle/>
          <a:p>
            <a:pPr marL="342900" indent="-342900">
              <a:buAutoNum type="arabicPeriod"/>
            </a:pPr>
            <a:r>
              <a:rPr kumimoji="1" lang="en-US" altLang="ja-JP" dirty="0" smtClean="0">
                <a:solidFill>
                  <a:schemeClr val="bg1">
                    <a:lumMod val="40000"/>
                    <a:lumOff val="60000"/>
                  </a:schemeClr>
                </a:solidFill>
              </a:rPr>
              <a:t>Introduction</a:t>
            </a:r>
          </a:p>
          <a:p>
            <a:pPr marL="342900" indent="-342900">
              <a:buAutoNum type="arabicPeriod"/>
            </a:pPr>
            <a:r>
              <a:rPr kumimoji="1" lang="en-US" altLang="ja-JP" dirty="0" smtClean="0">
                <a:solidFill>
                  <a:schemeClr val="bg1">
                    <a:lumMod val="40000"/>
                    <a:lumOff val="60000"/>
                  </a:schemeClr>
                </a:solidFill>
              </a:rPr>
              <a:t>Data &amp; Methods</a:t>
            </a:r>
          </a:p>
          <a:p>
            <a:pPr marL="342900" indent="-342900">
              <a:buAutoNum type="arabicPeriod"/>
            </a:pPr>
            <a:r>
              <a:rPr kumimoji="1" lang="en-US" altLang="ja-JP" dirty="0" smtClean="0">
                <a:solidFill>
                  <a:schemeClr val="bg1">
                    <a:lumMod val="40000"/>
                    <a:lumOff val="60000"/>
                  </a:schemeClr>
                </a:solidFill>
              </a:rPr>
              <a:t>Analysis</a:t>
            </a:r>
          </a:p>
          <a:p>
            <a:pPr marL="342900" indent="-342900">
              <a:buAutoNum type="arabicPeriod"/>
            </a:pPr>
            <a:r>
              <a:rPr kumimoji="1" lang="en-US" altLang="ja-JP" b="1" dirty="0" smtClean="0">
                <a:effectLst>
                  <a:outerShdw blurRad="38100" dist="38100" dir="2700000" algn="tl">
                    <a:srgbClr val="000000">
                      <a:alpha val="43137"/>
                    </a:srgbClr>
                  </a:outerShdw>
                </a:effectLst>
              </a:rPr>
              <a:t>Discussion</a:t>
            </a:r>
            <a:endParaRPr kumimoji="1" lang="ja-JP"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46768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70E44CF-159F-4ECB-BFB7-841C1BADE764}" type="slidenum">
              <a:rPr lang="en-US" altLang="ja-JP" smtClean="0"/>
              <a:pPr/>
              <a:t>17</a:t>
            </a:fld>
            <a:endParaRPr lang="en-US" altLang="ja-JP" dirty="0"/>
          </a:p>
        </p:txBody>
      </p:sp>
      <p:sp>
        <p:nvSpPr>
          <p:cNvPr id="3" name="テキスト ボックス 2"/>
          <p:cNvSpPr txBox="1"/>
          <p:nvPr/>
        </p:nvSpPr>
        <p:spPr>
          <a:xfrm>
            <a:off x="1114697" y="3021874"/>
            <a:ext cx="3971109" cy="646331"/>
          </a:xfrm>
          <a:prstGeom prst="rect">
            <a:avLst/>
          </a:prstGeom>
          <a:noFill/>
        </p:spPr>
        <p:txBody>
          <a:bodyPr wrap="square" rtlCol="0">
            <a:spAutoFit/>
          </a:bodyPr>
          <a:lstStyle/>
          <a:p>
            <a:r>
              <a:rPr kumimoji="1" lang="en-US" altLang="ja-JP" sz="3600" dirty="0" smtClean="0"/>
              <a:t>Thank you</a:t>
            </a:r>
            <a:endParaRPr kumimoji="1" lang="ja-JP" altLang="en-US" sz="3600"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178" y="3756206"/>
            <a:ext cx="3953692" cy="2965269"/>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235" y="736101"/>
            <a:ext cx="3160925" cy="2372859"/>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7142" y="166007"/>
            <a:ext cx="3462383" cy="2596787"/>
          </a:xfrm>
          <a:prstGeom prst="rect">
            <a:avLst/>
          </a:prstGeom>
        </p:spPr>
      </p:pic>
    </p:spTree>
    <p:extLst>
      <p:ext uri="{BB962C8B-B14F-4D97-AF65-F5344CB8AC3E}">
        <p14:creationId xmlns:p14="http://schemas.microsoft.com/office/powerpoint/2010/main" val="16826392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40526" y="274638"/>
            <a:ext cx="8079649" cy="1143000"/>
          </a:xfrm>
        </p:spPr>
        <p:txBody>
          <a:bodyPr/>
          <a:lstStyle/>
          <a:p>
            <a:r>
              <a:rPr lang="en-US" altLang="ja-JP" dirty="0" smtClean="0"/>
              <a:t>Introduction: Foreign Affairs and People</a:t>
            </a:r>
            <a:br>
              <a:rPr lang="en-US" altLang="ja-JP" dirty="0" smtClean="0"/>
            </a:br>
            <a:endParaRPr lang="ja-JP" altLang="ja-JP" dirty="0"/>
          </a:p>
        </p:txBody>
      </p:sp>
      <p:sp>
        <p:nvSpPr>
          <p:cNvPr id="51203" name="Rectangle 3"/>
          <p:cNvSpPr>
            <a:spLocks noGrp="1" noChangeArrowheads="1"/>
          </p:cNvSpPr>
          <p:nvPr>
            <p:ph type="body" idx="1"/>
          </p:nvPr>
        </p:nvSpPr>
        <p:spPr>
          <a:xfrm>
            <a:off x="1611086" y="2403566"/>
            <a:ext cx="7409089" cy="3722597"/>
          </a:xfrm>
        </p:spPr>
        <p:txBody>
          <a:bodyPr/>
          <a:lstStyle/>
          <a:p>
            <a:r>
              <a:rPr lang="en-US" altLang="ja-JP" sz="3200" dirty="0" smtClean="0"/>
              <a:t>Are ordinary citizens able to consider the national interest to evaluate foreign policies?</a:t>
            </a:r>
          </a:p>
          <a:p>
            <a:endParaRPr lang="en-US" altLang="ja-JP" sz="3200" dirty="0"/>
          </a:p>
          <a:p>
            <a:r>
              <a:rPr lang="en-US" altLang="ja-JP" sz="3200" dirty="0" smtClean="0"/>
              <a:t>Most realists are elitists, but some constructivists seriously treat with the national interest and people’s identity.</a:t>
            </a:r>
            <a:endParaRPr lang="ja-JP" altLang="ja-JP" sz="3200" dirty="0"/>
          </a:p>
        </p:txBody>
      </p:sp>
      <p:sp>
        <p:nvSpPr>
          <p:cNvPr id="2" name="スライド番号プレースホルダー 1"/>
          <p:cNvSpPr>
            <a:spLocks noGrp="1"/>
          </p:cNvSpPr>
          <p:nvPr>
            <p:ph type="sldNum" sz="quarter" idx="12"/>
          </p:nvPr>
        </p:nvSpPr>
        <p:spPr/>
        <p:txBody>
          <a:bodyPr/>
          <a:lstStyle/>
          <a:p>
            <a:fld id="{28B8AD5D-F21A-4547-90DF-CF322D1CF473}" type="slidenum">
              <a:rPr lang="en-US" altLang="ja-JP" smtClean="0"/>
              <a:pPr/>
              <a:t>2</a:t>
            </a:fld>
            <a:endParaRPr lang="en-US" altLang="ja-JP" dirty="0"/>
          </a:p>
        </p:txBody>
      </p:sp>
      <p:sp>
        <p:nvSpPr>
          <p:cNvPr id="5" name="テキスト ボックス 4"/>
          <p:cNvSpPr txBox="1"/>
          <p:nvPr/>
        </p:nvSpPr>
        <p:spPr>
          <a:xfrm>
            <a:off x="212007" y="1236212"/>
            <a:ext cx="2304256" cy="1200329"/>
          </a:xfrm>
          <a:prstGeom prst="rect">
            <a:avLst/>
          </a:prstGeom>
          <a:noFill/>
        </p:spPr>
        <p:txBody>
          <a:bodyPr wrap="square" rtlCol="0">
            <a:spAutoFit/>
          </a:bodyPr>
          <a:lstStyle/>
          <a:p>
            <a:pPr marL="342900" indent="-342900">
              <a:buAutoNum type="arabicPeriod"/>
            </a:pPr>
            <a:r>
              <a:rPr kumimoji="1" lang="en-US" altLang="ja-JP" b="1" dirty="0" smtClean="0">
                <a:effectLst>
                  <a:outerShdw blurRad="38100" dist="38100" dir="2700000" algn="tl">
                    <a:srgbClr val="000000">
                      <a:alpha val="43137"/>
                    </a:srgbClr>
                  </a:outerShdw>
                </a:effectLst>
              </a:rPr>
              <a:t>Introduction</a:t>
            </a:r>
          </a:p>
          <a:p>
            <a:pPr marL="342900" indent="-342900">
              <a:buAutoNum type="arabicPeriod"/>
            </a:pPr>
            <a:r>
              <a:rPr kumimoji="1" lang="en-US" altLang="ja-JP" dirty="0" smtClean="0">
                <a:solidFill>
                  <a:schemeClr val="bg1">
                    <a:lumMod val="40000"/>
                    <a:lumOff val="60000"/>
                  </a:schemeClr>
                </a:solidFill>
              </a:rPr>
              <a:t>Data &amp; Methods</a:t>
            </a:r>
          </a:p>
          <a:p>
            <a:pPr marL="342900" indent="-342900">
              <a:buAutoNum type="arabicPeriod"/>
            </a:pPr>
            <a:r>
              <a:rPr kumimoji="1" lang="en-US" altLang="ja-JP" dirty="0" smtClean="0">
                <a:solidFill>
                  <a:schemeClr val="bg1">
                    <a:lumMod val="40000"/>
                    <a:lumOff val="60000"/>
                  </a:schemeClr>
                </a:solidFill>
              </a:rPr>
              <a:t>Analysis</a:t>
            </a:r>
          </a:p>
          <a:p>
            <a:pPr marL="342900" indent="-342900">
              <a:buAutoNum type="arabicPeriod"/>
            </a:pPr>
            <a:r>
              <a:rPr kumimoji="1" lang="en-US" altLang="ja-JP" dirty="0" smtClean="0">
                <a:solidFill>
                  <a:schemeClr val="bg1">
                    <a:lumMod val="40000"/>
                    <a:lumOff val="60000"/>
                  </a:schemeClr>
                </a:solidFill>
              </a:rPr>
              <a:t>Discussion</a:t>
            </a:r>
            <a:endParaRPr kumimoji="1" lang="ja-JP" altLang="en-US" dirty="0">
              <a:solidFill>
                <a:schemeClr val="bg1">
                  <a:lumMod val="40000"/>
                  <a:lumOff val="6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1451" y="274638"/>
            <a:ext cx="7748724" cy="1143000"/>
          </a:xfrm>
        </p:spPr>
        <p:txBody>
          <a:bodyPr/>
          <a:lstStyle/>
          <a:p>
            <a:r>
              <a:rPr kumimoji="1" lang="en-US" altLang="ja-JP" dirty="0" smtClean="0"/>
              <a:t>Introduction: Why Israel?</a:t>
            </a:r>
            <a:br>
              <a:rPr kumimoji="1" lang="en-US" altLang="ja-JP" dirty="0" smtClean="0"/>
            </a:br>
            <a:endParaRPr kumimoji="1" lang="ja-JP" altLang="en-US" dirty="0"/>
          </a:p>
        </p:txBody>
      </p:sp>
      <p:sp>
        <p:nvSpPr>
          <p:cNvPr id="3" name="コンテンツ プレースホルダー 2"/>
          <p:cNvSpPr>
            <a:spLocks noGrp="1"/>
          </p:cNvSpPr>
          <p:nvPr>
            <p:ph idx="1"/>
          </p:nvPr>
        </p:nvSpPr>
        <p:spPr>
          <a:xfrm>
            <a:off x="1428206" y="2020389"/>
            <a:ext cx="7591969" cy="4105774"/>
          </a:xfrm>
        </p:spPr>
        <p:txBody>
          <a:bodyPr/>
          <a:lstStyle/>
          <a:p>
            <a:r>
              <a:rPr kumimoji="1" lang="en-US" altLang="ja-JP" sz="3200" dirty="0" smtClean="0"/>
              <a:t>Majority research has been conducted in the United States.</a:t>
            </a:r>
          </a:p>
          <a:p>
            <a:r>
              <a:rPr lang="en-US" altLang="ja-JP" sz="3200" dirty="0" smtClean="0"/>
              <a:t>Israelis are more serious in considering the risk of foreign policy options.</a:t>
            </a:r>
            <a:endParaRPr kumimoji="1" lang="ja-JP" altLang="en-US" sz="3200" dirty="0"/>
          </a:p>
        </p:txBody>
      </p:sp>
      <p:sp>
        <p:nvSpPr>
          <p:cNvPr id="4" name="スライド番号プレースホルダー 3"/>
          <p:cNvSpPr>
            <a:spLocks noGrp="1"/>
          </p:cNvSpPr>
          <p:nvPr>
            <p:ph type="sldNum" sz="quarter" idx="12"/>
          </p:nvPr>
        </p:nvSpPr>
        <p:spPr/>
        <p:txBody>
          <a:bodyPr/>
          <a:lstStyle/>
          <a:p>
            <a:fld id="{28B8AD5D-F21A-4547-90DF-CF322D1CF473}" type="slidenum">
              <a:rPr lang="en-US" altLang="ja-JP" smtClean="0"/>
              <a:pPr/>
              <a:t>3</a:t>
            </a:fld>
            <a:endParaRPr lang="en-US" altLang="ja-JP" dirty="0"/>
          </a:p>
        </p:txBody>
      </p:sp>
      <p:pic>
        <p:nvPicPr>
          <p:cNvPr id="5" name="図 4"/>
          <p:cNvPicPr>
            <a:picLocks noChangeAspect="1"/>
          </p:cNvPicPr>
          <p:nvPr/>
        </p:nvPicPr>
        <p:blipFill>
          <a:blip r:embed="rId3"/>
          <a:stretch>
            <a:fillRect/>
          </a:stretch>
        </p:blipFill>
        <p:spPr>
          <a:xfrm>
            <a:off x="4871969" y="4241709"/>
            <a:ext cx="3362461" cy="2241641"/>
          </a:xfrm>
          <a:prstGeom prst="rect">
            <a:avLst/>
          </a:prstGeom>
          <a:effectLst>
            <a:softEdge rad="177800"/>
          </a:effectLst>
        </p:spPr>
      </p:pic>
      <p:pic>
        <p:nvPicPr>
          <p:cNvPr id="6" name="図 5"/>
          <p:cNvPicPr>
            <a:picLocks noChangeAspect="1"/>
          </p:cNvPicPr>
          <p:nvPr/>
        </p:nvPicPr>
        <p:blipFill>
          <a:blip r:embed="rId4"/>
          <a:stretch>
            <a:fillRect/>
          </a:stretch>
        </p:blipFill>
        <p:spPr>
          <a:xfrm>
            <a:off x="525508" y="4324713"/>
            <a:ext cx="4047444" cy="2158637"/>
          </a:xfrm>
          <a:prstGeom prst="rect">
            <a:avLst/>
          </a:prstGeom>
          <a:effectLst>
            <a:softEdge rad="228600"/>
          </a:effectLst>
        </p:spPr>
      </p:pic>
      <p:sp>
        <p:nvSpPr>
          <p:cNvPr id="7" name="テキスト ボックス 6"/>
          <p:cNvSpPr txBox="1"/>
          <p:nvPr/>
        </p:nvSpPr>
        <p:spPr>
          <a:xfrm>
            <a:off x="107504" y="980728"/>
            <a:ext cx="2304256" cy="1200329"/>
          </a:xfrm>
          <a:prstGeom prst="rect">
            <a:avLst/>
          </a:prstGeom>
          <a:noFill/>
        </p:spPr>
        <p:txBody>
          <a:bodyPr wrap="square" rtlCol="0">
            <a:spAutoFit/>
          </a:bodyPr>
          <a:lstStyle/>
          <a:p>
            <a:pPr marL="342900" indent="-342900">
              <a:buAutoNum type="arabicPeriod"/>
            </a:pPr>
            <a:r>
              <a:rPr kumimoji="1" lang="en-US" altLang="ja-JP" b="1" dirty="0" smtClean="0">
                <a:effectLst>
                  <a:outerShdw blurRad="38100" dist="38100" dir="2700000" algn="tl">
                    <a:srgbClr val="000000">
                      <a:alpha val="43137"/>
                    </a:srgbClr>
                  </a:outerShdw>
                </a:effectLst>
              </a:rPr>
              <a:t>Introduction</a:t>
            </a:r>
          </a:p>
          <a:p>
            <a:pPr marL="342900" indent="-342900">
              <a:buAutoNum type="arabicPeriod"/>
            </a:pPr>
            <a:r>
              <a:rPr kumimoji="1" lang="en-US" altLang="ja-JP" dirty="0" smtClean="0">
                <a:solidFill>
                  <a:schemeClr val="bg1">
                    <a:lumMod val="40000"/>
                    <a:lumOff val="60000"/>
                  </a:schemeClr>
                </a:solidFill>
              </a:rPr>
              <a:t>Data &amp; Methods</a:t>
            </a:r>
          </a:p>
          <a:p>
            <a:pPr marL="342900" indent="-342900">
              <a:buAutoNum type="arabicPeriod"/>
            </a:pPr>
            <a:r>
              <a:rPr kumimoji="1" lang="en-US" altLang="ja-JP" dirty="0" smtClean="0">
                <a:solidFill>
                  <a:schemeClr val="bg1">
                    <a:lumMod val="40000"/>
                    <a:lumOff val="60000"/>
                  </a:schemeClr>
                </a:solidFill>
              </a:rPr>
              <a:t>Analysis</a:t>
            </a:r>
          </a:p>
          <a:p>
            <a:pPr marL="342900" indent="-342900">
              <a:buAutoNum type="arabicPeriod"/>
            </a:pPr>
            <a:r>
              <a:rPr kumimoji="1" lang="en-US" altLang="ja-JP" dirty="0" smtClean="0">
                <a:solidFill>
                  <a:schemeClr val="bg1">
                    <a:lumMod val="40000"/>
                    <a:lumOff val="60000"/>
                  </a:schemeClr>
                </a:solidFill>
              </a:rPr>
              <a:t>Discussion</a:t>
            </a:r>
            <a:endParaRPr kumimoji="1" lang="ja-JP" altLang="en-US" dirty="0">
              <a:solidFill>
                <a:schemeClr val="bg1">
                  <a:lumMod val="40000"/>
                  <a:lumOff val="60000"/>
                </a:schemeClr>
              </a:solidFill>
            </a:endParaRPr>
          </a:p>
        </p:txBody>
      </p:sp>
    </p:spTree>
    <p:extLst>
      <p:ext uri="{BB962C8B-B14F-4D97-AF65-F5344CB8AC3E}">
        <p14:creationId xmlns:p14="http://schemas.microsoft.com/office/powerpoint/2010/main" val="3208923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r>
            <a:br>
              <a:rPr kumimoji="1" lang="en-US" altLang="ja-JP" dirty="0" smtClean="0"/>
            </a:br>
            <a:r>
              <a:rPr kumimoji="1" lang="en-US" altLang="ja-JP" dirty="0" smtClean="0"/>
              <a:t>Introduction: Theory</a:t>
            </a:r>
            <a:br>
              <a:rPr kumimoji="1" lang="en-US" altLang="ja-JP" dirty="0" smtClean="0"/>
            </a:br>
            <a:endParaRPr kumimoji="1" lang="ja-JP" altLang="en-US" dirty="0"/>
          </a:p>
        </p:txBody>
      </p:sp>
      <p:sp>
        <p:nvSpPr>
          <p:cNvPr id="3" name="コンテンツ プレースホルダー 2"/>
          <p:cNvSpPr>
            <a:spLocks noGrp="1"/>
          </p:cNvSpPr>
          <p:nvPr>
            <p:ph sz="half" idx="1"/>
          </p:nvPr>
        </p:nvSpPr>
        <p:spPr>
          <a:xfrm>
            <a:off x="812800" y="2908301"/>
            <a:ext cx="4967288" cy="1168400"/>
          </a:xfrm>
        </p:spPr>
        <p:txBody>
          <a:bodyPr/>
          <a:lstStyle/>
          <a:p>
            <a:r>
              <a:rPr kumimoji="1" lang="en-US" altLang="ja-JP" sz="2800" dirty="0" smtClean="0"/>
              <a:t>Kant: Republican Perpetual </a:t>
            </a:r>
            <a:r>
              <a:rPr lang="en-US" altLang="ja-JP" sz="2800" dirty="0"/>
              <a:t>P</a:t>
            </a:r>
            <a:r>
              <a:rPr kumimoji="1" lang="en-US" altLang="ja-JP" sz="2800" dirty="0" smtClean="0"/>
              <a:t>eace</a:t>
            </a:r>
          </a:p>
          <a:p>
            <a:endParaRPr lang="en-US" altLang="ja-JP" sz="2800" dirty="0"/>
          </a:p>
        </p:txBody>
      </p:sp>
      <p:pic>
        <p:nvPicPr>
          <p:cNvPr id="7" name="コンテンツ プレースホルダー 6"/>
          <p:cNvPicPr>
            <a:picLocks noGrp="1" noChangeAspect="1"/>
          </p:cNvPicPr>
          <p:nvPr>
            <p:ph sz="half" idx="2"/>
          </p:nvPr>
        </p:nvPicPr>
        <p:blipFill>
          <a:blip r:embed="rId3"/>
          <a:stretch>
            <a:fillRect/>
          </a:stretch>
        </p:blipFill>
        <p:spPr>
          <a:xfrm>
            <a:off x="6047581" y="1929606"/>
            <a:ext cx="2857500" cy="3867150"/>
          </a:xfrm>
          <a:prstGeom prst="rect">
            <a:avLst/>
          </a:prstGeom>
        </p:spPr>
      </p:pic>
      <p:sp>
        <p:nvSpPr>
          <p:cNvPr id="4" name="スライド番号プレースホルダー 3"/>
          <p:cNvSpPr>
            <a:spLocks noGrp="1"/>
          </p:cNvSpPr>
          <p:nvPr>
            <p:ph type="sldNum" sz="quarter" idx="12"/>
          </p:nvPr>
        </p:nvSpPr>
        <p:spPr/>
        <p:txBody>
          <a:bodyPr/>
          <a:lstStyle/>
          <a:p>
            <a:fld id="{28B8AD5D-F21A-4547-90DF-CF322D1CF473}" type="slidenum">
              <a:rPr lang="en-US" altLang="ja-JP" smtClean="0"/>
              <a:pPr/>
              <a:t>4</a:t>
            </a:fld>
            <a:endParaRPr lang="en-US" altLang="ja-JP" dirty="0"/>
          </a:p>
        </p:txBody>
      </p:sp>
      <p:sp>
        <p:nvSpPr>
          <p:cNvPr id="5" name="テキスト ボックス 4"/>
          <p:cNvSpPr txBox="1"/>
          <p:nvPr/>
        </p:nvSpPr>
        <p:spPr>
          <a:xfrm>
            <a:off x="107504" y="980728"/>
            <a:ext cx="2304256" cy="1200329"/>
          </a:xfrm>
          <a:prstGeom prst="rect">
            <a:avLst/>
          </a:prstGeom>
          <a:noFill/>
        </p:spPr>
        <p:txBody>
          <a:bodyPr wrap="square" rtlCol="0">
            <a:spAutoFit/>
          </a:bodyPr>
          <a:lstStyle/>
          <a:p>
            <a:pPr marL="342900" indent="-342900">
              <a:buAutoNum type="arabicPeriod"/>
            </a:pPr>
            <a:r>
              <a:rPr kumimoji="1" lang="en-US" altLang="ja-JP" b="1" dirty="0" smtClean="0">
                <a:effectLst>
                  <a:outerShdw blurRad="38100" dist="38100" dir="2700000" algn="tl">
                    <a:srgbClr val="000000">
                      <a:alpha val="43137"/>
                    </a:srgbClr>
                  </a:outerShdw>
                </a:effectLst>
              </a:rPr>
              <a:t>Introduction</a:t>
            </a:r>
          </a:p>
          <a:p>
            <a:pPr marL="342900" indent="-342900">
              <a:buAutoNum type="arabicPeriod"/>
            </a:pPr>
            <a:r>
              <a:rPr kumimoji="1" lang="en-US" altLang="ja-JP" dirty="0" smtClean="0">
                <a:solidFill>
                  <a:schemeClr val="bg1">
                    <a:lumMod val="40000"/>
                    <a:lumOff val="60000"/>
                  </a:schemeClr>
                </a:solidFill>
              </a:rPr>
              <a:t>Data &amp; Methods</a:t>
            </a:r>
          </a:p>
          <a:p>
            <a:pPr marL="342900" indent="-342900">
              <a:buAutoNum type="arabicPeriod"/>
            </a:pPr>
            <a:r>
              <a:rPr kumimoji="1" lang="en-US" altLang="ja-JP" dirty="0" smtClean="0">
                <a:solidFill>
                  <a:schemeClr val="bg1">
                    <a:lumMod val="40000"/>
                    <a:lumOff val="60000"/>
                  </a:schemeClr>
                </a:solidFill>
              </a:rPr>
              <a:t>Analysis</a:t>
            </a:r>
          </a:p>
          <a:p>
            <a:pPr marL="342900" indent="-342900">
              <a:buAutoNum type="arabicPeriod"/>
            </a:pPr>
            <a:r>
              <a:rPr kumimoji="1" lang="en-US" altLang="ja-JP" dirty="0" smtClean="0">
                <a:solidFill>
                  <a:schemeClr val="bg1">
                    <a:lumMod val="40000"/>
                    <a:lumOff val="60000"/>
                  </a:schemeClr>
                </a:solidFill>
              </a:rPr>
              <a:t>Discussion</a:t>
            </a:r>
            <a:endParaRPr kumimoji="1" lang="ja-JP" altLang="en-US" dirty="0">
              <a:solidFill>
                <a:schemeClr val="bg1">
                  <a:lumMod val="40000"/>
                  <a:lumOff val="60000"/>
                </a:schemeClr>
              </a:solidFill>
            </a:endParaRPr>
          </a:p>
        </p:txBody>
      </p:sp>
    </p:spTree>
    <p:extLst>
      <p:ext uri="{BB962C8B-B14F-4D97-AF65-F5344CB8AC3E}">
        <p14:creationId xmlns:p14="http://schemas.microsoft.com/office/powerpoint/2010/main" val="27977201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33006" y="274638"/>
            <a:ext cx="7287169" cy="1143000"/>
          </a:xfrm>
        </p:spPr>
        <p:txBody>
          <a:bodyPr/>
          <a:lstStyle/>
          <a:p>
            <a:r>
              <a:rPr kumimoji="1" lang="en-US" altLang="ja-JP" dirty="0" smtClean="0"/>
              <a:t/>
            </a:r>
            <a:br>
              <a:rPr kumimoji="1" lang="en-US" altLang="ja-JP" dirty="0" smtClean="0"/>
            </a:br>
            <a:r>
              <a:rPr kumimoji="1" lang="en-US" altLang="ja-JP" dirty="0" smtClean="0"/>
              <a:t>Introduction: Theory</a:t>
            </a:r>
            <a:br>
              <a:rPr kumimoji="1" lang="en-US" altLang="ja-JP" dirty="0" smtClean="0"/>
            </a:br>
            <a:endParaRPr kumimoji="1" lang="ja-JP" altLang="en-US" dirty="0"/>
          </a:p>
        </p:txBody>
      </p:sp>
      <p:sp>
        <p:nvSpPr>
          <p:cNvPr id="3" name="コンテンツ プレースホルダー 2"/>
          <p:cNvSpPr>
            <a:spLocks noGrp="1"/>
          </p:cNvSpPr>
          <p:nvPr>
            <p:ph idx="1"/>
          </p:nvPr>
        </p:nvSpPr>
        <p:spPr>
          <a:xfrm>
            <a:off x="1763485" y="2048630"/>
            <a:ext cx="7226209" cy="3565602"/>
          </a:xfrm>
        </p:spPr>
        <p:txBody>
          <a:bodyPr/>
          <a:lstStyle/>
          <a:p>
            <a:r>
              <a:rPr kumimoji="1" lang="en-US" altLang="ja-JP" sz="2800" dirty="0" smtClean="0"/>
              <a:t>Zionism: Foundation of the State</a:t>
            </a:r>
          </a:p>
          <a:p>
            <a:pPr lvl="1"/>
            <a:r>
              <a:rPr lang="en-US" altLang="ja-JP" dirty="0" smtClean="0"/>
              <a:t>to escape the domination of the gentile</a:t>
            </a:r>
          </a:p>
          <a:p>
            <a:endParaRPr kumimoji="1" lang="en-US" altLang="ja-JP" dirty="0" smtClean="0"/>
          </a:p>
          <a:p>
            <a:endParaRPr kumimoji="1" lang="en-US" altLang="ja-JP" dirty="0"/>
          </a:p>
          <a:p>
            <a:r>
              <a:rPr lang="en-US" altLang="ja-JP" sz="2800" dirty="0" smtClean="0"/>
              <a:t>Middle East war-proneness(Miller 2008)</a:t>
            </a:r>
          </a:p>
          <a:p>
            <a:pPr lvl="1"/>
            <a:r>
              <a:rPr kumimoji="1" lang="en-US" altLang="ja-JP" dirty="0" smtClean="0"/>
              <a:t>the state-to-nation imbalance</a:t>
            </a:r>
          </a:p>
          <a:p>
            <a:pPr lvl="1"/>
            <a:r>
              <a:rPr lang="en-US" altLang="ja-JP" dirty="0" smtClean="0"/>
              <a:t>a lack of congruence between the states and national identifications</a:t>
            </a:r>
            <a:endParaRPr kumimoji="1" lang="ja-JP" altLang="en-US" dirty="0"/>
          </a:p>
        </p:txBody>
      </p:sp>
      <p:sp>
        <p:nvSpPr>
          <p:cNvPr id="4" name="スライド番号プレースホルダー 3"/>
          <p:cNvSpPr>
            <a:spLocks noGrp="1"/>
          </p:cNvSpPr>
          <p:nvPr>
            <p:ph type="sldNum" sz="quarter" idx="12"/>
          </p:nvPr>
        </p:nvSpPr>
        <p:spPr/>
        <p:txBody>
          <a:bodyPr/>
          <a:lstStyle/>
          <a:p>
            <a:fld id="{28B8AD5D-F21A-4547-90DF-CF322D1CF473}" type="slidenum">
              <a:rPr lang="en-US" altLang="ja-JP" smtClean="0"/>
              <a:pPr/>
              <a:t>5</a:t>
            </a:fld>
            <a:endParaRPr lang="en-US" altLang="ja-JP" dirty="0"/>
          </a:p>
        </p:txBody>
      </p:sp>
      <p:sp>
        <p:nvSpPr>
          <p:cNvPr id="5" name="テキスト ボックス 4"/>
          <p:cNvSpPr txBox="1"/>
          <p:nvPr/>
        </p:nvSpPr>
        <p:spPr>
          <a:xfrm>
            <a:off x="107504" y="980728"/>
            <a:ext cx="2304256" cy="1200329"/>
          </a:xfrm>
          <a:prstGeom prst="rect">
            <a:avLst/>
          </a:prstGeom>
          <a:noFill/>
        </p:spPr>
        <p:txBody>
          <a:bodyPr wrap="square" rtlCol="0">
            <a:spAutoFit/>
          </a:bodyPr>
          <a:lstStyle/>
          <a:p>
            <a:pPr marL="342900" indent="-342900">
              <a:buAutoNum type="arabicPeriod"/>
            </a:pPr>
            <a:r>
              <a:rPr kumimoji="1" lang="en-US" altLang="ja-JP" b="1" dirty="0" smtClean="0">
                <a:effectLst>
                  <a:outerShdw blurRad="38100" dist="38100" dir="2700000" algn="tl">
                    <a:srgbClr val="000000">
                      <a:alpha val="43137"/>
                    </a:srgbClr>
                  </a:outerShdw>
                </a:effectLst>
              </a:rPr>
              <a:t>Introduction</a:t>
            </a:r>
          </a:p>
          <a:p>
            <a:pPr marL="342900" indent="-342900">
              <a:buAutoNum type="arabicPeriod"/>
            </a:pPr>
            <a:r>
              <a:rPr kumimoji="1" lang="en-US" altLang="ja-JP" dirty="0" smtClean="0">
                <a:solidFill>
                  <a:schemeClr val="bg1">
                    <a:lumMod val="40000"/>
                    <a:lumOff val="60000"/>
                  </a:schemeClr>
                </a:solidFill>
              </a:rPr>
              <a:t>Data &amp; Methods</a:t>
            </a:r>
          </a:p>
          <a:p>
            <a:pPr marL="342900" indent="-342900">
              <a:buAutoNum type="arabicPeriod"/>
            </a:pPr>
            <a:r>
              <a:rPr kumimoji="1" lang="en-US" altLang="ja-JP" dirty="0" smtClean="0">
                <a:solidFill>
                  <a:schemeClr val="bg1">
                    <a:lumMod val="40000"/>
                    <a:lumOff val="60000"/>
                  </a:schemeClr>
                </a:solidFill>
              </a:rPr>
              <a:t>Analysis</a:t>
            </a:r>
          </a:p>
          <a:p>
            <a:pPr marL="342900" indent="-342900">
              <a:buAutoNum type="arabicPeriod"/>
            </a:pPr>
            <a:r>
              <a:rPr kumimoji="1" lang="en-US" altLang="ja-JP" dirty="0" smtClean="0">
                <a:solidFill>
                  <a:schemeClr val="bg1">
                    <a:lumMod val="40000"/>
                    <a:lumOff val="60000"/>
                  </a:schemeClr>
                </a:solidFill>
              </a:rPr>
              <a:t>Discussion</a:t>
            </a:r>
            <a:endParaRPr kumimoji="1" lang="ja-JP" altLang="en-US" dirty="0">
              <a:solidFill>
                <a:schemeClr val="bg1">
                  <a:lumMod val="40000"/>
                  <a:lumOff val="60000"/>
                </a:schemeClr>
              </a:solidFill>
            </a:endParaRPr>
          </a:p>
        </p:txBody>
      </p:sp>
    </p:spTree>
    <p:extLst>
      <p:ext uri="{BB962C8B-B14F-4D97-AF65-F5344CB8AC3E}">
        <p14:creationId xmlns:p14="http://schemas.microsoft.com/office/powerpoint/2010/main" val="10720408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966" y="274638"/>
            <a:ext cx="7226209" cy="1143000"/>
          </a:xfrm>
        </p:spPr>
        <p:txBody>
          <a:bodyPr/>
          <a:lstStyle/>
          <a:p>
            <a:r>
              <a:rPr kumimoji="1" lang="en-US" altLang="ja-JP" dirty="0" smtClean="0"/>
              <a:t>Hypothesis</a:t>
            </a:r>
            <a:endParaRPr kumimoji="1" lang="ja-JP" altLang="en-US" dirty="0"/>
          </a:p>
        </p:txBody>
      </p:sp>
      <p:sp>
        <p:nvSpPr>
          <p:cNvPr id="3" name="コンテンツ プレースホルダー 2"/>
          <p:cNvSpPr>
            <a:spLocks noGrp="1"/>
          </p:cNvSpPr>
          <p:nvPr>
            <p:ph idx="1"/>
          </p:nvPr>
        </p:nvSpPr>
        <p:spPr>
          <a:xfrm>
            <a:off x="1018903" y="2098766"/>
            <a:ext cx="8001274" cy="4027397"/>
          </a:xfrm>
        </p:spPr>
        <p:txBody>
          <a:bodyPr/>
          <a:lstStyle/>
          <a:p>
            <a:r>
              <a:rPr kumimoji="1" lang="en-US" altLang="ja-JP" sz="3200" dirty="0" smtClean="0">
                <a:solidFill>
                  <a:srgbClr val="FFFF00"/>
                </a:solidFill>
              </a:rPr>
              <a:t>Secular-religious identities</a:t>
            </a:r>
            <a:r>
              <a:rPr kumimoji="1" lang="en-US" altLang="ja-JP" sz="3200" dirty="0" smtClean="0"/>
              <a:t>, or the religiosity of Judaism, will significantly predict attitudes toward future options and past achievements in Israeli </a:t>
            </a:r>
            <a:r>
              <a:rPr kumimoji="1" lang="en-US" altLang="ja-JP" sz="3200" dirty="0" smtClean="0">
                <a:solidFill>
                  <a:srgbClr val="FFFF00"/>
                </a:solidFill>
              </a:rPr>
              <a:t>foreign and security affairs</a:t>
            </a:r>
            <a:r>
              <a:rPr kumimoji="1" lang="en-US" altLang="ja-JP" sz="3200" dirty="0" smtClean="0"/>
              <a:t> as well as various territorial compromises from the viewpoint of </a:t>
            </a:r>
            <a:r>
              <a:rPr kumimoji="1" lang="en-US" altLang="ja-JP" sz="3200" dirty="0" smtClean="0">
                <a:solidFill>
                  <a:srgbClr val="FFFF00"/>
                </a:solidFill>
              </a:rPr>
              <a:t>the national interest</a:t>
            </a:r>
            <a:r>
              <a:rPr kumimoji="1" lang="en-US" altLang="ja-JP" sz="3200" dirty="0" smtClean="0"/>
              <a:t>.</a:t>
            </a:r>
            <a:endParaRPr kumimoji="1" lang="ja-JP" altLang="en-US" sz="3200" dirty="0"/>
          </a:p>
        </p:txBody>
      </p:sp>
      <p:sp>
        <p:nvSpPr>
          <p:cNvPr id="4" name="スライド番号プレースホルダー 3"/>
          <p:cNvSpPr>
            <a:spLocks noGrp="1"/>
          </p:cNvSpPr>
          <p:nvPr>
            <p:ph type="sldNum" sz="quarter" idx="12"/>
          </p:nvPr>
        </p:nvSpPr>
        <p:spPr/>
        <p:txBody>
          <a:bodyPr/>
          <a:lstStyle/>
          <a:p>
            <a:fld id="{28B8AD5D-F21A-4547-90DF-CF322D1CF473}" type="slidenum">
              <a:rPr lang="en-US" altLang="ja-JP" smtClean="0"/>
              <a:pPr/>
              <a:t>6</a:t>
            </a:fld>
            <a:endParaRPr lang="en-US" altLang="ja-JP" dirty="0"/>
          </a:p>
        </p:txBody>
      </p:sp>
    </p:spTree>
    <p:extLst>
      <p:ext uri="{BB962C8B-B14F-4D97-AF65-F5344CB8AC3E}">
        <p14:creationId xmlns:p14="http://schemas.microsoft.com/office/powerpoint/2010/main" val="12220583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1695" y="239802"/>
            <a:ext cx="6316662" cy="1143000"/>
          </a:xfrm>
        </p:spPr>
        <p:txBody>
          <a:bodyPr/>
          <a:lstStyle/>
          <a:p>
            <a:r>
              <a:rPr kumimoji="1" lang="en-US" altLang="ja-JP" dirty="0" smtClean="0"/>
              <a:t>Data and Measurement</a:t>
            </a:r>
            <a:br>
              <a:rPr kumimoji="1" lang="en-US" altLang="ja-JP" dirty="0" smtClean="0"/>
            </a:br>
            <a:endParaRPr kumimoji="1" lang="ja-JP" altLang="en-US" dirty="0"/>
          </a:p>
        </p:txBody>
      </p:sp>
      <p:sp>
        <p:nvSpPr>
          <p:cNvPr id="6" name="コンテンツ プレースホルダー 5"/>
          <p:cNvSpPr>
            <a:spLocks noGrp="1"/>
          </p:cNvSpPr>
          <p:nvPr>
            <p:ph sz="half" idx="1"/>
          </p:nvPr>
        </p:nvSpPr>
        <p:spPr>
          <a:xfrm>
            <a:off x="1632814" y="1793046"/>
            <a:ext cx="4572000" cy="3161212"/>
          </a:xfrm>
        </p:spPr>
        <p:txBody>
          <a:bodyPr/>
          <a:lstStyle/>
          <a:p>
            <a:r>
              <a:rPr kumimoji="1" lang="en-US" altLang="ja-JP" dirty="0" smtClean="0"/>
              <a:t>Original Survey conducted phone interviews in fall 2011</a:t>
            </a:r>
          </a:p>
          <a:p>
            <a:endParaRPr lang="en-US" altLang="ja-JP" dirty="0"/>
          </a:p>
          <a:p>
            <a:r>
              <a:rPr kumimoji="1" lang="en-US" altLang="ja-JP" dirty="0" smtClean="0"/>
              <a:t>n=680; Jewish citizens</a:t>
            </a:r>
          </a:p>
          <a:p>
            <a:endParaRPr lang="en-US" altLang="ja-JP" dirty="0"/>
          </a:p>
          <a:p>
            <a:r>
              <a:rPr kumimoji="1" lang="en-US" altLang="ja-JP" dirty="0" smtClean="0"/>
              <a:t>Evaluations of peace policies</a:t>
            </a:r>
            <a:endParaRPr kumimoji="1" lang="ja-JP" altLang="en-US" dirty="0"/>
          </a:p>
        </p:txBody>
      </p:sp>
      <p:pic>
        <p:nvPicPr>
          <p:cNvPr id="8" name="コンテンツ プレースホルダー 7"/>
          <p:cNvPicPr>
            <a:picLocks noGrp="1" noChangeAspect="1"/>
          </p:cNvPicPr>
          <p:nvPr>
            <p:ph sz="half" idx="2"/>
          </p:nvPr>
        </p:nvPicPr>
        <p:blipFill>
          <a:blip r:embed="rId3"/>
          <a:stretch>
            <a:fillRect/>
          </a:stretch>
        </p:blipFill>
        <p:spPr>
          <a:xfrm>
            <a:off x="6620050" y="300192"/>
            <a:ext cx="2523950" cy="1728905"/>
          </a:xfrm>
          <a:prstGeom prst="rect">
            <a:avLst/>
          </a:prstGeom>
        </p:spPr>
      </p:pic>
      <p:sp>
        <p:nvSpPr>
          <p:cNvPr id="4" name="スライド番号プレースホルダー 3"/>
          <p:cNvSpPr>
            <a:spLocks noGrp="1"/>
          </p:cNvSpPr>
          <p:nvPr>
            <p:ph type="sldNum" sz="quarter" idx="12"/>
          </p:nvPr>
        </p:nvSpPr>
        <p:spPr/>
        <p:txBody>
          <a:bodyPr/>
          <a:lstStyle/>
          <a:p>
            <a:fld id="{28B8AD5D-F21A-4547-90DF-CF322D1CF473}" type="slidenum">
              <a:rPr lang="en-US" altLang="ja-JP" smtClean="0"/>
              <a:pPr/>
              <a:t>7</a:t>
            </a:fld>
            <a:endParaRPr lang="en-US" altLang="ja-JP" dirty="0"/>
          </a:p>
        </p:txBody>
      </p:sp>
      <p:sp>
        <p:nvSpPr>
          <p:cNvPr id="5" name="テキスト ボックス 4"/>
          <p:cNvSpPr txBox="1"/>
          <p:nvPr/>
        </p:nvSpPr>
        <p:spPr>
          <a:xfrm>
            <a:off x="107504" y="980728"/>
            <a:ext cx="2304256" cy="1200329"/>
          </a:xfrm>
          <a:prstGeom prst="rect">
            <a:avLst/>
          </a:prstGeom>
          <a:noFill/>
        </p:spPr>
        <p:txBody>
          <a:bodyPr wrap="square" rtlCol="0">
            <a:spAutoFit/>
          </a:bodyPr>
          <a:lstStyle/>
          <a:p>
            <a:pPr marL="342900" indent="-342900">
              <a:buAutoNum type="arabicPeriod"/>
            </a:pPr>
            <a:r>
              <a:rPr kumimoji="1" lang="en-US" altLang="ja-JP" dirty="0" smtClean="0">
                <a:solidFill>
                  <a:schemeClr val="bg1">
                    <a:lumMod val="40000"/>
                    <a:lumOff val="60000"/>
                  </a:schemeClr>
                </a:solidFill>
              </a:rPr>
              <a:t>Introduction</a:t>
            </a:r>
          </a:p>
          <a:p>
            <a:pPr marL="342900" indent="-342900">
              <a:buAutoNum type="arabicPeriod"/>
            </a:pPr>
            <a:r>
              <a:rPr kumimoji="1" lang="en-US" altLang="ja-JP" b="1" dirty="0" smtClean="0">
                <a:effectLst>
                  <a:outerShdw blurRad="38100" dist="38100" dir="2700000" algn="tl">
                    <a:srgbClr val="000000">
                      <a:alpha val="43137"/>
                    </a:srgbClr>
                  </a:outerShdw>
                </a:effectLst>
              </a:rPr>
              <a:t>Data &amp; Methods</a:t>
            </a:r>
          </a:p>
          <a:p>
            <a:pPr marL="342900" indent="-342900">
              <a:buAutoNum type="arabicPeriod"/>
            </a:pPr>
            <a:r>
              <a:rPr kumimoji="1" lang="en-US" altLang="ja-JP" dirty="0" smtClean="0">
                <a:solidFill>
                  <a:schemeClr val="bg1">
                    <a:lumMod val="40000"/>
                    <a:lumOff val="60000"/>
                  </a:schemeClr>
                </a:solidFill>
              </a:rPr>
              <a:t>Analysis</a:t>
            </a:r>
          </a:p>
          <a:p>
            <a:pPr marL="342900" indent="-342900">
              <a:buAutoNum type="arabicPeriod"/>
            </a:pPr>
            <a:r>
              <a:rPr kumimoji="1" lang="en-US" altLang="ja-JP" dirty="0" smtClean="0">
                <a:solidFill>
                  <a:schemeClr val="bg1">
                    <a:lumMod val="40000"/>
                    <a:lumOff val="60000"/>
                  </a:schemeClr>
                </a:solidFill>
              </a:rPr>
              <a:t>Discussion</a:t>
            </a:r>
            <a:endParaRPr kumimoji="1" lang="ja-JP" altLang="en-US" dirty="0">
              <a:solidFill>
                <a:schemeClr val="bg1">
                  <a:lumMod val="40000"/>
                  <a:lumOff val="60000"/>
                </a:schemeClr>
              </a:solidFill>
            </a:endParaRPr>
          </a:p>
        </p:txBody>
      </p:sp>
      <p:pic>
        <p:nvPicPr>
          <p:cNvPr id="9" name="図 8"/>
          <p:cNvPicPr>
            <a:picLocks noChangeAspect="1"/>
          </p:cNvPicPr>
          <p:nvPr/>
        </p:nvPicPr>
        <p:blipFill>
          <a:blip r:embed="rId4"/>
          <a:stretch>
            <a:fillRect/>
          </a:stretch>
        </p:blipFill>
        <p:spPr>
          <a:xfrm>
            <a:off x="6035225" y="2000174"/>
            <a:ext cx="1941825" cy="1382123"/>
          </a:xfrm>
          <a:prstGeom prst="rect">
            <a:avLst/>
          </a:prstGeom>
        </p:spPr>
      </p:pic>
      <p:pic>
        <p:nvPicPr>
          <p:cNvPr id="10" name="図 9"/>
          <p:cNvPicPr>
            <a:picLocks noChangeAspect="1"/>
          </p:cNvPicPr>
          <p:nvPr/>
        </p:nvPicPr>
        <p:blipFill>
          <a:blip r:embed="rId5"/>
          <a:stretch>
            <a:fillRect/>
          </a:stretch>
        </p:blipFill>
        <p:spPr>
          <a:xfrm>
            <a:off x="6769524" y="3245655"/>
            <a:ext cx="2169910" cy="1238125"/>
          </a:xfrm>
          <a:prstGeom prst="rect">
            <a:avLst/>
          </a:prstGeom>
        </p:spPr>
      </p:pic>
      <p:pic>
        <p:nvPicPr>
          <p:cNvPr id="11" name="図 10"/>
          <p:cNvPicPr>
            <a:picLocks noChangeAspect="1"/>
          </p:cNvPicPr>
          <p:nvPr/>
        </p:nvPicPr>
        <p:blipFill>
          <a:blip r:embed="rId6"/>
          <a:stretch>
            <a:fillRect/>
          </a:stretch>
        </p:blipFill>
        <p:spPr>
          <a:xfrm>
            <a:off x="6271352" y="4483780"/>
            <a:ext cx="2638869" cy="1761445"/>
          </a:xfrm>
          <a:prstGeom prst="rect">
            <a:avLst/>
          </a:prstGeom>
        </p:spPr>
      </p:pic>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2777" y="4412526"/>
            <a:ext cx="5116286" cy="1832699"/>
          </a:xfrm>
          <a:prstGeom prst="rect">
            <a:avLst/>
          </a:prstGeom>
        </p:spPr>
      </p:pic>
    </p:spTree>
    <p:extLst>
      <p:ext uri="{BB962C8B-B14F-4D97-AF65-F5344CB8AC3E}">
        <p14:creationId xmlns:p14="http://schemas.microsoft.com/office/powerpoint/2010/main" val="40678322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63931" y="274638"/>
            <a:ext cx="6956244" cy="1143000"/>
          </a:xfrm>
        </p:spPr>
        <p:txBody>
          <a:bodyPr/>
          <a:lstStyle/>
          <a:p>
            <a:r>
              <a:rPr kumimoji="1" lang="en-US" altLang="ja-JP" dirty="0" smtClean="0"/>
              <a:t>Data and Measurement</a:t>
            </a:r>
            <a:br>
              <a:rPr kumimoji="1" lang="en-US" altLang="ja-JP" dirty="0" smtClean="0"/>
            </a:br>
            <a:endParaRPr kumimoji="1" lang="ja-JP" altLang="en-US" dirty="0"/>
          </a:p>
        </p:txBody>
      </p:sp>
      <p:sp>
        <p:nvSpPr>
          <p:cNvPr id="3" name="コンテンツ プレースホルダー 2"/>
          <p:cNvSpPr>
            <a:spLocks noGrp="1"/>
          </p:cNvSpPr>
          <p:nvPr>
            <p:ph sz="half" idx="1"/>
          </p:nvPr>
        </p:nvSpPr>
        <p:spPr>
          <a:xfrm>
            <a:off x="1750423" y="1607434"/>
            <a:ext cx="4206239" cy="4525963"/>
          </a:xfrm>
        </p:spPr>
        <p:txBody>
          <a:bodyPr/>
          <a:lstStyle/>
          <a:p>
            <a:r>
              <a:rPr kumimoji="1" lang="en-US" altLang="ja-JP" dirty="0" smtClean="0"/>
              <a:t>Evaluations of War policies</a:t>
            </a:r>
          </a:p>
          <a:p>
            <a:endParaRPr lang="en-US" altLang="ja-JP" dirty="0"/>
          </a:p>
          <a:p>
            <a:r>
              <a:rPr kumimoji="1" lang="en-US" altLang="ja-JP" dirty="0" smtClean="0"/>
              <a:t>Changing Regional Environment</a:t>
            </a:r>
          </a:p>
          <a:p>
            <a:endParaRPr lang="en-US" altLang="ja-JP" dirty="0"/>
          </a:p>
          <a:p>
            <a:r>
              <a:rPr kumimoji="1" lang="en-US" altLang="ja-JP" dirty="0" smtClean="0"/>
              <a:t>Future Crisis and Unresolved Issues</a:t>
            </a:r>
            <a:endParaRPr kumimoji="1" lang="ja-JP" altLang="en-US" dirty="0"/>
          </a:p>
        </p:txBody>
      </p:sp>
      <p:pic>
        <p:nvPicPr>
          <p:cNvPr id="7" name="コンテンツ プレースホルダー 6"/>
          <p:cNvPicPr>
            <a:picLocks noGrp="1" noChangeAspect="1"/>
          </p:cNvPicPr>
          <p:nvPr>
            <p:ph sz="half" idx="2"/>
          </p:nvPr>
        </p:nvPicPr>
        <p:blipFill>
          <a:blip r:embed="rId3"/>
          <a:stretch>
            <a:fillRect/>
          </a:stretch>
        </p:blipFill>
        <p:spPr>
          <a:xfrm>
            <a:off x="7114965" y="84841"/>
            <a:ext cx="2029035" cy="1332797"/>
          </a:xfrm>
          <a:prstGeom prst="rect">
            <a:avLst/>
          </a:prstGeom>
        </p:spPr>
      </p:pic>
      <p:sp>
        <p:nvSpPr>
          <p:cNvPr id="5" name="スライド番号プレースホルダー 4"/>
          <p:cNvSpPr>
            <a:spLocks noGrp="1"/>
          </p:cNvSpPr>
          <p:nvPr>
            <p:ph type="sldNum" sz="quarter" idx="12"/>
          </p:nvPr>
        </p:nvSpPr>
        <p:spPr>
          <a:xfrm>
            <a:off x="6645562" y="6245225"/>
            <a:ext cx="2133600" cy="476250"/>
          </a:xfrm>
        </p:spPr>
        <p:txBody>
          <a:bodyPr/>
          <a:lstStyle/>
          <a:p>
            <a:fld id="{7DE88CFB-1D64-4BB8-8AB5-19A0D65BCDC7}" type="slidenum">
              <a:rPr lang="en-US" altLang="ja-JP" smtClean="0"/>
              <a:pPr/>
              <a:t>8</a:t>
            </a:fld>
            <a:endParaRPr lang="en-US" altLang="ja-JP" dirty="0"/>
          </a:p>
        </p:txBody>
      </p:sp>
      <p:sp>
        <p:nvSpPr>
          <p:cNvPr id="6" name="テキスト ボックス 5"/>
          <p:cNvSpPr txBox="1"/>
          <p:nvPr/>
        </p:nvSpPr>
        <p:spPr>
          <a:xfrm>
            <a:off x="107504" y="980728"/>
            <a:ext cx="2304256" cy="1200329"/>
          </a:xfrm>
          <a:prstGeom prst="rect">
            <a:avLst/>
          </a:prstGeom>
          <a:noFill/>
        </p:spPr>
        <p:txBody>
          <a:bodyPr wrap="square" rtlCol="0">
            <a:spAutoFit/>
          </a:bodyPr>
          <a:lstStyle/>
          <a:p>
            <a:pPr marL="342900" indent="-342900">
              <a:buAutoNum type="arabicPeriod"/>
            </a:pPr>
            <a:r>
              <a:rPr kumimoji="1" lang="en-US" altLang="ja-JP" dirty="0" smtClean="0">
                <a:solidFill>
                  <a:schemeClr val="bg1">
                    <a:lumMod val="40000"/>
                    <a:lumOff val="60000"/>
                  </a:schemeClr>
                </a:solidFill>
              </a:rPr>
              <a:t>Introduction</a:t>
            </a:r>
          </a:p>
          <a:p>
            <a:pPr marL="342900" indent="-342900">
              <a:buAutoNum type="arabicPeriod"/>
            </a:pPr>
            <a:r>
              <a:rPr kumimoji="1" lang="en-US" altLang="ja-JP" b="1" dirty="0" smtClean="0">
                <a:effectLst>
                  <a:outerShdw blurRad="38100" dist="38100" dir="2700000" algn="tl">
                    <a:srgbClr val="000000">
                      <a:alpha val="43137"/>
                    </a:srgbClr>
                  </a:outerShdw>
                </a:effectLst>
              </a:rPr>
              <a:t>Data &amp; Methods</a:t>
            </a:r>
          </a:p>
          <a:p>
            <a:pPr marL="342900" indent="-342900">
              <a:buAutoNum type="arabicPeriod"/>
            </a:pPr>
            <a:r>
              <a:rPr kumimoji="1" lang="en-US" altLang="ja-JP" dirty="0" smtClean="0">
                <a:solidFill>
                  <a:schemeClr val="bg1">
                    <a:lumMod val="40000"/>
                    <a:lumOff val="60000"/>
                  </a:schemeClr>
                </a:solidFill>
              </a:rPr>
              <a:t>Analysis</a:t>
            </a:r>
          </a:p>
          <a:p>
            <a:pPr marL="342900" indent="-342900">
              <a:buAutoNum type="arabicPeriod"/>
            </a:pPr>
            <a:r>
              <a:rPr kumimoji="1" lang="en-US" altLang="ja-JP" dirty="0" smtClean="0">
                <a:solidFill>
                  <a:schemeClr val="bg1">
                    <a:lumMod val="40000"/>
                    <a:lumOff val="60000"/>
                  </a:schemeClr>
                </a:solidFill>
              </a:rPr>
              <a:t>Discussion</a:t>
            </a:r>
            <a:endParaRPr kumimoji="1" lang="ja-JP" altLang="en-US" dirty="0">
              <a:solidFill>
                <a:schemeClr val="bg1">
                  <a:lumMod val="40000"/>
                  <a:lumOff val="60000"/>
                </a:schemeClr>
              </a:solidFill>
            </a:endParaRPr>
          </a:p>
        </p:txBody>
      </p:sp>
      <p:pic>
        <p:nvPicPr>
          <p:cNvPr id="8" name="図 7"/>
          <p:cNvPicPr>
            <a:picLocks noChangeAspect="1"/>
          </p:cNvPicPr>
          <p:nvPr/>
        </p:nvPicPr>
        <p:blipFill>
          <a:blip r:embed="rId4"/>
          <a:stretch>
            <a:fillRect/>
          </a:stretch>
        </p:blipFill>
        <p:spPr>
          <a:xfrm>
            <a:off x="6117245" y="1393831"/>
            <a:ext cx="2269108" cy="1454899"/>
          </a:xfrm>
          <a:prstGeom prst="rect">
            <a:avLst/>
          </a:prstGeom>
        </p:spPr>
      </p:pic>
      <p:pic>
        <p:nvPicPr>
          <p:cNvPr id="9" name="図 8"/>
          <p:cNvPicPr>
            <a:picLocks noChangeAspect="1"/>
          </p:cNvPicPr>
          <p:nvPr/>
        </p:nvPicPr>
        <p:blipFill>
          <a:blip r:embed="rId5"/>
          <a:stretch>
            <a:fillRect/>
          </a:stretch>
        </p:blipFill>
        <p:spPr>
          <a:xfrm>
            <a:off x="6964417" y="2802424"/>
            <a:ext cx="2197002" cy="1524978"/>
          </a:xfrm>
          <a:prstGeom prst="rect">
            <a:avLst/>
          </a:prstGeom>
        </p:spPr>
      </p:pic>
      <p:pic>
        <p:nvPicPr>
          <p:cNvPr id="10" name="図 9"/>
          <p:cNvPicPr>
            <a:picLocks noChangeAspect="1"/>
          </p:cNvPicPr>
          <p:nvPr/>
        </p:nvPicPr>
        <p:blipFill>
          <a:blip r:embed="rId6"/>
          <a:stretch>
            <a:fillRect/>
          </a:stretch>
        </p:blipFill>
        <p:spPr>
          <a:xfrm>
            <a:off x="4862985" y="3617544"/>
            <a:ext cx="2101432" cy="1372111"/>
          </a:xfrm>
          <a:prstGeom prst="rect">
            <a:avLst/>
          </a:prstGeom>
        </p:spPr>
      </p:pic>
      <p:pic>
        <p:nvPicPr>
          <p:cNvPr id="11" name="図 10"/>
          <p:cNvPicPr>
            <a:picLocks noChangeAspect="1"/>
          </p:cNvPicPr>
          <p:nvPr/>
        </p:nvPicPr>
        <p:blipFill>
          <a:blip r:embed="rId7"/>
          <a:stretch>
            <a:fillRect/>
          </a:stretch>
        </p:blipFill>
        <p:spPr>
          <a:xfrm>
            <a:off x="6818811" y="4515393"/>
            <a:ext cx="2120296" cy="1396901"/>
          </a:xfrm>
          <a:prstGeom prst="rect">
            <a:avLst/>
          </a:prstGeom>
        </p:spPr>
      </p:pic>
      <p:pic>
        <p:nvPicPr>
          <p:cNvPr id="12" name="図 11"/>
          <p:cNvPicPr>
            <a:picLocks noChangeAspect="1"/>
          </p:cNvPicPr>
          <p:nvPr/>
        </p:nvPicPr>
        <p:blipFill>
          <a:blip r:embed="rId8"/>
          <a:stretch>
            <a:fillRect/>
          </a:stretch>
        </p:blipFill>
        <p:spPr>
          <a:xfrm>
            <a:off x="4354286" y="5123043"/>
            <a:ext cx="2291276" cy="1698240"/>
          </a:xfrm>
          <a:prstGeom prst="rect">
            <a:avLst/>
          </a:prstGeom>
        </p:spPr>
      </p:pic>
      <p:pic>
        <p:nvPicPr>
          <p:cNvPr id="13" name="図 12"/>
          <p:cNvPicPr>
            <a:picLocks noChangeAspect="1"/>
          </p:cNvPicPr>
          <p:nvPr/>
        </p:nvPicPr>
        <p:blipFill>
          <a:blip r:embed="rId9"/>
          <a:stretch>
            <a:fillRect/>
          </a:stretch>
        </p:blipFill>
        <p:spPr>
          <a:xfrm>
            <a:off x="823231" y="4774277"/>
            <a:ext cx="3030311" cy="2047006"/>
          </a:xfrm>
          <a:prstGeom prst="rect">
            <a:avLst/>
          </a:prstGeom>
          <a:effectLst>
            <a:softEdge rad="152400"/>
          </a:effectLst>
        </p:spPr>
      </p:pic>
    </p:spTree>
    <p:extLst>
      <p:ext uri="{BB962C8B-B14F-4D97-AF65-F5344CB8AC3E}">
        <p14:creationId xmlns:p14="http://schemas.microsoft.com/office/powerpoint/2010/main" val="27303110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24594" y="274638"/>
            <a:ext cx="7095581" cy="1143000"/>
          </a:xfrm>
        </p:spPr>
        <p:txBody>
          <a:bodyPr/>
          <a:lstStyle/>
          <a:p>
            <a:r>
              <a:rPr kumimoji="1" lang="en-US" altLang="ja-JP" dirty="0" smtClean="0"/>
              <a:t/>
            </a:r>
            <a:br>
              <a:rPr kumimoji="1" lang="en-US" altLang="ja-JP" dirty="0" smtClean="0"/>
            </a:br>
            <a:r>
              <a:rPr kumimoji="1" lang="en-US" altLang="ja-JP" dirty="0" smtClean="0"/>
              <a:t>Religiosity: secular-religious divide</a:t>
            </a:r>
            <a:r>
              <a:rPr lang="en-US" altLang="ja-JP" dirty="0" smtClean="0"/>
              <a:t/>
            </a:r>
            <a:br>
              <a:rPr lang="en-US" altLang="ja-JP" dirty="0" smtClean="0"/>
            </a:br>
            <a:endParaRPr kumimoji="1" lang="ja-JP" altLang="en-US" dirty="0"/>
          </a:p>
        </p:txBody>
      </p:sp>
      <p:pic>
        <p:nvPicPr>
          <p:cNvPr id="7" name="コンテンツ プレースホルダー 6"/>
          <p:cNvPicPr>
            <a:picLocks noGrp="1" noChangeAspect="1"/>
          </p:cNvPicPr>
          <p:nvPr>
            <p:ph sz="half" idx="1"/>
          </p:nvPr>
        </p:nvPicPr>
        <p:blipFill>
          <a:blip r:embed="rId3"/>
          <a:stretch>
            <a:fillRect/>
          </a:stretch>
        </p:blipFill>
        <p:spPr>
          <a:xfrm>
            <a:off x="3781425" y="1097276"/>
            <a:ext cx="2619375" cy="1743075"/>
          </a:xfrm>
          <a:prstGeom prst="rect">
            <a:avLst/>
          </a:prstGeom>
        </p:spPr>
      </p:pic>
      <p:pic>
        <p:nvPicPr>
          <p:cNvPr id="9" name="コンテンツ プレースホルダー 8"/>
          <p:cNvPicPr>
            <a:picLocks noGrp="1" noChangeAspect="1"/>
          </p:cNvPicPr>
          <p:nvPr>
            <p:ph sz="half" idx="2"/>
          </p:nvPr>
        </p:nvPicPr>
        <p:blipFill>
          <a:blip r:embed="rId4"/>
          <a:stretch>
            <a:fillRect/>
          </a:stretch>
        </p:blipFill>
        <p:spPr>
          <a:xfrm>
            <a:off x="6400800" y="938519"/>
            <a:ext cx="2619375" cy="1743075"/>
          </a:xfrm>
          <a:prstGeom prst="rect">
            <a:avLst/>
          </a:prstGeom>
        </p:spPr>
      </p:pic>
      <p:sp>
        <p:nvSpPr>
          <p:cNvPr id="5" name="スライド番号プレースホルダー 4"/>
          <p:cNvSpPr>
            <a:spLocks noGrp="1"/>
          </p:cNvSpPr>
          <p:nvPr>
            <p:ph type="sldNum" sz="quarter" idx="12"/>
          </p:nvPr>
        </p:nvSpPr>
        <p:spPr/>
        <p:txBody>
          <a:bodyPr/>
          <a:lstStyle/>
          <a:p>
            <a:fld id="{7DE88CFB-1D64-4BB8-8AB5-19A0D65BCDC7}" type="slidenum">
              <a:rPr lang="en-US" altLang="ja-JP" smtClean="0"/>
              <a:pPr/>
              <a:t>9</a:t>
            </a:fld>
            <a:endParaRPr lang="en-US" altLang="ja-JP" dirty="0"/>
          </a:p>
        </p:txBody>
      </p:sp>
      <p:sp>
        <p:nvSpPr>
          <p:cNvPr id="6" name="テキスト ボックス 5"/>
          <p:cNvSpPr txBox="1"/>
          <p:nvPr/>
        </p:nvSpPr>
        <p:spPr>
          <a:xfrm>
            <a:off x="107504" y="980728"/>
            <a:ext cx="2304256" cy="1200329"/>
          </a:xfrm>
          <a:prstGeom prst="rect">
            <a:avLst/>
          </a:prstGeom>
          <a:noFill/>
        </p:spPr>
        <p:txBody>
          <a:bodyPr wrap="square" rtlCol="0">
            <a:spAutoFit/>
          </a:bodyPr>
          <a:lstStyle/>
          <a:p>
            <a:pPr marL="342900" indent="-342900">
              <a:buAutoNum type="arabicPeriod"/>
            </a:pPr>
            <a:r>
              <a:rPr kumimoji="1" lang="en-US" altLang="ja-JP" dirty="0" smtClean="0">
                <a:solidFill>
                  <a:schemeClr val="bg1">
                    <a:lumMod val="40000"/>
                    <a:lumOff val="60000"/>
                  </a:schemeClr>
                </a:solidFill>
              </a:rPr>
              <a:t>Introduction</a:t>
            </a:r>
          </a:p>
          <a:p>
            <a:pPr marL="342900" indent="-342900">
              <a:buAutoNum type="arabicPeriod"/>
            </a:pPr>
            <a:r>
              <a:rPr kumimoji="1" lang="en-US" altLang="ja-JP" b="1" dirty="0" smtClean="0">
                <a:effectLst>
                  <a:outerShdw blurRad="38100" dist="38100" dir="2700000" algn="tl">
                    <a:srgbClr val="000000">
                      <a:alpha val="43137"/>
                    </a:srgbClr>
                  </a:outerShdw>
                </a:effectLst>
              </a:rPr>
              <a:t>Data &amp; Methods</a:t>
            </a:r>
          </a:p>
          <a:p>
            <a:pPr marL="342900" indent="-342900">
              <a:buAutoNum type="arabicPeriod"/>
            </a:pPr>
            <a:r>
              <a:rPr kumimoji="1" lang="en-US" altLang="ja-JP" dirty="0" smtClean="0">
                <a:solidFill>
                  <a:schemeClr val="bg1">
                    <a:lumMod val="40000"/>
                    <a:lumOff val="60000"/>
                  </a:schemeClr>
                </a:solidFill>
              </a:rPr>
              <a:t>Analysis</a:t>
            </a:r>
          </a:p>
          <a:p>
            <a:pPr marL="342900" indent="-342900">
              <a:buAutoNum type="arabicPeriod"/>
            </a:pPr>
            <a:r>
              <a:rPr kumimoji="1" lang="en-US" altLang="ja-JP" dirty="0" smtClean="0">
                <a:solidFill>
                  <a:schemeClr val="bg1">
                    <a:lumMod val="40000"/>
                    <a:lumOff val="60000"/>
                  </a:schemeClr>
                </a:solidFill>
              </a:rPr>
              <a:t>Discussion</a:t>
            </a:r>
            <a:endParaRPr kumimoji="1" lang="ja-JP" altLang="en-US" dirty="0">
              <a:solidFill>
                <a:schemeClr val="bg1">
                  <a:lumMod val="40000"/>
                  <a:lumOff val="60000"/>
                </a:schemeClr>
              </a:solidFill>
            </a:endParaRPr>
          </a:p>
        </p:txBody>
      </p:sp>
      <p:pic>
        <p:nvPicPr>
          <p:cNvPr id="8" name="図 7"/>
          <p:cNvPicPr>
            <a:picLocks noChangeAspect="1"/>
          </p:cNvPicPr>
          <p:nvPr/>
        </p:nvPicPr>
        <p:blipFill>
          <a:blip r:embed="rId5"/>
          <a:stretch>
            <a:fillRect/>
          </a:stretch>
        </p:blipFill>
        <p:spPr>
          <a:xfrm>
            <a:off x="1259632" y="2339814"/>
            <a:ext cx="2603500" cy="1963473"/>
          </a:xfrm>
          <a:prstGeom prst="rect">
            <a:avLst/>
          </a:prstGeom>
        </p:spPr>
      </p:pic>
      <p:pic>
        <p:nvPicPr>
          <p:cNvPr id="10" name="図 9"/>
          <p:cNvPicPr>
            <a:picLocks noChangeAspect="1"/>
          </p:cNvPicPr>
          <p:nvPr/>
        </p:nvPicPr>
        <p:blipFill>
          <a:blip r:embed="rId6"/>
          <a:stretch>
            <a:fillRect/>
          </a:stretch>
        </p:blipFill>
        <p:spPr>
          <a:xfrm>
            <a:off x="6057729" y="4345731"/>
            <a:ext cx="2865608" cy="1661081"/>
          </a:xfrm>
          <a:prstGeom prst="rect">
            <a:avLst/>
          </a:prstGeom>
        </p:spPr>
      </p:pic>
      <p:pic>
        <p:nvPicPr>
          <p:cNvPr id="11" name="図 10"/>
          <p:cNvPicPr>
            <a:picLocks noChangeAspect="1"/>
          </p:cNvPicPr>
          <p:nvPr/>
        </p:nvPicPr>
        <p:blipFill>
          <a:blip r:embed="rId7"/>
          <a:stretch>
            <a:fillRect/>
          </a:stretch>
        </p:blipFill>
        <p:spPr>
          <a:xfrm>
            <a:off x="3695529" y="4787900"/>
            <a:ext cx="2362200" cy="1933575"/>
          </a:xfrm>
          <a:prstGeom prst="rect">
            <a:avLst/>
          </a:prstGeom>
        </p:spPr>
      </p:pic>
    </p:spTree>
    <p:extLst>
      <p:ext uri="{BB962C8B-B14F-4D97-AF65-F5344CB8AC3E}">
        <p14:creationId xmlns:p14="http://schemas.microsoft.com/office/powerpoint/2010/main" val="28239569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Office テーマ">
  <a:themeElements>
    <a:clrScheme name="Office テーマ 2">
      <a:dk1>
        <a:srgbClr val="333333"/>
      </a:dk1>
      <a:lt1>
        <a:srgbClr val="FFFFFF"/>
      </a:lt1>
      <a:dk2>
        <a:srgbClr val="336699"/>
      </a:dk2>
      <a:lt2>
        <a:srgbClr val="FFFFFF"/>
      </a:lt2>
      <a:accent1>
        <a:srgbClr val="57D9CE"/>
      </a:accent1>
      <a:accent2>
        <a:srgbClr val="C0BEF7"/>
      </a:accent2>
      <a:accent3>
        <a:srgbClr val="ADB8CA"/>
      </a:accent3>
      <a:accent4>
        <a:srgbClr val="DADADA"/>
      </a:accent4>
      <a:accent5>
        <a:srgbClr val="B4E9E3"/>
      </a:accent5>
      <a:accent6>
        <a:srgbClr val="AEACE0"/>
      </a:accent6>
      <a:hlink>
        <a:srgbClr val="A6D2FF"/>
      </a:hlink>
      <a:folHlink>
        <a:srgbClr val="E1CEF2"/>
      </a:folHlink>
    </a:clrScheme>
    <a:fontScheme name="Office テーマ">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Office テーマ 1">
        <a:dk1>
          <a:srgbClr val="333333"/>
        </a:dk1>
        <a:lt1>
          <a:srgbClr val="FFFFFF"/>
        </a:lt1>
        <a:dk2>
          <a:srgbClr val="336699"/>
        </a:dk2>
        <a:lt2>
          <a:srgbClr val="FFFFFF"/>
        </a:lt2>
        <a:accent1>
          <a:srgbClr val="7CBAF7"/>
        </a:accent1>
        <a:accent2>
          <a:srgbClr val="94C6F7"/>
        </a:accent2>
        <a:accent3>
          <a:srgbClr val="ADB8CA"/>
        </a:accent3>
        <a:accent4>
          <a:srgbClr val="DADADA"/>
        </a:accent4>
        <a:accent5>
          <a:srgbClr val="BFD9FA"/>
        </a:accent5>
        <a:accent6>
          <a:srgbClr val="86B3E0"/>
        </a:accent6>
        <a:hlink>
          <a:srgbClr val="A6D2FF"/>
        </a:hlink>
        <a:folHlink>
          <a:srgbClr val="BFDFFF"/>
        </a:folHlink>
      </a:clrScheme>
      <a:clrMap bg1="dk2" tx1="lt1" bg2="dk1" tx2="lt2" accent1="accent1" accent2="accent2" accent3="accent3" accent4="accent4" accent5="accent5" accent6="accent6" hlink="hlink" folHlink="folHlink"/>
    </a:extraClrScheme>
    <a:extraClrScheme>
      <a:clrScheme name="Office テーマ 2">
        <a:dk1>
          <a:srgbClr val="333333"/>
        </a:dk1>
        <a:lt1>
          <a:srgbClr val="FFFFFF"/>
        </a:lt1>
        <a:dk2>
          <a:srgbClr val="336699"/>
        </a:dk2>
        <a:lt2>
          <a:srgbClr val="FFFFFF"/>
        </a:lt2>
        <a:accent1>
          <a:srgbClr val="57D9CE"/>
        </a:accent1>
        <a:accent2>
          <a:srgbClr val="C0BEF7"/>
        </a:accent2>
        <a:accent3>
          <a:srgbClr val="ADB8CA"/>
        </a:accent3>
        <a:accent4>
          <a:srgbClr val="DADADA"/>
        </a:accent4>
        <a:accent5>
          <a:srgbClr val="B4E9E3"/>
        </a:accent5>
        <a:accent6>
          <a:srgbClr val="AEACE0"/>
        </a:accent6>
        <a:hlink>
          <a:srgbClr val="A6D2FF"/>
        </a:hlink>
        <a:folHlink>
          <a:srgbClr val="E1CEF2"/>
        </a:folHlink>
      </a:clrScheme>
      <a:clrMap bg1="dk2" tx1="lt1" bg2="dk1" tx2="lt2" accent1="accent1" accent2="accent2" accent3="accent3" accent4="accent4" accent5="accent5" accent6="accent6" hlink="hlink" folHlink="folHlink"/>
    </a:extraClrScheme>
    <a:extraClrScheme>
      <a:clrScheme name="Office テーマ 3">
        <a:dk1>
          <a:srgbClr val="333333"/>
        </a:dk1>
        <a:lt1>
          <a:srgbClr val="FFFFFF"/>
        </a:lt1>
        <a:dk2>
          <a:srgbClr val="336699"/>
        </a:dk2>
        <a:lt2>
          <a:srgbClr val="FFFFFF"/>
        </a:lt2>
        <a:accent1>
          <a:srgbClr val="F2B79D"/>
        </a:accent1>
        <a:accent2>
          <a:srgbClr val="94C6F7"/>
        </a:accent2>
        <a:accent3>
          <a:srgbClr val="ADB8CA"/>
        </a:accent3>
        <a:accent4>
          <a:srgbClr val="DADADA"/>
        </a:accent4>
        <a:accent5>
          <a:srgbClr val="F7D8CC"/>
        </a:accent5>
        <a:accent6>
          <a:srgbClr val="86B3E0"/>
        </a:accent6>
        <a:hlink>
          <a:srgbClr val="EBCCE3"/>
        </a:hlink>
        <a:folHlink>
          <a:srgbClr val="EDE0B9"/>
        </a:folHlink>
      </a:clrScheme>
      <a:clrMap bg1="dk2" tx1="lt1" bg2="dk1" tx2="lt2" accent1="accent1" accent2="accent2" accent3="accent3" accent4="accent4" accent5="accent5" accent6="accent6" hlink="hlink" folHlink="folHlink"/>
    </a:extraClrScheme>
    <a:extraClrScheme>
      <a:clrScheme name="Office テーマ 4">
        <a:dk1>
          <a:srgbClr val="333333"/>
        </a:dk1>
        <a:lt1>
          <a:srgbClr val="FFFFFF"/>
        </a:lt1>
        <a:dk2>
          <a:srgbClr val="336699"/>
        </a:dk2>
        <a:lt2>
          <a:srgbClr val="FFFFFF"/>
        </a:lt2>
        <a:accent1>
          <a:srgbClr val="C9D982"/>
        </a:accent1>
        <a:accent2>
          <a:srgbClr val="F2C791"/>
        </a:accent2>
        <a:accent3>
          <a:srgbClr val="ADB8CA"/>
        </a:accent3>
        <a:accent4>
          <a:srgbClr val="DADADA"/>
        </a:accent4>
        <a:accent5>
          <a:srgbClr val="E1E9C1"/>
        </a:accent5>
        <a:accent6>
          <a:srgbClr val="DBB483"/>
        </a:accent6>
        <a:hlink>
          <a:srgbClr val="F2D3EA"/>
        </a:hlink>
        <a:folHlink>
          <a:srgbClr val="A6D2FF"/>
        </a:folHlink>
      </a:clrScheme>
      <a:clrMap bg1="dk2" tx1="lt1" bg2="dk1" tx2="lt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CCCCCC"/>
        </a:lt2>
        <a:accent1>
          <a:srgbClr val="7CBAF7"/>
        </a:accent1>
        <a:accent2>
          <a:srgbClr val="94C6F7"/>
        </a:accent2>
        <a:accent3>
          <a:srgbClr val="FFFFFF"/>
        </a:accent3>
        <a:accent4>
          <a:srgbClr val="000000"/>
        </a:accent4>
        <a:accent5>
          <a:srgbClr val="BFD9FA"/>
        </a:accent5>
        <a:accent6>
          <a:srgbClr val="86B3E0"/>
        </a:accent6>
        <a:hlink>
          <a:srgbClr val="A6D2FF"/>
        </a:hlink>
        <a:folHlink>
          <a:srgbClr val="BFDFFF"/>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CCCCCC"/>
        </a:lt2>
        <a:accent1>
          <a:srgbClr val="57D9CE"/>
        </a:accent1>
        <a:accent2>
          <a:srgbClr val="C0BEF7"/>
        </a:accent2>
        <a:accent3>
          <a:srgbClr val="FFFFFF"/>
        </a:accent3>
        <a:accent4>
          <a:srgbClr val="000000"/>
        </a:accent4>
        <a:accent5>
          <a:srgbClr val="B4E9E3"/>
        </a:accent5>
        <a:accent6>
          <a:srgbClr val="AEACE0"/>
        </a:accent6>
        <a:hlink>
          <a:srgbClr val="A6D2FF"/>
        </a:hlink>
        <a:folHlink>
          <a:srgbClr val="E1CEF2"/>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CCCCCC"/>
        </a:lt2>
        <a:accent1>
          <a:srgbClr val="F2B79D"/>
        </a:accent1>
        <a:accent2>
          <a:srgbClr val="94C6F7"/>
        </a:accent2>
        <a:accent3>
          <a:srgbClr val="FFFFFF"/>
        </a:accent3>
        <a:accent4>
          <a:srgbClr val="000000"/>
        </a:accent4>
        <a:accent5>
          <a:srgbClr val="F7D8CC"/>
        </a:accent5>
        <a:accent6>
          <a:srgbClr val="86B3E0"/>
        </a:accent6>
        <a:hlink>
          <a:srgbClr val="EBCCE3"/>
        </a:hlink>
        <a:folHlink>
          <a:srgbClr val="EDE0B9"/>
        </a:folHlink>
      </a:clrScheme>
      <a:clrMap bg1="lt1" tx1="dk1" bg2="lt2" tx2="dk2" accent1="accent1" accent2="accent2" accent3="accent3" accent4="accent4" accent5="accent5" accent6="accent6" hlink="hlink" folHlink="folHlink"/>
    </a:extraClrScheme>
    <a:extraClrScheme>
      <a:clrScheme name="Office テーマ 8">
        <a:dk1>
          <a:srgbClr val="000000"/>
        </a:dk1>
        <a:lt1>
          <a:srgbClr val="FFFFFF"/>
        </a:lt1>
        <a:dk2>
          <a:srgbClr val="000000"/>
        </a:dk2>
        <a:lt2>
          <a:srgbClr val="CCCCCC"/>
        </a:lt2>
        <a:accent1>
          <a:srgbClr val="C9D982"/>
        </a:accent1>
        <a:accent2>
          <a:srgbClr val="F2C791"/>
        </a:accent2>
        <a:accent3>
          <a:srgbClr val="FFFFFF"/>
        </a:accent3>
        <a:accent4>
          <a:srgbClr val="000000"/>
        </a:accent4>
        <a:accent5>
          <a:srgbClr val="E1E9C1"/>
        </a:accent5>
        <a:accent6>
          <a:srgbClr val="DBB483"/>
        </a:accent6>
        <a:hlink>
          <a:srgbClr val="F2D3EA"/>
        </a:hlink>
        <a:folHlink>
          <a:srgbClr val="A6D2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333333"/>
      </a:dk1>
      <a:lt1>
        <a:srgbClr val="FFFFFF"/>
      </a:lt1>
      <a:dk2>
        <a:srgbClr val="336699"/>
      </a:dk2>
      <a:lt2>
        <a:srgbClr val="FFFFFF"/>
      </a:lt2>
      <a:accent1>
        <a:srgbClr val="57D9CE"/>
      </a:accent1>
      <a:accent2>
        <a:srgbClr val="C0BEF7"/>
      </a:accent2>
      <a:accent3>
        <a:srgbClr val="ADB8CA"/>
      </a:accent3>
      <a:accent4>
        <a:srgbClr val="DADADA"/>
      </a:accent4>
      <a:accent5>
        <a:srgbClr val="B4E9E3"/>
      </a:accent5>
      <a:accent6>
        <a:srgbClr val="AEACE0"/>
      </a:accent6>
      <a:hlink>
        <a:srgbClr val="A6D2FF"/>
      </a:hlink>
      <a:folHlink>
        <a:srgbClr val="E1CEF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333333"/>
        </a:dk1>
        <a:lt1>
          <a:srgbClr val="FFFFFF"/>
        </a:lt1>
        <a:dk2>
          <a:srgbClr val="336699"/>
        </a:dk2>
        <a:lt2>
          <a:srgbClr val="FFFFFF"/>
        </a:lt2>
        <a:accent1>
          <a:srgbClr val="7CBAF7"/>
        </a:accent1>
        <a:accent2>
          <a:srgbClr val="94C6F7"/>
        </a:accent2>
        <a:accent3>
          <a:srgbClr val="ADB8CA"/>
        </a:accent3>
        <a:accent4>
          <a:srgbClr val="DADADA"/>
        </a:accent4>
        <a:accent5>
          <a:srgbClr val="BFD9FA"/>
        </a:accent5>
        <a:accent6>
          <a:srgbClr val="86B3E0"/>
        </a:accent6>
        <a:hlink>
          <a:srgbClr val="A6D2FF"/>
        </a:hlink>
        <a:folHlink>
          <a:srgbClr val="BFDF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336699"/>
        </a:dk2>
        <a:lt2>
          <a:srgbClr val="FFFFFF"/>
        </a:lt2>
        <a:accent1>
          <a:srgbClr val="57D9CE"/>
        </a:accent1>
        <a:accent2>
          <a:srgbClr val="C0BEF7"/>
        </a:accent2>
        <a:accent3>
          <a:srgbClr val="ADB8CA"/>
        </a:accent3>
        <a:accent4>
          <a:srgbClr val="DADADA"/>
        </a:accent4>
        <a:accent5>
          <a:srgbClr val="B4E9E3"/>
        </a:accent5>
        <a:accent6>
          <a:srgbClr val="AEACE0"/>
        </a:accent6>
        <a:hlink>
          <a:srgbClr val="A6D2FF"/>
        </a:hlink>
        <a:folHlink>
          <a:srgbClr val="E1CEF2"/>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336699"/>
        </a:dk2>
        <a:lt2>
          <a:srgbClr val="FFFFFF"/>
        </a:lt2>
        <a:accent1>
          <a:srgbClr val="F2B79D"/>
        </a:accent1>
        <a:accent2>
          <a:srgbClr val="94C6F7"/>
        </a:accent2>
        <a:accent3>
          <a:srgbClr val="ADB8CA"/>
        </a:accent3>
        <a:accent4>
          <a:srgbClr val="DADADA"/>
        </a:accent4>
        <a:accent5>
          <a:srgbClr val="F7D8CC"/>
        </a:accent5>
        <a:accent6>
          <a:srgbClr val="86B3E0"/>
        </a:accent6>
        <a:hlink>
          <a:srgbClr val="EBCCE3"/>
        </a:hlink>
        <a:folHlink>
          <a:srgbClr val="EDE0B9"/>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336699"/>
        </a:dk2>
        <a:lt2>
          <a:srgbClr val="FFFFFF"/>
        </a:lt2>
        <a:accent1>
          <a:srgbClr val="C9D982"/>
        </a:accent1>
        <a:accent2>
          <a:srgbClr val="F2C791"/>
        </a:accent2>
        <a:accent3>
          <a:srgbClr val="ADB8CA"/>
        </a:accent3>
        <a:accent4>
          <a:srgbClr val="DADADA"/>
        </a:accent4>
        <a:accent5>
          <a:srgbClr val="E1E9C1"/>
        </a:accent5>
        <a:accent6>
          <a:srgbClr val="DBB483"/>
        </a:accent6>
        <a:hlink>
          <a:srgbClr val="F2D3EA"/>
        </a:hlink>
        <a:folHlink>
          <a:srgbClr val="A6D2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7CBAF7"/>
        </a:accent1>
        <a:accent2>
          <a:srgbClr val="94C6F7"/>
        </a:accent2>
        <a:accent3>
          <a:srgbClr val="FFFFFF"/>
        </a:accent3>
        <a:accent4>
          <a:srgbClr val="000000"/>
        </a:accent4>
        <a:accent5>
          <a:srgbClr val="BFD9FA"/>
        </a:accent5>
        <a:accent6>
          <a:srgbClr val="86B3E0"/>
        </a:accent6>
        <a:hlink>
          <a:srgbClr val="A6D2FF"/>
        </a:hlink>
        <a:folHlink>
          <a:srgbClr val="BFDF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57D9CE"/>
        </a:accent1>
        <a:accent2>
          <a:srgbClr val="C0BEF7"/>
        </a:accent2>
        <a:accent3>
          <a:srgbClr val="FFFFFF"/>
        </a:accent3>
        <a:accent4>
          <a:srgbClr val="000000"/>
        </a:accent4>
        <a:accent5>
          <a:srgbClr val="B4E9E3"/>
        </a:accent5>
        <a:accent6>
          <a:srgbClr val="AEACE0"/>
        </a:accent6>
        <a:hlink>
          <a:srgbClr val="A6D2FF"/>
        </a:hlink>
        <a:folHlink>
          <a:srgbClr val="E1CEF2"/>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2B79D"/>
        </a:accent1>
        <a:accent2>
          <a:srgbClr val="94C6F7"/>
        </a:accent2>
        <a:accent3>
          <a:srgbClr val="FFFFFF"/>
        </a:accent3>
        <a:accent4>
          <a:srgbClr val="000000"/>
        </a:accent4>
        <a:accent5>
          <a:srgbClr val="F7D8CC"/>
        </a:accent5>
        <a:accent6>
          <a:srgbClr val="86B3E0"/>
        </a:accent6>
        <a:hlink>
          <a:srgbClr val="EBCCE3"/>
        </a:hlink>
        <a:folHlink>
          <a:srgbClr val="EDE0B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C9D982"/>
        </a:accent1>
        <a:accent2>
          <a:srgbClr val="F2C791"/>
        </a:accent2>
        <a:accent3>
          <a:srgbClr val="FFFFFF"/>
        </a:accent3>
        <a:accent4>
          <a:srgbClr val="000000"/>
        </a:accent4>
        <a:accent5>
          <a:srgbClr val="E1E9C1"/>
        </a:accent5>
        <a:accent6>
          <a:srgbClr val="DBB483"/>
        </a:accent6>
        <a:hlink>
          <a:srgbClr val="F2D3EA"/>
        </a:hlink>
        <a:folHlink>
          <a:srgbClr val="A6D2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ind_3868_slide</Template>
  <TotalTime>992</TotalTime>
  <Words>2754</Words>
  <Application>Microsoft Office PowerPoint</Application>
  <PresentationFormat>画面に合わせる (4:3)</PresentationFormat>
  <Paragraphs>282</Paragraphs>
  <Slides>17</Slides>
  <Notes>17</Notes>
  <HiddenSlides>0</HiddenSlides>
  <MMClips>0</MMClips>
  <ScaleCrop>false</ScaleCrop>
  <HeadingPairs>
    <vt:vector size="6" baseType="variant">
      <vt:variant>
        <vt:lpstr>使用されているフォント</vt:lpstr>
      </vt:variant>
      <vt:variant>
        <vt:i4>2</vt:i4>
      </vt:variant>
      <vt:variant>
        <vt:lpstr>テーマ</vt:lpstr>
      </vt:variant>
      <vt:variant>
        <vt:i4>2</vt:i4>
      </vt:variant>
      <vt:variant>
        <vt:lpstr>スライド タイトル</vt:lpstr>
      </vt:variant>
      <vt:variant>
        <vt:i4>17</vt:i4>
      </vt:variant>
    </vt:vector>
  </HeadingPairs>
  <TitlesOfParts>
    <vt:vector size="21" baseType="lpstr">
      <vt:lpstr>ＭＳ Ｐゴシック</vt:lpstr>
      <vt:lpstr>Arial</vt:lpstr>
      <vt:lpstr>Office テーマ</vt:lpstr>
      <vt:lpstr>1_Default Design</vt:lpstr>
      <vt:lpstr>Foreign Affairs, the National Interest, and Secular-Religious Identities in Israel</vt:lpstr>
      <vt:lpstr>Introduction: Foreign Affairs and People </vt:lpstr>
      <vt:lpstr>Introduction: Why Israel? </vt:lpstr>
      <vt:lpstr> Introduction: Theory </vt:lpstr>
      <vt:lpstr> Introduction: Theory </vt:lpstr>
      <vt:lpstr>Hypothesis</vt:lpstr>
      <vt:lpstr>Data and Measurement </vt:lpstr>
      <vt:lpstr>Data and Measurement </vt:lpstr>
      <vt:lpstr> Religiosity: secular-religious divide </vt:lpstr>
      <vt:lpstr>Empirical Strategy - Propensity Score Matching-</vt:lpstr>
      <vt:lpstr> Empirical Strategy - Standard Technic: Logit Model-</vt:lpstr>
      <vt:lpstr>Empirical Strategy - Propensity Score Matching-</vt:lpstr>
      <vt:lpstr>PowerPoint プレゼンテーション</vt:lpstr>
      <vt:lpstr>PowerPoint プレゼンテーション</vt:lpstr>
      <vt:lpstr>Result</vt:lpstr>
      <vt:lpstr>Discussion</vt:lpstr>
      <vt:lpstr>PowerPoint プレゼンテーション</vt:lpstr>
    </vt:vector>
  </TitlesOfParts>
  <Company>山形大学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Affairs, the National Interest, and Secular-Religious Identities in Israel</dc:title>
  <dc:creator>浜中新吾</dc:creator>
  <cp:lastModifiedBy>浜中新吾</cp:lastModifiedBy>
  <cp:revision>58</cp:revision>
  <dcterms:created xsi:type="dcterms:W3CDTF">2014-07-09T03:43:55Z</dcterms:created>
  <dcterms:modified xsi:type="dcterms:W3CDTF">2014-07-16T07:54:57Z</dcterms:modified>
</cp:coreProperties>
</file>