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24"/>
  </p:notesMasterIdLst>
  <p:handoutMasterIdLst>
    <p:handoutMasterId r:id="rId25"/>
  </p:handoutMasterIdLst>
  <p:sldIdLst>
    <p:sldId id="256" r:id="rId2"/>
    <p:sldId id="257" r:id="rId3"/>
    <p:sldId id="258" r:id="rId4"/>
    <p:sldId id="259" r:id="rId5"/>
    <p:sldId id="260" r:id="rId6"/>
    <p:sldId id="261" r:id="rId7"/>
    <p:sldId id="262" r:id="rId8"/>
    <p:sldId id="263" r:id="rId9"/>
    <p:sldId id="264" r:id="rId10"/>
    <p:sldId id="265" r:id="rId11"/>
    <p:sldId id="276" r:id="rId12"/>
    <p:sldId id="277" r:id="rId13"/>
    <p:sldId id="266" r:id="rId14"/>
    <p:sldId id="267" r:id="rId15"/>
    <p:sldId id="268" r:id="rId16"/>
    <p:sldId id="269" r:id="rId17"/>
    <p:sldId id="270" r:id="rId18"/>
    <p:sldId id="271" r:id="rId19"/>
    <p:sldId id="272" r:id="rId20"/>
    <p:sldId id="273" r:id="rId21"/>
    <p:sldId id="274" r:id="rId22"/>
    <p:sldId id="275"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DDDDDD"/>
    <a:srgbClr val="EAEAEA"/>
    <a:srgbClr val="C0C0C0"/>
    <a:srgbClr val="5F5F5F"/>
    <a:srgbClr val="969696"/>
    <a:srgbClr val="000000"/>
    <a:srgbClr val="C65D2E"/>
  </p:clrMru>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378" y="-84"/>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D:\&#30740;&#31350;&#38306;&#20418;\&#12452;&#12473;&#12521;&#12456;&#12523;&#12392;&#20013;&#26481;&#22320;&#22495;&#25919;&#27835;&#12471;&#12473;&#12486;&#12512;\NMC_3.02.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D:\&#30740;&#31350;&#38306;&#20418;\&#12452;&#12473;&#12521;&#12456;&#12523;&#12392;&#20013;&#26481;&#22320;&#22495;&#25919;&#27835;&#12471;&#12473;&#12486;&#12512;\Military%20Economics\&#12452;&#12473;&#12521;&#12456;&#12523;&#12392;&#12452;&#12521;&#12531;&#12398;&#36557;&#20107;&#36027;&#27604;&#366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8.7903608121421326E-2"/>
          <c:y val="4.0317518495697723E-2"/>
          <c:w val="0.70868623195383762"/>
          <c:h val="0.81318328020675357"/>
        </c:manualLayout>
      </c:layout>
      <c:lineChart>
        <c:grouping val="standard"/>
        <c:ser>
          <c:idx val="0"/>
          <c:order val="0"/>
          <c:tx>
            <c:strRef>
              <c:f>Sheet1!$B$1</c:f>
              <c:strCache>
                <c:ptCount val="1"/>
                <c:pt idx="0">
                  <c:v>Israel</c:v>
                </c:pt>
              </c:strCache>
            </c:strRef>
          </c:tx>
          <c:spPr>
            <a:ln w="50800"/>
          </c:spPr>
          <c:marker>
            <c:symbol val="none"/>
          </c:marker>
          <c:cat>
            <c:numRef>
              <c:f>Sheet1!$A$2:$A$53</c:f>
              <c:numCache>
                <c:formatCode>General</c:formatCode>
                <c:ptCount val="52"/>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numCache>
            </c:numRef>
          </c:cat>
          <c:val>
            <c:numRef>
              <c:f>Sheet1!$B$2:$B$53</c:f>
              <c:numCache>
                <c:formatCode>General</c:formatCode>
                <c:ptCount val="52"/>
                <c:pt idx="0">
                  <c:v>1.3319000000000041E-3</c:v>
                </c:pt>
                <c:pt idx="1">
                  <c:v>1.2251000000000041E-3</c:v>
                </c:pt>
                <c:pt idx="2">
                  <c:v>1.0980000000000282E-3</c:v>
                </c:pt>
                <c:pt idx="3">
                  <c:v>1.085999999999998E-3</c:v>
                </c:pt>
                <c:pt idx="4">
                  <c:v>1.0701000000000256E-3</c:v>
                </c:pt>
                <c:pt idx="5">
                  <c:v>1.1279000000000061E-3</c:v>
                </c:pt>
                <c:pt idx="6">
                  <c:v>1.1863000000000338E-3</c:v>
                </c:pt>
                <c:pt idx="7">
                  <c:v>1.1822000000000345E-3</c:v>
                </c:pt>
                <c:pt idx="8">
                  <c:v>1.1909000000000292E-3</c:v>
                </c:pt>
                <c:pt idx="9">
                  <c:v>1.1942000000000359E-3</c:v>
                </c:pt>
                <c:pt idx="10">
                  <c:v>1.2189000000000021E-3</c:v>
                </c:pt>
                <c:pt idx="11">
                  <c:v>1.2122999999999999E-3</c:v>
                </c:pt>
                <c:pt idx="12">
                  <c:v>1.2074000000000021E-3</c:v>
                </c:pt>
                <c:pt idx="13">
                  <c:v>1.2166000000000021E-3</c:v>
                </c:pt>
                <c:pt idx="14">
                  <c:v>1.3068999999999999E-3</c:v>
                </c:pt>
                <c:pt idx="15">
                  <c:v>1.4292E-3</c:v>
                </c:pt>
                <c:pt idx="16">
                  <c:v>1.4299E-3</c:v>
                </c:pt>
                <c:pt idx="17">
                  <c:v>1.5596000000000169E-3</c:v>
                </c:pt>
                <c:pt idx="18">
                  <c:v>1.7281000000000399E-3</c:v>
                </c:pt>
                <c:pt idx="19">
                  <c:v>1.8105000000000337E-3</c:v>
                </c:pt>
                <c:pt idx="20">
                  <c:v>1.9495000000000272E-3</c:v>
                </c:pt>
                <c:pt idx="21">
                  <c:v>2.5309000000000212E-3</c:v>
                </c:pt>
                <c:pt idx="22">
                  <c:v>2.3548000000000002E-3</c:v>
                </c:pt>
                <c:pt idx="23">
                  <c:v>3.2889000000000997E-3</c:v>
                </c:pt>
                <c:pt idx="24">
                  <c:v>3.2471000000001142E-3</c:v>
                </c:pt>
                <c:pt idx="25">
                  <c:v>3.1770000000000669E-3</c:v>
                </c:pt>
                <c:pt idx="26">
                  <c:v>3.202100000000077E-3</c:v>
                </c:pt>
                <c:pt idx="27">
                  <c:v>3.211500000000065E-3</c:v>
                </c:pt>
                <c:pt idx="28">
                  <c:v>2.7289000000000813E-3</c:v>
                </c:pt>
                <c:pt idx="29">
                  <c:v>3.1042000000000669E-3</c:v>
                </c:pt>
                <c:pt idx="30">
                  <c:v>3.211500000000065E-3</c:v>
                </c:pt>
                <c:pt idx="31">
                  <c:v>3.2757000000000688E-3</c:v>
                </c:pt>
                <c:pt idx="32">
                  <c:v>3.7483000000001097E-3</c:v>
                </c:pt>
                <c:pt idx="33">
                  <c:v>3.258400000000061E-3</c:v>
                </c:pt>
                <c:pt idx="34">
                  <c:v>3.0794000000000012E-3</c:v>
                </c:pt>
                <c:pt idx="35">
                  <c:v>2.7303000000000696E-3</c:v>
                </c:pt>
                <c:pt idx="36">
                  <c:v>2.8121000000000001E-3</c:v>
                </c:pt>
                <c:pt idx="37">
                  <c:v>2.6585000000000588E-3</c:v>
                </c:pt>
                <c:pt idx="38">
                  <c:v>2.7546000000000458E-3</c:v>
                </c:pt>
                <c:pt idx="39">
                  <c:v>3.0876000000000709E-3</c:v>
                </c:pt>
                <c:pt idx="40">
                  <c:v>3.0156000000000002E-3</c:v>
                </c:pt>
                <c:pt idx="41">
                  <c:v>2.9372000000000252E-3</c:v>
                </c:pt>
                <c:pt idx="42">
                  <c:v>3.5069000000000597E-3</c:v>
                </c:pt>
                <c:pt idx="43">
                  <c:v>3.7424000000000697E-3</c:v>
                </c:pt>
                <c:pt idx="44">
                  <c:v>3.5536000000000556E-3</c:v>
                </c:pt>
                <c:pt idx="45">
                  <c:v>4.0330000000000981E-3</c:v>
                </c:pt>
                <c:pt idx="46">
                  <c:v>4.4048000000000134E-3</c:v>
                </c:pt>
                <c:pt idx="47">
                  <c:v>4.5423000000000434E-3</c:v>
                </c:pt>
                <c:pt idx="48">
                  <c:v>4.1412000000001017E-3</c:v>
                </c:pt>
                <c:pt idx="49">
                  <c:v>4.0111000000000114E-3</c:v>
                </c:pt>
                <c:pt idx="50">
                  <c:v>4.1065000000000034E-3</c:v>
                </c:pt>
                <c:pt idx="51">
                  <c:v>4.2275999999999998E-3</c:v>
                </c:pt>
              </c:numCache>
            </c:numRef>
          </c:val>
        </c:ser>
        <c:ser>
          <c:idx val="1"/>
          <c:order val="1"/>
          <c:tx>
            <c:strRef>
              <c:f>Sheet1!$C$1</c:f>
              <c:strCache>
                <c:ptCount val="1"/>
                <c:pt idx="0">
                  <c:v>Egypt</c:v>
                </c:pt>
              </c:strCache>
            </c:strRef>
          </c:tx>
          <c:spPr>
            <a:ln w="50800"/>
          </c:spPr>
          <c:marker>
            <c:symbol val="none"/>
          </c:marker>
          <c:cat>
            <c:numRef>
              <c:f>Sheet1!$A$2:$A$53</c:f>
              <c:numCache>
                <c:formatCode>General</c:formatCode>
                <c:ptCount val="52"/>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numCache>
            </c:numRef>
          </c:cat>
          <c:val>
            <c:numRef>
              <c:f>Sheet1!$C$2:$C$53</c:f>
              <c:numCache>
                <c:formatCode>General</c:formatCode>
                <c:ptCount val="52"/>
                <c:pt idx="0">
                  <c:v>5.4850000000001252E-3</c:v>
                </c:pt>
                <c:pt idx="1">
                  <c:v>5.3701000000000434E-3</c:v>
                </c:pt>
                <c:pt idx="2">
                  <c:v>5.1006000000000124E-3</c:v>
                </c:pt>
                <c:pt idx="3">
                  <c:v>5.1273000000000004E-3</c:v>
                </c:pt>
                <c:pt idx="4">
                  <c:v>5.1771000000000013E-3</c:v>
                </c:pt>
                <c:pt idx="5">
                  <c:v>5.1594000000000024E-3</c:v>
                </c:pt>
                <c:pt idx="6">
                  <c:v>5.2175000000000034E-3</c:v>
                </c:pt>
                <c:pt idx="7">
                  <c:v>5.2524000000000034E-3</c:v>
                </c:pt>
                <c:pt idx="8">
                  <c:v>5.3372000000001018E-3</c:v>
                </c:pt>
                <c:pt idx="9">
                  <c:v>6.2802000000001888E-3</c:v>
                </c:pt>
                <c:pt idx="10">
                  <c:v>6.3178000000000114E-3</c:v>
                </c:pt>
                <c:pt idx="11">
                  <c:v>6.4201000000000839E-3</c:v>
                </c:pt>
                <c:pt idx="12">
                  <c:v>6.4618000000001346E-3</c:v>
                </c:pt>
                <c:pt idx="13">
                  <c:v>5.6934000000000134E-3</c:v>
                </c:pt>
                <c:pt idx="14">
                  <c:v>6.0516000000001569E-3</c:v>
                </c:pt>
                <c:pt idx="15">
                  <c:v>6.621300000000086E-3</c:v>
                </c:pt>
                <c:pt idx="16">
                  <c:v>6.5380000000001409E-3</c:v>
                </c:pt>
                <c:pt idx="17">
                  <c:v>6.516400000000107E-3</c:v>
                </c:pt>
                <c:pt idx="18">
                  <c:v>6.3770000000000901E-3</c:v>
                </c:pt>
                <c:pt idx="19">
                  <c:v>6.6881000000000622E-3</c:v>
                </c:pt>
                <c:pt idx="20">
                  <c:v>6.9349000000001014E-3</c:v>
                </c:pt>
                <c:pt idx="21">
                  <c:v>7.5406000000001836E-3</c:v>
                </c:pt>
                <c:pt idx="22">
                  <c:v>8.1527000000002087E-3</c:v>
                </c:pt>
                <c:pt idx="23">
                  <c:v>8.7006000000000028E-3</c:v>
                </c:pt>
                <c:pt idx="24">
                  <c:v>9.0019000000000227E-3</c:v>
                </c:pt>
                <c:pt idx="25">
                  <c:v>8.7610000000000066E-3</c:v>
                </c:pt>
                <c:pt idx="26">
                  <c:v>8.5587000000000267E-3</c:v>
                </c:pt>
                <c:pt idx="27">
                  <c:v>8.2826000000000548E-3</c:v>
                </c:pt>
                <c:pt idx="28">
                  <c:v>8.2634000000001567E-3</c:v>
                </c:pt>
                <c:pt idx="29">
                  <c:v>7.6724000000001034E-3</c:v>
                </c:pt>
                <c:pt idx="30">
                  <c:v>7.5121000000000658E-3</c:v>
                </c:pt>
                <c:pt idx="31">
                  <c:v>7.6074000000000124E-3</c:v>
                </c:pt>
                <c:pt idx="32">
                  <c:v>7.6013000000001588E-3</c:v>
                </c:pt>
                <c:pt idx="33">
                  <c:v>7.9233000000001642E-3</c:v>
                </c:pt>
                <c:pt idx="34">
                  <c:v>7.9831000000001751E-3</c:v>
                </c:pt>
                <c:pt idx="35">
                  <c:v>8.0417000000000006E-3</c:v>
                </c:pt>
                <c:pt idx="36">
                  <c:v>8.1784000000000266E-3</c:v>
                </c:pt>
                <c:pt idx="37">
                  <c:v>8.4121000000000768E-3</c:v>
                </c:pt>
                <c:pt idx="38">
                  <c:v>8.6797000000000766E-3</c:v>
                </c:pt>
                <c:pt idx="39">
                  <c:v>8.6638000000000548E-3</c:v>
                </c:pt>
                <c:pt idx="40">
                  <c:v>8.0215000000000026E-3</c:v>
                </c:pt>
                <c:pt idx="41">
                  <c:v>8.4568000000002155E-3</c:v>
                </c:pt>
                <c:pt idx="42">
                  <c:v>8.7919000000000001E-3</c:v>
                </c:pt>
                <c:pt idx="43">
                  <c:v>8.8497000000000766E-3</c:v>
                </c:pt>
                <c:pt idx="44">
                  <c:v>8.9680000000000228E-3</c:v>
                </c:pt>
                <c:pt idx="45">
                  <c:v>9.0398000000000266E-3</c:v>
                </c:pt>
                <c:pt idx="46">
                  <c:v>9.1371000000000004E-3</c:v>
                </c:pt>
                <c:pt idx="47">
                  <c:v>9.0073000000000028E-3</c:v>
                </c:pt>
                <c:pt idx="48">
                  <c:v>9.2695000000001266E-3</c:v>
                </c:pt>
                <c:pt idx="49">
                  <c:v>9.2000000000000068E-3</c:v>
                </c:pt>
                <c:pt idx="50">
                  <c:v>9.5565000000002887E-3</c:v>
                </c:pt>
                <c:pt idx="51">
                  <c:v>9.9054000000003382E-3</c:v>
                </c:pt>
              </c:numCache>
            </c:numRef>
          </c:val>
        </c:ser>
        <c:ser>
          <c:idx val="2"/>
          <c:order val="2"/>
          <c:tx>
            <c:strRef>
              <c:f>Sheet1!$D$1</c:f>
              <c:strCache>
                <c:ptCount val="1"/>
                <c:pt idx="0">
                  <c:v>Syria</c:v>
                </c:pt>
              </c:strCache>
            </c:strRef>
          </c:tx>
          <c:spPr>
            <a:ln>
              <a:solidFill>
                <a:srgbClr val="000066"/>
              </a:solidFill>
            </a:ln>
          </c:spPr>
          <c:marker>
            <c:symbol val="none"/>
          </c:marker>
          <c:cat>
            <c:numRef>
              <c:f>Sheet1!$A$2:$A$53</c:f>
              <c:numCache>
                <c:formatCode>General</c:formatCode>
                <c:ptCount val="52"/>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numCache>
            </c:numRef>
          </c:cat>
          <c:val>
            <c:numRef>
              <c:f>Sheet1!$D$2:$D$53</c:f>
              <c:numCache>
                <c:formatCode>General</c:formatCode>
                <c:ptCount val="52"/>
                <c:pt idx="0">
                  <c:v>1.1539000000000041E-3</c:v>
                </c:pt>
                <c:pt idx="1">
                  <c:v>1.1001000000000281E-3</c:v>
                </c:pt>
                <c:pt idx="2">
                  <c:v>1.0593000000000041E-3</c:v>
                </c:pt>
                <c:pt idx="3">
                  <c:v>1.0776000000000021E-3</c:v>
                </c:pt>
                <c:pt idx="4">
                  <c:v>9.9140000000001228E-4</c:v>
                </c:pt>
                <c:pt idx="5">
                  <c:v>9.5310000000000067E-4</c:v>
                </c:pt>
                <c:pt idx="6">
                  <c:v>1.0051000000000001E-3</c:v>
                </c:pt>
                <c:pt idx="7">
                  <c:v>1.2916000000000021E-3</c:v>
                </c:pt>
                <c:pt idx="8">
                  <c:v>1.3651000000000232E-3</c:v>
                </c:pt>
                <c:pt idx="11">
                  <c:v>1.2375000000000001E-3</c:v>
                </c:pt>
                <c:pt idx="12">
                  <c:v>1.2335E-3</c:v>
                </c:pt>
                <c:pt idx="13">
                  <c:v>1.3857000000000081E-3</c:v>
                </c:pt>
                <c:pt idx="14">
                  <c:v>1.43610000000002E-3</c:v>
                </c:pt>
                <c:pt idx="15">
                  <c:v>1.3972000000000251E-3</c:v>
                </c:pt>
                <c:pt idx="16">
                  <c:v>1.4101999999999999E-3</c:v>
                </c:pt>
                <c:pt idx="17">
                  <c:v>1.4058E-3</c:v>
                </c:pt>
                <c:pt idx="18">
                  <c:v>1.3757999999999999E-3</c:v>
                </c:pt>
                <c:pt idx="19">
                  <c:v>1.4616000000000021E-3</c:v>
                </c:pt>
                <c:pt idx="20">
                  <c:v>1.4695000000000001E-3</c:v>
                </c:pt>
                <c:pt idx="21">
                  <c:v>1.7278000000000222E-3</c:v>
                </c:pt>
                <c:pt idx="22">
                  <c:v>1.7419000000000219E-3</c:v>
                </c:pt>
                <c:pt idx="23">
                  <c:v>1.82390000000002E-3</c:v>
                </c:pt>
                <c:pt idx="24">
                  <c:v>1.8793000000000319E-3</c:v>
                </c:pt>
                <c:pt idx="25">
                  <c:v>2.6149000000000493E-3</c:v>
                </c:pt>
                <c:pt idx="26">
                  <c:v>2.8032000000000412E-3</c:v>
                </c:pt>
                <c:pt idx="27">
                  <c:v>2.9096000000000052E-3</c:v>
                </c:pt>
                <c:pt idx="28">
                  <c:v>2.6824000000000292E-3</c:v>
                </c:pt>
                <c:pt idx="29">
                  <c:v>2.9794000000000001E-3</c:v>
                </c:pt>
                <c:pt idx="30">
                  <c:v>3.1268000000000398E-3</c:v>
                </c:pt>
                <c:pt idx="31">
                  <c:v>3.3172000000000292E-3</c:v>
                </c:pt>
                <c:pt idx="32">
                  <c:v>3.4378000000000212E-3</c:v>
                </c:pt>
                <c:pt idx="33">
                  <c:v>4.0943000000000004E-3</c:v>
                </c:pt>
                <c:pt idx="34">
                  <c:v>4.1643999999999995E-3</c:v>
                </c:pt>
                <c:pt idx="35">
                  <c:v>4.2940000000000113E-3</c:v>
                </c:pt>
                <c:pt idx="36">
                  <c:v>4.2202000000000134E-3</c:v>
                </c:pt>
                <c:pt idx="37">
                  <c:v>4.2698000000000024E-3</c:v>
                </c:pt>
                <c:pt idx="38">
                  <c:v>3.8168000000000052E-3</c:v>
                </c:pt>
                <c:pt idx="39">
                  <c:v>3.8870000000000736E-3</c:v>
                </c:pt>
                <c:pt idx="40">
                  <c:v>3.9580000000000292E-3</c:v>
                </c:pt>
                <c:pt idx="41">
                  <c:v>4.8239000000000034E-3</c:v>
                </c:pt>
                <c:pt idx="42">
                  <c:v>4.5600000000000024E-3</c:v>
                </c:pt>
                <c:pt idx="43">
                  <c:v>5.0040000000000024E-3</c:v>
                </c:pt>
                <c:pt idx="44">
                  <c:v>4.0713000000001482E-3</c:v>
                </c:pt>
                <c:pt idx="45">
                  <c:v>4.0100000000000014E-3</c:v>
                </c:pt>
                <c:pt idx="46">
                  <c:v>4.1381000000000013E-3</c:v>
                </c:pt>
                <c:pt idx="47">
                  <c:v>4.1656000000000002E-3</c:v>
                </c:pt>
                <c:pt idx="48">
                  <c:v>4.0087000000000534E-3</c:v>
                </c:pt>
                <c:pt idx="49">
                  <c:v>3.9674000000000801E-3</c:v>
                </c:pt>
                <c:pt idx="50">
                  <c:v>4.1165000000000004E-3</c:v>
                </c:pt>
                <c:pt idx="51">
                  <c:v>4.3795000000000925E-3</c:v>
                </c:pt>
              </c:numCache>
            </c:numRef>
          </c:val>
        </c:ser>
        <c:ser>
          <c:idx val="3"/>
          <c:order val="3"/>
          <c:tx>
            <c:strRef>
              <c:f>Sheet1!$E$1</c:f>
              <c:strCache>
                <c:ptCount val="1"/>
                <c:pt idx="0">
                  <c:v>Jordan</c:v>
                </c:pt>
              </c:strCache>
            </c:strRef>
          </c:tx>
          <c:marker>
            <c:symbol val="none"/>
          </c:marker>
          <c:cat>
            <c:numRef>
              <c:f>Sheet1!$A$2:$A$53</c:f>
              <c:numCache>
                <c:formatCode>General</c:formatCode>
                <c:ptCount val="52"/>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numCache>
            </c:numRef>
          </c:cat>
          <c:val>
            <c:numRef>
              <c:f>Sheet1!$E$2:$E$53</c:f>
              <c:numCache>
                <c:formatCode>General</c:formatCode>
                <c:ptCount val="52"/>
                <c:pt idx="0">
                  <c:v>2.9140000000000486E-4</c:v>
                </c:pt>
                <c:pt idx="1">
                  <c:v>2.8290000000000487E-4</c:v>
                </c:pt>
                <c:pt idx="2">
                  <c:v>3.1740000000000777E-4</c:v>
                </c:pt>
                <c:pt idx="3">
                  <c:v>3.1830000000001072E-4</c:v>
                </c:pt>
                <c:pt idx="4">
                  <c:v>3.2230000000001076E-4</c:v>
                </c:pt>
                <c:pt idx="5">
                  <c:v>3.2380000000000868E-4</c:v>
                </c:pt>
                <c:pt idx="6">
                  <c:v>4.2250000000000133E-4</c:v>
                </c:pt>
                <c:pt idx="7">
                  <c:v>5.2310000000002079E-4</c:v>
                </c:pt>
                <c:pt idx="8">
                  <c:v>6.3000000000001336E-4</c:v>
                </c:pt>
                <c:pt idx="9">
                  <c:v>6.5220000000000534E-4</c:v>
                </c:pt>
                <c:pt idx="10">
                  <c:v>3.045000000000074E-4</c:v>
                </c:pt>
                <c:pt idx="11">
                  <c:v>5.5580000000001123E-4</c:v>
                </c:pt>
                <c:pt idx="12">
                  <c:v>5.4380000000001972E-4</c:v>
                </c:pt>
                <c:pt idx="13">
                  <c:v>6.1620000000000023E-4</c:v>
                </c:pt>
                <c:pt idx="14">
                  <c:v>6.1300000000001479E-4</c:v>
                </c:pt>
                <c:pt idx="15">
                  <c:v>7.1740000000001202E-4</c:v>
                </c:pt>
                <c:pt idx="16">
                  <c:v>6.5810000000001995E-4</c:v>
                </c:pt>
                <c:pt idx="17">
                  <c:v>7.3720000000001792E-4</c:v>
                </c:pt>
                <c:pt idx="18">
                  <c:v>7.2050000000001952E-4</c:v>
                </c:pt>
                <c:pt idx="19">
                  <c:v>7.5830000000002011E-4</c:v>
                </c:pt>
                <c:pt idx="20">
                  <c:v>8.3080000000001228E-4</c:v>
                </c:pt>
                <c:pt idx="21">
                  <c:v>8.2990000000000266E-4</c:v>
                </c:pt>
                <c:pt idx="22">
                  <c:v>8.638000000000004E-4</c:v>
                </c:pt>
                <c:pt idx="23">
                  <c:v>8.7420000000000228E-4</c:v>
                </c:pt>
                <c:pt idx="24">
                  <c:v>8.5540000000001917E-4</c:v>
                </c:pt>
                <c:pt idx="25">
                  <c:v>7.9400000000002234E-4</c:v>
                </c:pt>
                <c:pt idx="26">
                  <c:v>8.8670000000002725E-4</c:v>
                </c:pt>
                <c:pt idx="27">
                  <c:v>8.9460000000001567E-4</c:v>
                </c:pt>
                <c:pt idx="28">
                  <c:v>8.8320000000002429E-4</c:v>
                </c:pt>
                <c:pt idx="29">
                  <c:v>8.7160000000000265E-4</c:v>
                </c:pt>
                <c:pt idx="30">
                  <c:v>8.6990000000001567E-4</c:v>
                </c:pt>
                <c:pt idx="31">
                  <c:v>8.8300000000001268E-4</c:v>
                </c:pt>
                <c:pt idx="32">
                  <c:v>8.9720000000003189E-4</c:v>
                </c:pt>
                <c:pt idx="33">
                  <c:v>9.2310000000000027E-4</c:v>
                </c:pt>
                <c:pt idx="34">
                  <c:v>9.4420000000001948E-4</c:v>
                </c:pt>
                <c:pt idx="35">
                  <c:v>9.5400000000000248E-4</c:v>
                </c:pt>
                <c:pt idx="36">
                  <c:v>1.0166000000000001E-3</c:v>
                </c:pt>
                <c:pt idx="37">
                  <c:v>1.1010000000000121E-3</c:v>
                </c:pt>
                <c:pt idx="38">
                  <c:v>1.4541000000000215E-3</c:v>
                </c:pt>
                <c:pt idx="39">
                  <c:v>1.5826000000000306E-3</c:v>
                </c:pt>
                <c:pt idx="40">
                  <c:v>1.0960000000000288E-3</c:v>
                </c:pt>
                <c:pt idx="41">
                  <c:v>1.1394000000000141E-3</c:v>
                </c:pt>
                <c:pt idx="42">
                  <c:v>1.2040000000000121E-3</c:v>
                </c:pt>
                <c:pt idx="43">
                  <c:v>1.2304000000000121E-3</c:v>
                </c:pt>
                <c:pt idx="44">
                  <c:v>1.2612000000000001E-3</c:v>
                </c:pt>
                <c:pt idx="45">
                  <c:v>1.2948000000000191E-3</c:v>
                </c:pt>
                <c:pt idx="46">
                  <c:v>1.3359999999999999E-3</c:v>
                </c:pt>
                <c:pt idx="47">
                  <c:v>1.4184000000000041E-3</c:v>
                </c:pt>
                <c:pt idx="48">
                  <c:v>1.5444000000000271E-3</c:v>
                </c:pt>
                <c:pt idx="49">
                  <c:v>1.6358000000000234E-3</c:v>
                </c:pt>
                <c:pt idx="50">
                  <c:v>1.4575000000000041E-3</c:v>
                </c:pt>
                <c:pt idx="51">
                  <c:v>1.4591999999999999E-3</c:v>
                </c:pt>
              </c:numCache>
            </c:numRef>
          </c:val>
        </c:ser>
        <c:ser>
          <c:idx val="4"/>
          <c:order val="4"/>
          <c:tx>
            <c:strRef>
              <c:f>Sheet1!$F$1</c:f>
              <c:strCache>
                <c:ptCount val="1"/>
                <c:pt idx="0">
                  <c:v>Iran</c:v>
                </c:pt>
              </c:strCache>
            </c:strRef>
          </c:tx>
          <c:spPr>
            <a:ln w="41275">
              <a:prstDash val="sysDash"/>
            </a:ln>
          </c:spPr>
          <c:marker>
            <c:symbol val="none"/>
          </c:marker>
          <c:cat>
            <c:numRef>
              <c:f>Sheet1!$A$2:$A$53</c:f>
              <c:numCache>
                <c:formatCode>General</c:formatCode>
                <c:ptCount val="52"/>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numCache>
            </c:numRef>
          </c:cat>
          <c:val>
            <c:numRef>
              <c:f>Sheet1!$F$2:$F$53</c:f>
              <c:numCache>
                <c:formatCode>General</c:formatCode>
                <c:ptCount val="52"/>
                <c:pt idx="0">
                  <c:v>6.2025000000000812E-3</c:v>
                </c:pt>
                <c:pt idx="1">
                  <c:v>5.3488000000000034E-3</c:v>
                </c:pt>
                <c:pt idx="2">
                  <c:v>3.9462000000000056E-3</c:v>
                </c:pt>
                <c:pt idx="3">
                  <c:v>3.9397000000000052E-3</c:v>
                </c:pt>
                <c:pt idx="4">
                  <c:v>3.8650000000000498E-3</c:v>
                </c:pt>
                <c:pt idx="5">
                  <c:v>4.5822000000000996E-3</c:v>
                </c:pt>
                <c:pt idx="6">
                  <c:v>5.0607000000000334E-3</c:v>
                </c:pt>
                <c:pt idx="7">
                  <c:v>5.3703000000001238E-3</c:v>
                </c:pt>
                <c:pt idx="8">
                  <c:v>5.6027000000000134E-3</c:v>
                </c:pt>
                <c:pt idx="9">
                  <c:v>5.6729000000000024E-3</c:v>
                </c:pt>
                <c:pt idx="10">
                  <c:v>6.3000000000000859E-3</c:v>
                </c:pt>
                <c:pt idx="11">
                  <c:v>5.9651000000000114E-3</c:v>
                </c:pt>
                <c:pt idx="12">
                  <c:v>6.0727000000001304E-3</c:v>
                </c:pt>
                <c:pt idx="13">
                  <c:v>6.0125000000000014E-3</c:v>
                </c:pt>
                <c:pt idx="14">
                  <c:v>6.0798000000001689E-3</c:v>
                </c:pt>
                <c:pt idx="15">
                  <c:v>6.3440000000000024E-3</c:v>
                </c:pt>
                <c:pt idx="16">
                  <c:v>6.2135000000000124E-3</c:v>
                </c:pt>
                <c:pt idx="17">
                  <c:v>6.3020000000000133E-3</c:v>
                </c:pt>
                <c:pt idx="18">
                  <c:v>6.3955000000000114E-3</c:v>
                </c:pt>
                <c:pt idx="19">
                  <c:v>6.6686000000000124E-3</c:v>
                </c:pt>
                <c:pt idx="20">
                  <c:v>6.7662000000001648E-3</c:v>
                </c:pt>
                <c:pt idx="21">
                  <c:v>6.9701000000001708E-3</c:v>
                </c:pt>
                <c:pt idx="22">
                  <c:v>7.1215000000000124E-3</c:v>
                </c:pt>
                <c:pt idx="23">
                  <c:v>7.8043000000000929E-3</c:v>
                </c:pt>
                <c:pt idx="24">
                  <c:v>9.6879000000000028E-3</c:v>
                </c:pt>
                <c:pt idx="25">
                  <c:v>1.0823700000000207E-2</c:v>
                </c:pt>
                <c:pt idx="26">
                  <c:v>1.1390600000000023E-2</c:v>
                </c:pt>
                <c:pt idx="27">
                  <c:v>1.1300400000000323E-2</c:v>
                </c:pt>
                <c:pt idx="28">
                  <c:v>1.1276300000000001E-2</c:v>
                </c:pt>
                <c:pt idx="29">
                  <c:v>1.0069099999999999E-2</c:v>
                </c:pt>
                <c:pt idx="30">
                  <c:v>8.1745000000000567E-3</c:v>
                </c:pt>
                <c:pt idx="31">
                  <c:v>8.1717000000000248E-3</c:v>
                </c:pt>
                <c:pt idx="32">
                  <c:v>1.05112E-2</c:v>
                </c:pt>
                <c:pt idx="33">
                  <c:v>1.0387000000000021E-2</c:v>
                </c:pt>
                <c:pt idx="34">
                  <c:v>1.21566E-2</c:v>
                </c:pt>
                <c:pt idx="35">
                  <c:v>1.1161400000000297E-2</c:v>
                </c:pt>
                <c:pt idx="36">
                  <c:v>9.0918000000000006E-3</c:v>
                </c:pt>
                <c:pt idx="37">
                  <c:v>9.6578000000000566E-3</c:v>
                </c:pt>
                <c:pt idx="38">
                  <c:v>1.1604900000000197E-2</c:v>
                </c:pt>
                <c:pt idx="39">
                  <c:v>1.1692700000000203E-2</c:v>
                </c:pt>
                <c:pt idx="40">
                  <c:v>9.7029000000000247E-3</c:v>
                </c:pt>
                <c:pt idx="41">
                  <c:v>1.106980000000023E-2</c:v>
                </c:pt>
                <c:pt idx="42">
                  <c:v>1.1350700000000191E-2</c:v>
                </c:pt>
                <c:pt idx="43">
                  <c:v>1.15992E-2</c:v>
                </c:pt>
                <c:pt idx="44">
                  <c:v>1.2506800000000203E-2</c:v>
                </c:pt>
                <c:pt idx="45">
                  <c:v>1.2885300000000021E-2</c:v>
                </c:pt>
                <c:pt idx="46">
                  <c:v>1.3124800000000299E-2</c:v>
                </c:pt>
                <c:pt idx="47">
                  <c:v>1.32186E-2</c:v>
                </c:pt>
                <c:pt idx="48">
                  <c:v>1.2828900000000001E-2</c:v>
                </c:pt>
                <c:pt idx="49">
                  <c:v>1.2861200000000001E-2</c:v>
                </c:pt>
                <c:pt idx="50">
                  <c:v>1.2914000000000005E-2</c:v>
                </c:pt>
                <c:pt idx="51">
                  <c:v>1.3321100000000316E-2</c:v>
                </c:pt>
              </c:numCache>
            </c:numRef>
          </c:val>
        </c:ser>
        <c:ser>
          <c:idx val="5"/>
          <c:order val="5"/>
          <c:tx>
            <c:strRef>
              <c:f>Sheet1!$G$1</c:f>
              <c:strCache>
                <c:ptCount val="1"/>
                <c:pt idx="0">
                  <c:v>Saudi Arabia</c:v>
                </c:pt>
              </c:strCache>
            </c:strRef>
          </c:tx>
          <c:spPr>
            <a:ln>
              <a:prstDash val="dash"/>
            </a:ln>
          </c:spPr>
          <c:marker>
            <c:symbol val="none"/>
          </c:marker>
          <c:cat>
            <c:numRef>
              <c:f>Sheet1!$A$2:$A$53</c:f>
              <c:numCache>
                <c:formatCode>General</c:formatCode>
                <c:ptCount val="52"/>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numCache>
            </c:numRef>
          </c:cat>
          <c:val>
            <c:numRef>
              <c:f>Sheet1!$G$2:$G$53</c:f>
              <c:numCache>
                <c:formatCode>General</c:formatCode>
                <c:ptCount val="52"/>
                <c:pt idx="0">
                  <c:v>1.3792000000000229E-3</c:v>
                </c:pt>
                <c:pt idx="1">
                  <c:v>1.2478000000000001E-3</c:v>
                </c:pt>
                <c:pt idx="2">
                  <c:v>1.2550000000000061E-3</c:v>
                </c:pt>
                <c:pt idx="3">
                  <c:v>1.4109999999999999E-3</c:v>
                </c:pt>
                <c:pt idx="4">
                  <c:v>1.7959000000000289E-3</c:v>
                </c:pt>
                <c:pt idx="5">
                  <c:v>1.6605000000000385E-3</c:v>
                </c:pt>
                <c:pt idx="6">
                  <c:v>1.5761000000000353E-3</c:v>
                </c:pt>
                <c:pt idx="7">
                  <c:v>1.4277000000000001E-3</c:v>
                </c:pt>
                <c:pt idx="8">
                  <c:v>1.5092000000000141E-3</c:v>
                </c:pt>
                <c:pt idx="9">
                  <c:v>1.2989000000000188E-3</c:v>
                </c:pt>
                <c:pt idx="10">
                  <c:v>1.4054E-3</c:v>
                </c:pt>
                <c:pt idx="11">
                  <c:v>1.5041000000000266E-3</c:v>
                </c:pt>
                <c:pt idx="12">
                  <c:v>1.5512000000000201E-3</c:v>
                </c:pt>
                <c:pt idx="13">
                  <c:v>1.4785000000000202E-3</c:v>
                </c:pt>
                <c:pt idx="14">
                  <c:v>1.5793000000000217E-3</c:v>
                </c:pt>
                <c:pt idx="15">
                  <c:v>1.652600000000037E-3</c:v>
                </c:pt>
                <c:pt idx="16">
                  <c:v>1.7463000000000381E-3</c:v>
                </c:pt>
                <c:pt idx="17">
                  <c:v>2.4353000000000092E-3</c:v>
                </c:pt>
                <c:pt idx="18">
                  <c:v>2.6217000000000644E-3</c:v>
                </c:pt>
                <c:pt idx="19">
                  <c:v>2.6605000000000816E-3</c:v>
                </c:pt>
                <c:pt idx="20">
                  <c:v>2.9482000000000514E-3</c:v>
                </c:pt>
                <c:pt idx="21">
                  <c:v>3.2274000000000864E-3</c:v>
                </c:pt>
                <c:pt idx="22">
                  <c:v>3.4669000000000566E-3</c:v>
                </c:pt>
                <c:pt idx="23">
                  <c:v>3.9899000000000765E-3</c:v>
                </c:pt>
                <c:pt idx="24">
                  <c:v>4.3571E-3</c:v>
                </c:pt>
                <c:pt idx="25">
                  <c:v>4.8694000000000124E-3</c:v>
                </c:pt>
                <c:pt idx="26">
                  <c:v>6.3794000000001556E-3</c:v>
                </c:pt>
                <c:pt idx="27">
                  <c:v>6.7021000000000875E-3</c:v>
                </c:pt>
                <c:pt idx="28">
                  <c:v>7.046800000000149E-3</c:v>
                </c:pt>
                <c:pt idx="29">
                  <c:v>8.1786000000000046E-3</c:v>
                </c:pt>
                <c:pt idx="30">
                  <c:v>8.6954000000002106E-3</c:v>
                </c:pt>
                <c:pt idx="31">
                  <c:v>9.6977000000000226E-3</c:v>
                </c:pt>
                <c:pt idx="32">
                  <c:v>9.4229000000001228E-3</c:v>
                </c:pt>
                <c:pt idx="33">
                  <c:v>8.1606000000000248E-3</c:v>
                </c:pt>
                <c:pt idx="34">
                  <c:v>8.3161000000000727E-3</c:v>
                </c:pt>
                <c:pt idx="35">
                  <c:v>7.6880000000001071E-3</c:v>
                </c:pt>
                <c:pt idx="36">
                  <c:v>7.743500000000147E-3</c:v>
                </c:pt>
                <c:pt idx="37">
                  <c:v>7.3913000000001543E-3</c:v>
                </c:pt>
                <c:pt idx="38">
                  <c:v>7.0674000000000023E-3</c:v>
                </c:pt>
                <c:pt idx="39">
                  <c:v>7.8563000000001389E-3</c:v>
                </c:pt>
                <c:pt idx="40">
                  <c:v>9.8483000000000025E-3</c:v>
                </c:pt>
                <c:pt idx="41">
                  <c:v>1.3034000000000007E-2</c:v>
                </c:pt>
                <c:pt idx="42">
                  <c:v>9.3662000000001768E-3</c:v>
                </c:pt>
                <c:pt idx="43">
                  <c:v>1.02147E-2</c:v>
                </c:pt>
                <c:pt idx="44">
                  <c:v>9.3108000000001068E-3</c:v>
                </c:pt>
                <c:pt idx="45">
                  <c:v>9.866100000000249E-3</c:v>
                </c:pt>
                <c:pt idx="46">
                  <c:v>1.0134900000000001E-2</c:v>
                </c:pt>
                <c:pt idx="47">
                  <c:v>8.8360000000000747E-3</c:v>
                </c:pt>
                <c:pt idx="48">
                  <c:v>9.7097000000000728E-3</c:v>
                </c:pt>
                <c:pt idx="49">
                  <c:v>9.8713000000000568E-3</c:v>
                </c:pt>
                <c:pt idx="50">
                  <c:v>9.9892000000000748E-3</c:v>
                </c:pt>
                <c:pt idx="51">
                  <c:v>1.0448600000000001E-2</c:v>
                </c:pt>
              </c:numCache>
            </c:numRef>
          </c:val>
        </c:ser>
        <c:ser>
          <c:idx val="6"/>
          <c:order val="6"/>
          <c:tx>
            <c:strRef>
              <c:f>Sheet1!$H$1</c:f>
              <c:strCache>
                <c:ptCount val="1"/>
                <c:pt idx="0">
                  <c:v>Iraq</c:v>
                </c:pt>
              </c:strCache>
            </c:strRef>
          </c:tx>
          <c:spPr>
            <a:ln w="50800"/>
          </c:spPr>
          <c:marker>
            <c:symbol val="none"/>
          </c:marker>
          <c:cat>
            <c:numRef>
              <c:f>Sheet1!$A$2:$A$53</c:f>
              <c:numCache>
                <c:formatCode>General</c:formatCode>
                <c:ptCount val="52"/>
                <c:pt idx="0">
                  <c:v>1950</c:v>
                </c:pt>
                <c:pt idx="1">
                  <c:v>1951</c:v>
                </c:pt>
                <c:pt idx="2">
                  <c:v>1952</c:v>
                </c:pt>
                <c:pt idx="3">
                  <c:v>1953</c:v>
                </c:pt>
                <c:pt idx="4">
                  <c:v>1954</c:v>
                </c:pt>
                <c:pt idx="5">
                  <c:v>1955</c:v>
                </c:pt>
                <c:pt idx="6">
                  <c:v>1956</c:v>
                </c:pt>
                <c:pt idx="7">
                  <c:v>1957</c:v>
                </c:pt>
                <c:pt idx="8">
                  <c:v>1958</c:v>
                </c:pt>
                <c:pt idx="9">
                  <c:v>1959</c:v>
                </c:pt>
                <c:pt idx="10">
                  <c:v>1960</c:v>
                </c:pt>
                <c:pt idx="11">
                  <c:v>1961</c:v>
                </c:pt>
                <c:pt idx="12">
                  <c:v>1962</c:v>
                </c:pt>
                <c:pt idx="13">
                  <c:v>1963</c:v>
                </c:pt>
                <c:pt idx="14">
                  <c:v>1964</c:v>
                </c:pt>
                <c:pt idx="15">
                  <c:v>1965</c:v>
                </c:pt>
                <c:pt idx="16">
                  <c:v>1966</c:v>
                </c:pt>
                <c:pt idx="17">
                  <c:v>1967</c:v>
                </c:pt>
                <c:pt idx="18">
                  <c:v>1968</c:v>
                </c:pt>
                <c:pt idx="19">
                  <c:v>1969</c:v>
                </c:pt>
                <c:pt idx="20">
                  <c:v>1970</c:v>
                </c:pt>
                <c:pt idx="21">
                  <c:v>1971</c:v>
                </c:pt>
                <c:pt idx="22">
                  <c:v>1972</c:v>
                </c:pt>
                <c:pt idx="23">
                  <c:v>1973</c:v>
                </c:pt>
                <c:pt idx="24">
                  <c:v>1974</c:v>
                </c:pt>
                <c:pt idx="25">
                  <c:v>1975</c:v>
                </c:pt>
                <c:pt idx="26">
                  <c:v>1976</c:v>
                </c:pt>
                <c:pt idx="27">
                  <c:v>1977</c:v>
                </c:pt>
                <c:pt idx="28">
                  <c:v>1978</c:v>
                </c:pt>
                <c:pt idx="29">
                  <c:v>1979</c:v>
                </c:pt>
                <c:pt idx="30">
                  <c:v>1980</c:v>
                </c:pt>
                <c:pt idx="31">
                  <c:v>1981</c:v>
                </c:pt>
                <c:pt idx="32">
                  <c:v>1982</c:v>
                </c:pt>
                <c:pt idx="33">
                  <c:v>1983</c:v>
                </c:pt>
                <c:pt idx="34">
                  <c:v>1984</c:v>
                </c:pt>
                <c:pt idx="35">
                  <c:v>1985</c:v>
                </c:pt>
                <c:pt idx="36">
                  <c:v>1986</c:v>
                </c:pt>
                <c:pt idx="37">
                  <c:v>1987</c:v>
                </c:pt>
                <c:pt idx="38">
                  <c:v>1988</c:v>
                </c:pt>
                <c:pt idx="39">
                  <c:v>1989</c:v>
                </c:pt>
                <c:pt idx="40">
                  <c:v>1990</c:v>
                </c:pt>
                <c:pt idx="41">
                  <c:v>1991</c:v>
                </c:pt>
                <c:pt idx="42">
                  <c:v>1992</c:v>
                </c:pt>
                <c:pt idx="43">
                  <c:v>1993</c:v>
                </c:pt>
                <c:pt idx="44">
                  <c:v>1994</c:v>
                </c:pt>
                <c:pt idx="45">
                  <c:v>1995</c:v>
                </c:pt>
                <c:pt idx="46">
                  <c:v>1996</c:v>
                </c:pt>
                <c:pt idx="47">
                  <c:v>1997</c:v>
                </c:pt>
                <c:pt idx="48">
                  <c:v>1998</c:v>
                </c:pt>
                <c:pt idx="49">
                  <c:v>1999</c:v>
                </c:pt>
                <c:pt idx="50">
                  <c:v>2000</c:v>
                </c:pt>
                <c:pt idx="51">
                  <c:v>2001</c:v>
                </c:pt>
              </c:numCache>
            </c:numRef>
          </c:cat>
          <c:val>
            <c:numRef>
              <c:f>Sheet1!$H$2:$H$53</c:f>
              <c:numCache>
                <c:formatCode>General</c:formatCode>
                <c:ptCount val="52"/>
                <c:pt idx="0">
                  <c:v>1.3108000000000204E-3</c:v>
                </c:pt>
                <c:pt idx="1">
                  <c:v>1.3278000000000061E-3</c:v>
                </c:pt>
                <c:pt idx="2">
                  <c:v>1.3117000000000061E-3</c:v>
                </c:pt>
                <c:pt idx="3">
                  <c:v>1.3845000000000318E-3</c:v>
                </c:pt>
                <c:pt idx="4">
                  <c:v>1.4357999999999958E-3</c:v>
                </c:pt>
                <c:pt idx="5">
                  <c:v>1.4817000000000001E-3</c:v>
                </c:pt>
                <c:pt idx="6">
                  <c:v>1.6352000000000289E-3</c:v>
                </c:pt>
                <c:pt idx="7">
                  <c:v>1.6936000000000308E-3</c:v>
                </c:pt>
                <c:pt idx="8">
                  <c:v>1.7803000000000424E-3</c:v>
                </c:pt>
                <c:pt idx="9">
                  <c:v>1.7644000000000401E-3</c:v>
                </c:pt>
                <c:pt idx="10">
                  <c:v>1.946500000000037E-3</c:v>
                </c:pt>
                <c:pt idx="11">
                  <c:v>2.1278000000000529E-3</c:v>
                </c:pt>
                <c:pt idx="12">
                  <c:v>2.1075000000000768E-3</c:v>
                </c:pt>
                <c:pt idx="13">
                  <c:v>2.0337000000000441E-3</c:v>
                </c:pt>
                <c:pt idx="14">
                  <c:v>2.0645000000000606E-3</c:v>
                </c:pt>
                <c:pt idx="15">
                  <c:v>2.4518000000000001E-3</c:v>
                </c:pt>
                <c:pt idx="16">
                  <c:v>2.5114000000000052E-3</c:v>
                </c:pt>
                <c:pt idx="17">
                  <c:v>2.3570000000000002E-3</c:v>
                </c:pt>
                <c:pt idx="18">
                  <c:v>2.3762000000000002E-3</c:v>
                </c:pt>
                <c:pt idx="19">
                  <c:v>2.4185000000000092E-3</c:v>
                </c:pt>
                <c:pt idx="20">
                  <c:v>2.3688000000000012E-3</c:v>
                </c:pt>
                <c:pt idx="21">
                  <c:v>2.660300000000082E-3</c:v>
                </c:pt>
                <c:pt idx="22">
                  <c:v>2.6590000000000012E-3</c:v>
                </c:pt>
                <c:pt idx="23">
                  <c:v>2.7921000000000586E-3</c:v>
                </c:pt>
                <c:pt idx="24">
                  <c:v>3.1956000000000389E-3</c:v>
                </c:pt>
                <c:pt idx="25">
                  <c:v>3.5540000000000476E-3</c:v>
                </c:pt>
                <c:pt idx="26">
                  <c:v>4.0125000000000004E-3</c:v>
                </c:pt>
                <c:pt idx="27">
                  <c:v>3.7260000000000678E-3</c:v>
                </c:pt>
                <c:pt idx="28">
                  <c:v>5.0769000000000534E-3</c:v>
                </c:pt>
                <c:pt idx="29">
                  <c:v>5.9235000000000034E-3</c:v>
                </c:pt>
                <c:pt idx="30">
                  <c:v>5.879800000000138E-3</c:v>
                </c:pt>
                <c:pt idx="31">
                  <c:v>6.4842000000001569E-3</c:v>
                </c:pt>
                <c:pt idx="32">
                  <c:v>6.4544000000000728E-3</c:v>
                </c:pt>
                <c:pt idx="33">
                  <c:v>7.9682000000001786E-3</c:v>
                </c:pt>
                <c:pt idx="34">
                  <c:v>9.9762000000001728E-3</c:v>
                </c:pt>
                <c:pt idx="35">
                  <c:v>1.0030100000000005E-2</c:v>
                </c:pt>
                <c:pt idx="36">
                  <c:v>9.6670000000000228E-3</c:v>
                </c:pt>
                <c:pt idx="37">
                  <c:v>1.0703400000000229E-2</c:v>
                </c:pt>
                <c:pt idx="38">
                  <c:v>1.1038600000000001E-2</c:v>
                </c:pt>
                <c:pt idx="39">
                  <c:v>1.12566E-2</c:v>
                </c:pt>
                <c:pt idx="40">
                  <c:v>1.2707299999999999E-2</c:v>
                </c:pt>
                <c:pt idx="41">
                  <c:v>8.3527000000003463E-3</c:v>
                </c:pt>
                <c:pt idx="42">
                  <c:v>6.1644000000000004E-3</c:v>
                </c:pt>
                <c:pt idx="43">
                  <c:v>6.4001000000001246E-3</c:v>
                </c:pt>
                <c:pt idx="44">
                  <c:v>6.638000000000103E-3</c:v>
                </c:pt>
                <c:pt idx="45">
                  <c:v>6.5581000000000658E-3</c:v>
                </c:pt>
                <c:pt idx="46">
                  <c:v>6.6214000000000134E-3</c:v>
                </c:pt>
                <c:pt idx="47">
                  <c:v>6.1647999999999998E-3</c:v>
                </c:pt>
                <c:pt idx="48">
                  <c:v>6.4825000000001054E-3</c:v>
                </c:pt>
                <c:pt idx="49">
                  <c:v>6.4860000000001869E-3</c:v>
                </c:pt>
                <c:pt idx="50">
                  <c:v>6.5466000000001887E-3</c:v>
                </c:pt>
                <c:pt idx="51">
                  <c:v>6.701600000000211E-3</c:v>
                </c:pt>
              </c:numCache>
            </c:numRef>
          </c:val>
        </c:ser>
        <c:marker val="1"/>
        <c:axId val="65270912"/>
        <c:axId val="65272448"/>
      </c:lineChart>
      <c:catAx>
        <c:axId val="65270912"/>
        <c:scaling>
          <c:orientation val="minMax"/>
        </c:scaling>
        <c:axPos val="b"/>
        <c:numFmt formatCode="General" sourceLinked="1"/>
        <c:tickLblPos val="nextTo"/>
        <c:txPr>
          <a:bodyPr/>
          <a:lstStyle/>
          <a:p>
            <a:pPr>
              <a:defRPr sz="1400" b="1">
                <a:latin typeface="Times New Roman" pitchFamily="18" charset="0"/>
                <a:cs typeface="Times New Roman" pitchFamily="18" charset="0"/>
              </a:defRPr>
            </a:pPr>
            <a:endParaRPr lang="ja-JP"/>
          </a:p>
        </c:txPr>
        <c:crossAx val="65272448"/>
        <c:crosses val="autoZero"/>
        <c:auto val="1"/>
        <c:lblAlgn val="ctr"/>
        <c:lblOffset val="100"/>
        <c:tickLblSkip val="5"/>
      </c:catAx>
      <c:valAx>
        <c:axId val="65272448"/>
        <c:scaling>
          <c:orientation val="minMax"/>
        </c:scaling>
        <c:axPos val="l"/>
        <c:majorGridlines/>
        <c:numFmt formatCode="General" sourceLinked="1"/>
        <c:tickLblPos val="nextTo"/>
        <c:txPr>
          <a:bodyPr/>
          <a:lstStyle/>
          <a:p>
            <a:pPr>
              <a:defRPr sz="1400" b="1">
                <a:latin typeface="Times New Roman" pitchFamily="18" charset="0"/>
                <a:cs typeface="Times New Roman" pitchFamily="18" charset="0"/>
              </a:defRPr>
            </a:pPr>
            <a:endParaRPr lang="ja-JP"/>
          </a:p>
        </c:txPr>
        <c:crossAx val="65270912"/>
        <c:crosses val="autoZero"/>
        <c:crossBetween val="between"/>
      </c:valAx>
    </c:plotArea>
    <c:legend>
      <c:legendPos val="r"/>
      <c:layout>
        <c:manualLayout>
          <c:xMode val="edge"/>
          <c:yMode val="edge"/>
          <c:x val="0.80599717779868363"/>
          <c:y val="0.11620645342181204"/>
          <c:w val="0.1940028222013169"/>
          <c:h val="0.8071521920294088"/>
        </c:manualLayout>
      </c:layout>
      <c:txPr>
        <a:bodyPr/>
        <a:lstStyle/>
        <a:p>
          <a:pPr>
            <a:defRPr sz="1600">
              <a:latin typeface="Times New Roman" pitchFamily="18" charset="0"/>
              <a:cs typeface="Times New Roman" pitchFamily="18" charset="0"/>
            </a:defRPr>
          </a:pPr>
          <a:endParaRPr lang="ja-JP"/>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plotArea>
      <c:layout/>
      <c:scatterChart>
        <c:scatterStyle val="lineMarker"/>
        <c:ser>
          <c:idx val="0"/>
          <c:order val="0"/>
          <c:spPr>
            <a:ln w="28575">
              <a:noFill/>
            </a:ln>
            <a:effectLst/>
          </c:spPr>
          <c:marker>
            <c:symbol val="circle"/>
            <c:size val="10"/>
            <c:spPr>
              <a:ln>
                <a:gradFill>
                  <a:gsLst>
                    <a:gs pos="0">
                      <a:schemeClr val="tx1">
                        <a:lumMod val="50000"/>
                        <a:lumOff val="50000"/>
                      </a:schemeClr>
                    </a:gs>
                    <a:gs pos="50000">
                      <a:srgbClr val="68A2B6">
                        <a:tint val="44500"/>
                        <a:satMod val="160000"/>
                      </a:srgbClr>
                    </a:gs>
                    <a:gs pos="100000">
                      <a:srgbClr val="68A2B6">
                        <a:tint val="23500"/>
                        <a:satMod val="160000"/>
                      </a:srgbClr>
                    </a:gs>
                  </a:gsLst>
                  <a:lin ang="5400000" scaled="0"/>
                </a:gradFill>
              </a:ln>
              <a:effectLst/>
              <a:scene3d>
                <a:camera prst="orthographicFront"/>
                <a:lightRig rig="threePt" dir="t"/>
              </a:scene3d>
              <a:sp3d>
                <a:bevelT/>
              </a:sp3d>
            </c:spPr>
          </c:marker>
          <c:trendline>
            <c:spPr>
              <a:ln w="44450"/>
              <a:effectLst/>
            </c:spPr>
            <c:trendlineType val="linear"/>
          </c:trendline>
          <c:xVal>
            <c:numRef>
              <c:f>Sheet5!$C$2:$T$2</c:f>
              <c:numCache>
                <c:formatCode>General</c:formatCode>
                <c:ptCount val="18"/>
                <c:pt idx="0">
                  <c:v>10562</c:v>
                </c:pt>
                <c:pt idx="1">
                  <c:v>8425</c:v>
                </c:pt>
                <c:pt idx="2">
                  <c:v>8964</c:v>
                </c:pt>
                <c:pt idx="3">
                  <c:v>8267</c:v>
                </c:pt>
                <c:pt idx="4">
                  <c:v>8079</c:v>
                </c:pt>
                <c:pt idx="5">
                  <c:v>8605</c:v>
                </c:pt>
                <c:pt idx="6">
                  <c:v>8652</c:v>
                </c:pt>
                <c:pt idx="7">
                  <c:v>8981</c:v>
                </c:pt>
                <c:pt idx="8">
                  <c:v>9299</c:v>
                </c:pt>
                <c:pt idx="9">
                  <c:v>9574</c:v>
                </c:pt>
                <c:pt idx="10">
                  <c:v>9969</c:v>
                </c:pt>
                <c:pt idx="11">
                  <c:v>11087</c:v>
                </c:pt>
                <c:pt idx="12">
                  <c:v>10421</c:v>
                </c:pt>
                <c:pt idx="13">
                  <c:v>9931</c:v>
                </c:pt>
                <c:pt idx="14">
                  <c:v>10303</c:v>
                </c:pt>
                <c:pt idx="15">
                  <c:v>11075</c:v>
                </c:pt>
                <c:pt idx="16">
                  <c:v>12513</c:v>
                </c:pt>
                <c:pt idx="17">
                  <c:v>12135</c:v>
                </c:pt>
              </c:numCache>
            </c:numRef>
          </c:xVal>
          <c:yVal>
            <c:numRef>
              <c:f>Sheet5!$C$3:$T$3</c:f>
              <c:numCache>
                <c:formatCode>General</c:formatCode>
                <c:ptCount val="18"/>
                <c:pt idx="0">
                  <c:v>1341</c:v>
                </c:pt>
                <c:pt idx="1">
                  <c:v>1304</c:v>
                </c:pt>
                <c:pt idx="2">
                  <c:v>1160</c:v>
                </c:pt>
                <c:pt idx="3">
                  <c:v>1574</c:v>
                </c:pt>
                <c:pt idx="4">
                  <c:v>2434</c:v>
                </c:pt>
                <c:pt idx="5">
                  <c:v>1753</c:v>
                </c:pt>
                <c:pt idx="6">
                  <c:v>1948</c:v>
                </c:pt>
                <c:pt idx="7">
                  <c:v>2171</c:v>
                </c:pt>
                <c:pt idx="8">
                  <c:v>2290</c:v>
                </c:pt>
                <c:pt idx="9">
                  <c:v>3200</c:v>
                </c:pt>
                <c:pt idx="10">
                  <c:v>4731</c:v>
                </c:pt>
                <c:pt idx="11">
                  <c:v>5220</c:v>
                </c:pt>
                <c:pt idx="12">
                  <c:v>3926</c:v>
                </c:pt>
                <c:pt idx="13">
                  <c:v>4594</c:v>
                </c:pt>
                <c:pt idx="14">
                  <c:v>5816</c:v>
                </c:pt>
                <c:pt idx="15">
                  <c:v>7213</c:v>
                </c:pt>
                <c:pt idx="16">
                  <c:v>7811</c:v>
                </c:pt>
                <c:pt idx="17">
                  <c:v>6486</c:v>
                </c:pt>
              </c:numCache>
            </c:numRef>
          </c:yVal>
        </c:ser>
        <c:axId val="65928192"/>
        <c:axId val="65942656"/>
      </c:scatterChart>
      <c:valAx>
        <c:axId val="65928192"/>
        <c:scaling>
          <c:orientation val="minMax"/>
          <c:min val="7000"/>
        </c:scaling>
        <c:axPos val="b"/>
        <c:majorGridlines/>
        <c:minorGridlines/>
        <c:title>
          <c:tx>
            <c:rich>
              <a:bodyPr/>
              <a:lstStyle/>
              <a:p>
                <a:pPr>
                  <a:defRPr sz="2000"/>
                </a:pPr>
                <a:r>
                  <a:rPr lang="ja-JP" altLang="en-US" sz="2000"/>
                  <a:t>イスラエルの軍事費</a:t>
                </a:r>
              </a:p>
            </c:rich>
          </c:tx>
          <c:layout/>
        </c:title>
        <c:numFmt formatCode="General" sourceLinked="1"/>
        <c:tickLblPos val="nextTo"/>
        <c:txPr>
          <a:bodyPr/>
          <a:lstStyle/>
          <a:p>
            <a:pPr>
              <a:defRPr sz="1400">
                <a:latin typeface="Times New Roman" pitchFamily="18" charset="0"/>
                <a:cs typeface="Times New Roman" pitchFamily="18" charset="0"/>
              </a:defRPr>
            </a:pPr>
            <a:endParaRPr lang="ja-JP"/>
          </a:p>
        </c:txPr>
        <c:crossAx val="65942656"/>
        <c:crosses val="autoZero"/>
        <c:crossBetween val="midCat"/>
      </c:valAx>
      <c:valAx>
        <c:axId val="65942656"/>
        <c:scaling>
          <c:orientation val="minMax"/>
        </c:scaling>
        <c:axPos val="l"/>
        <c:majorGridlines/>
        <c:minorGridlines/>
        <c:title>
          <c:tx>
            <c:rich>
              <a:bodyPr/>
              <a:lstStyle/>
              <a:p>
                <a:pPr>
                  <a:defRPr sz="2000"/>
                </a:pPr>
                <a:r>
                  <a:rPr lang="ja-JP" altLang="en-US" sz="2000"/>
                  <a:t>イランの軍事費（</a:t>
                </a:r>
                <a:r>
                  <a:rPr lang="en-US" altLang="ja-JP" sz="2000"/>
                  <a:t>1</a:t>
                </a:r>
                <a:r>
                  <a:rPr lang="ja-JP" altLang="en-US" sz="2000"/>
                  <a:t>期前）</a:t>
                </a:r>
              </a:p>
            </c:rich>
          </c:tx>
          <c:layout/>
        </c:title>
        <c:numFmt formatCode="General" sourceLinked="1"/>
        <c:tickLblPos val="nextTo"/>
        <c:txPr>
          <a:bodyPr/>
          <a:lstStyle/>
          <a:p>
            <a:pPr>
              <a:defRPr sz="1400">
                <a:latin typeface="Times New Roman" pitchFamily="18" charset="0"/>
                <a:cs typeface="Times New Roman" pitchFamily="18" charset="0"/>
              </a:defRPr>
            </a:pPr>
            <a:endParaRPr lang="ja-JP"/>
          </a:p>
        </c:txPr>
        <c:crossAx val="65928192"/>
        <c:crosses val="autoZero"/>
        <c:crossBetween val="midCat"/>
      </c:valAx>
    </c:plotArea>
    <c:plotVisOnly val="1"/>
  </c:chart>
  <c:spPr>
    <a:ln>
      <a:solidFill>
        <a:schemeClr val="tx1"/>
      </a:solidFill>
    </a:ln>
  </c:sp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ＭＳ Ｐ明朝" pitchFamily="18" charset="-128"/>
                <a:ea typeface="ＭＳ Ｐ明朝" pitchFamily="18" charset="-128"/>
              </a:defRPr>
            </a:lvl1pPr>
          </a:lstStyle>
          <a:p>
            <a:endParaRPr lang="en-US" altLang="ja-JP" dirty="0"/>
          </a:p>
        </p:txBody>
      </p:sp>
      <p:sp>
        <p:nvSpPr>
          <p:cNvPr id="1044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ＭＳ Ｐ明朝" pitchFamily="18" charset="-128"/>
                <a:ea typeface="ＭＳ Ｐ明朝" pitchFamily="18" charset="-128"/>
              </a:defRPr>
            </a:lvl1pPr>
          </a:lstStyle>
          <a:p>
            <a:endParaRPr lang="en-US" altLang="ja-JP" dirty="0"/>
          </a:p>
        </p:txBody>
      </p:sp>
      <p:sp>
        <p:nvSpPr>
          <p:cNvPr id="1044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ＭＳ Ｐ明朝" pitchFamily="18" charset="-128"/>
                <a:ea typeface="ＭＳ Ｐ明朝" pitchFamily="18" charset="-128"/>
              </a:defRPr>
            </a:lvl1pPr>
          </a:lstStyle>
          <a:p>
            <a:endParaRPr lang="en-US" altLang="ja-JP" dirty="0"/>
          </a:p>
        </p:txBody>
      </p:sp>
      <p:sp>
        <p:nvSpPr>
          <p:cNvPr id="1044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ＭＳ Ｐ明朝" pitchFamily="18" charset="-128"/>
                <a:ea typeface="ＭＳ Ｐ明朝" pitchFamily="18" charset="-128"/>
              </a:defRPr>
            </a:lvl1pPr>
          </a:lstStyle>
          <a:p>
            <a:fld id="{E96785CD-CD0F-4716-A0B6-614193484EF0}" type="slidenum">
              <a:rPr lang="ja-JP" altLang="en-US"/>
              <a:pPr/>
              <a:t>&lt;#&gt;</a:t>
            </a:fld>
            <a:endParaRPr lang="en-US" altLang="ja-JP"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ＭＳ Ｐ明朝" pitchFamily="18" charset="-128"/>
                <a:ea typeface="ＭＳ Ｐ明朝" pitchFamily="18" charset="-128"/>
              </a:defRPr>
            </a:lvl1pPr>
          </a:lstStyle>
          <a:p>
            <a:endParaRPr lang="en-US" altLang="ja-JP" dirty="0"/>
          </a:p>
        </p:txBody>
      </p:sp>
      <p:sp>
        <p:nvSpPr>
          <p:cNvPr id="10137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ＭＳ Ｐ明朝" pitchFamily="18" charset="-128"/>
                <a:ea typeface="ＭＳ Ｐ明朝" pitchFamily="18" charset="-128"/>
              </a:defRPr>
            </a:lvl1pPr>
          </a:lstStyle>
          <a:p>
            <a:endParaRPr lang="en-US" altLang="ja-JP" dirty="0"/>
          </a:p>
        </p:txBody>
      </p:sp>
      <p:sp>
        <p:nvSpPr>
          <p:cNvPr id="10138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0138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タイトルの書式設定</a:t>
            </a:r>
            <a:endParaRPr lang="en-US" altLang="ja-JP" smtClean="0"/>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138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ＭＳ Ｐ明朝" pitchFamily="18" charset="-128"/>
                <a:ea typeface="ＭＳ Ｐ明朝" pitchFamily="18" charset="-128"/>
              </a:defRPr>
            </a:lvl1pPr>
          </a:lstStyle>
          <a:p>
            <a:endParaRPr lang="en-US" altLang="ja-JP" dirty="0"/>
          </a:p>
        </p:txBody>
      </p:sp>
      <p:sp>
        <p:nvSpPr>
          <p:cNvPr id="10138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ＭＳ Ｐ明朝" pitchFamily="18" charset="-128"/>
                <a:ea typeface="ＭＳ Ｐ明朝" pitchFamily="18" charset="-128"/>
              </a:defRPr>
            </a:lvl1pPr>
          </a:lstStyle>
          <a:p>
            <a:fld id="{8CC8ECE3-B314-4F8C-929F-CBD7C948E986}" type="slidenum">
              <a:rPr lang="ja-JP" altLang="en-US"/>
              <a:pPr/>
              <a:t>&lt;#&gt;</a:t>
            </a:fld>
            <a:endParaRPr lang="en-US" altLang="ja-JP"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ＭＳ Ｐ明朝" pitchFamily="18" charset="-128"/>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5454E0-3149-41F2-8C6A-9C6E62ACFC2B}" type="slidenum">
              <a:rPr lang="ja-JP" altLang="en-US"/>
              <a:pPr/>
              <a:t>1</a:t>
            </a:fld>
            <a:endParaRPr lang="en-US" altLang="ja-JP" dirty="0"/>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CC8ECE3-B314-4F8C-929F-CBD7C948E986}" type="slidenum">
              <a:rPr lang="ja-JP" altLang="en-US" smtClean="0"/>
              <a:pPr/>
              <a:t>10</a:t>
            </a:fld>
            <a:endParaRPr lang="en-US" altLang="ja-JP"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bwMode="gray">
      <p:bgPr>
        <a:blipFill dpi="0" rotWithShape="0">
          <a:blip r:embed="rId2" cstate="print"/>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3078" name="Rectangle 6"/>
          <p:cNvSpPr>
            <a:spLocks noGrp="1" noChangeArrowheads="1"/>
          </p:cNvSpPr>
          <p:nvPr>
            <p:ph type="ctrTitle"/>
          </p:nvPr>
        </p:nvSpPr>
        <p:spPr>
          <a:xfrm>
            <a:off x="304800" y="5029200"/>
            <a:ext cx="8686800" cy="947738"/>
          </a:xfrm>
        </p:spPr>
        <p:txBody>
          <a:bodyPr/>
          <a:lstStyle>
            <a:lvl1pPr>
              <a:defRPr/>
            </a:lvl1pPr>
          </a:lstStyle>
          <a:p>
            <a:r>
              <a:rPr lang="ja-JP" altLang="en-US"/>
              <a:t>マスタ タイトルの書式設定</a:t>
            </a:r>
            <a:endParaRPr lang="en-US" altLang="ja-JP"/>
          </a:p>
        </p:txBody>
      </p:sp>
      <p:sp>
        <p:nvSpPr>
          <p:cNvPr id="3079" name="Rectangle 7"/>
          <p:cNvSpPr>
            <a:spLocks noGrp="1" noChangeArrowheads="1"/>
          </p:cNvSpPr>
          <p:nvPr>
            <p:ph type="subTitle" idx="1"/>
          </p:nvPr>
        </p:nvSpPr>
        <p:spPr>
          <a:xfrm>
            <a:off x="304800" y="5886450"/>
            <a:ext cx="8686800" cy="895350"/>
          </a:xfrm>
        </p:spPr>
        <p:txBody>
          <a:bodyPr/>
          <a:lstStyle>
            <a:lvl1pPr marL="0" indent="0">
              <a:buFont typeface="Wingdings" pitchFamily="2" charset="2"/>
              <a:buNone/>
              <a:defRPr>
                <a:solidFill>
                  <a:schemeClr val="tx2"/>
                </a:solidFill>
                <a:latin typeface="ＭＳ Ｐゴシック" pitchFamily="50" charset="-128"/>
                <a:ea typeface="ＭＳ Ｐゴシック" pitchFamily="50" charset="-128"/>
              </a:defRPr>
            </a:lvl1pPr>
          </a:lstStyle>
          <a:p>
            <a:r>
              <a:rPr lang="ja-JP" altLang="en-US"/>
              <a:t>マスタ サブタイトルの書式設定</a:t>
            </a:r>
          </a:p>
        </p:txBody>
      </p:sp>
      <p:sp>
        <p:nvSpPr>
          <p:cNvPr id="3104" name="Rectangle 32"/>
          <p:cNvSpPr>
            <a:spLocks noGrp="1" noChangeArrowheads="1"/>
          </p:cNvSpPr>
          <p:nvPr>
            <p:ph type="dt" sz="quarter" idx="2"/>
          </p:nvPr>
        </p:nvSpPr>
        <p:spPr/>
        <p:txBody>
          <a:bodyPr/>
          <a:lstStyle>
            <a:lvl1pPr>
              <a:defRPr/>
            </a:lvl1pPr>
          </a:lstStyle>
          <a:p>
            <a:endParaRPr lang="en-US" altLang="ja-JP" dirty="0"/>
          </a:p>
        </p:txBody>
      </p:sp>
      <p:sp>
        <p:nvSpPr>
          <p:cNvPr id="3105" name="Rectangle 33"/>
          <p:cNvSpPr>
            <a:spLocks noGrp="1" noChangeArrowheads="1"/>
          </p:cNvSpPr>
          <p:nvPr>
            <p:ph type="ftr" sz="quarter" idx="3"/>
          </p:nvPr>
        </p:nvSpPr>
        <p:spPr/>
        <p:txBody>
          <a:bodyPr/>
          <a:lstStyle>
            <a:lvl1pPr>
              <a:defRPr/>
            </a:lvl1pPr>
          </a:lstStyle>
          <a:p>
            <a:endParaRPr lang="en-US" altLang="ja-JP" dirty="0"/>
          </a:p>
        </p:txBody>
      </p:sp>
      <p:sp>
        <p:nvSpPr>
          <p:cNvPr id="3106" name="Rectangle 34"/>
          <p:cNvSpPr>
            <a:spLocks noGrp="1" noChangeArrowheads="1"/>
          </p:cNvSpPr>
          <p:nvPr>
            <p:ph type="sldNum" sz="quarter" idx="4"/>
          </p:nvPr>
        </p:nvSpPr>
        <p:spPr/>
        <p:txBody>
          <a:bodyPr/>
          <a:lstStyle>
            <a:lvl1pPr>
              <a:defRPr/>
            </a:lvl1pPr>
          </a:lstStyle>
          <a:p>
            <a:fld id="{B7129C90-DAE4-4416-BD3F-283851D551F5}" type="slidenum">
              <a:rPr lang="ja-JP" altLang="en-US"/>
              <a:pPr/>
              <a:t>&lt;#&gt;</a:t>
            </a:fld>
            <a:endParaRPr lang="en-US" altLang="ja-JP" dirty="0"/>
          </a:p>
        </p:txBody>
      </p:sp>
    </p:spTree>
  </p:cSld>
  <p:clrMapOvr>
    <a:masterClrMapping/>
  </p:clrMapOvr>
  <p:transition>
    <p:wheel spokes="2"/>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dirty="0"/>
          </a:p>
        </p:txBody>
      </p:sp>
      <p:sp>
        <p:nvSpPr>
          <p:cNvPr id="5" name="フッター プレースホルダ 4"/>
          <p:cNvSpPr>
            <a:spLocks noGrp="1"/>
          </p:cNvSpPr>
          <p:nvPr>
            <p:ph type="ftr" sz="quarter" idx="11"/>
          </p:nvPr>
        </p:nvSpPr>
        <p:spPr/>
        <p:txBody>
          <a:bodyPr/>
          <a:lstStyle>
            <a:lvl1pPr>
              <a:defRPr/>
            </a:lvl1pPr>
          </a:lstStyle>
          <a:p>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fld id="{F48AE227-7126-44D9-ACEA-772FAEBE6A5C}" type="slidenum">
              <a:rPr lang="ja-JP" altLang="en-US"/>
              <a:pPr/>
              <a:t>&lt;#&gt;</a:t>
            </a:fld>
            <a:endParaRPr lang="en-US" altLang="ja-JP" dirty="0"/>
          </a:p>
        </p:txBody>
      </p:sp>
    </p:spTree>
  </p:cSld>
  <p:clrMapOvr>
    <a:masterClrMapping/>
  </p:clrMapOvr>
  <p:transition>
    <p:wheel spokes="2"/>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81800" y="76200"/>
            <a:ext cx="2133600" cy="6477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81000" y="76200"/>
            <a:ext cx="6248400" cy="6477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dirty="0"/>
          </a:p>
        </p:txBody>
      </p:sp>
      <p:sp>
        <p:nvSpPr>
          <p:cNvPr id="5" name="フッター プレースホルダ 4"/>
          <p:cNvSpPr>
            <a:spLocks noGrp="1"/>
          </p:cNvSpPr>
          <p:nvPr>
            <p:ph type="ftr" sz="quarter" idx="11"/>
          </p:nvPr>
        </p:nvSpPr>
        <p:spPr/>
        <p:txBody>
          <a:bodyPr/>
          <a:lstStyle>
            <a:lvl1pPr>
              <a:defRPr/>
            </a:lvl1pPr>
          </a:lstStyle>
          <a:p>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fld id="{9FB9D819-0521-439A-BD57-EAD1AE1D50AE}" type="slidenum">
              <a:rPr lang="ja-JP" altLang="en-US"/>
              <a:pPr/>
              <a:t>&lt;#&gt;</a:t>
            </a:fld>
            <a:endParaRPr lang="en-US" altLang="ja-JP" dirty="0"/>
          </a:p>
        </p:txBody>
      </p:sp>
    </p:spTree>
  </p:cSld>
  <p:clrMapOvr>
    <a:masterClrMapping/>
  </p:clrMapOvr>
  <p:transition>
    <p:wheel spokes="2"/>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endParaRPr lang="en-US" altLang="ja-JP" dirty="0"/>
          </a:p>
        </p:txBody>
      </p:sp>
      <p:sp>
        <p:nvSpPr>
          <p:cNvPr id="5" name="フッター プレースホルダ 4"/>
          <p:cNvSpPr>
            <a:spLocks noGrp="1"/>
          </p:cNvSpPr>
          <p:nvPr>
            <p:ph type="ftr" sz="quarter" idx="11"/>
          </p:nvPr>
        </p:nvSpPr>
        <p:spPr/>
        <p:txBody>
          <a:bodyPr/>
          <a:lstStyle>
            <a:lvl1pPr>
              <a:defRPr/>
            </a:lvl1pPr>
          </a:lstStyle>
          <a:p>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fld id="{FFA0DDDA-5456-4CF2-9E06-2970C92115B2}" type="slidenum">
              <a:rPr lang="ja-JP" altLang="en-US"/>
              <a:pPr/>
              <a:t>&lt;#&gt;</a:t>
            </a:fld>
            <a:endParaRPr lang="en-US" altLang="ja-JP" dirty="0"/>
          </a:p>
        </p:txBody>
      </p:sp>
    </p:spTree>
  </p:cSld>
  <p:clrMapOvr>
    <a:masterClrMapping/>
  </p:clrMapOvr>
  <p:transition>
    <p:wheel spokes="2"/>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endParaRPr lang="en-US" altLang="ja-JP" dirty="0"/>
          </a:p>
        </p:txBody>
      </p:sp>
      <p:sp>
        <p:nvSpPr>
          <p:cNvPr id="5" name="フッター プレースホルダ 4"/>
          <p:cNvSpPr>
            <a:spLocks noGrp="1"/>
          </p:cNvSpPr>
          <p:nvPr>
            <p:ph type="ftr" sz="quarter" idx="11"/>
          </p:nvPr>
        </p:nvSpPr>
        <p:spPr/>
        <p:txBody>
          <a:bodyPr/>
          <a:lstStyle>
            <a:lvl1pPr>
              <a:defRPr/>
            </a:lvl1pPr>
          </a:lstStyle>
          <a:p>
            <a:endParaRPr lang="en-US" altLang="ja-JP" dirty="0"/>
          </a:p>
        </p:txBody>
      </p:sp>
      <p:sp>
        <p:nvSpPr>
          <p:cNvPr id="6" name="スライド番号プレースホルダ 5"/>
          <p:cNvSpPr>
            <a:spLocks noGrp="1"/>
          </p:cNvSpPr>
          <p:nvPr>
            <p:ph type="sldNum" sz="quarter" idx="12"/>
          </p:nvPr>
        </p:nvSpPr>
        <p:spPr/>
        <p:txBody>
          <a:bodyPr/>
          <a:lstStyle>
            <a:lvl1pPr>
              <a:defRPr/>
            </a:lvl1pPr>
          </a:lstStyle>
          <a:p>
            <a:fld id="{FB2FD850-43A0-42E3-845A-0CED70390402}" type="slidenum">
              <a:rPr lang="ja-JP" altLang="en-US"/>
              <a:pPr/>
              <a:t>&lt;#&gt;</a:t>
            </a:fld>
            <a:endParaRPr lang="en-US" altLang="ja-JP" dirty="0"/>
          </a:p>
        </p:txBody>
      </p:sp>
    </p:spTree>
  </p:cSld>
  <p:clrMapOvr>
    <a:masterClrMapping/>
  </p:clrMapOvr>
  <p:transition>
    <p:wheel spokes="2"/>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81000" y="1295400"/>
            <a:ext cx="41910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724400" y="1295400"/>
            <a:ext cx="41910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4"/>
          <p:cNvSpPr>
            <a:spLocks noGrp="1"/>
          </p:cNvSpPr>
          <p:nvPr>
            <p:ph type="dt" sz="half" idx="10"/>
          </p:nvPr>
        </p:nvSpPr>
        <p:spPr/>
        <p:txBody>
          <a:bodyPr/>
          <a:lstStyle>
            <a:lvl1pPr>
              <a:defRPr/>
            </a:lvl1pPr>
          </a:lstStyle>
          <a:p>
            <a:endParaRPr lang="en-US" altLang="ja-JP" dirty="0"/>
          </a:p>
        </p:txBody>
      </p:sp>
      <p:sp>
        <p:nvSpPr>
          <p:cNvPr id="6" name="フッター プレースホルダ 5"/>
          <p:cNvSpPr>
            <a:spLocks noGrp="1"/>
          </p:cNvSpPr>
          <p:nvPr>
            <p:ph type="ftr" sz="quarter" idx="11"/>
          </p:nvPr>
        </p:nvSpPr>
        <p:spPr/>
        <p:txBody>
          <a:bodyPr/>
          <a:lstStyle>
            <a:lvl1pPr>
              <a:defRPr/>
            </a:lvl1pPr>
          </a:lstStyle>
          <a:p>
            <a:endParaRPr lang="en-US" altLang="ja-JP" dirty="0"/>
          </a:p>
        </p:txBody>
      </p:sp>
      <p:sp>
        <p:nvSpPr>
          <p:cNvPr id="7" name="スライド番号プレースホルダ 6"/>
          <p:cNvSpPr>
            <a:spLocks noGrp="1"/>
          </p:cNvSpPr>
          <p:nvPr>
            <p:ph type="sldNum" sz="quarter" idx="12"/>
          </p:nvPr>
        </p:nvSpPr>
        <p:spPr/>
        <p:txBody>
          <a:bodyPr/>
          <a:lstStyle>
            <a:lvl1pPr>
              <a:defRPr/>
            </a:lvl1pPr>
          </a:lstStyle>
          <a:p>
            <a:fld id="{4F982A2B-E173-4427-97D3-1FF14E771AF1}" type="slidenum">
              <a:rPr lang="ja-JP" altLang="en-US"/>
              <a:pPr/>
              <a:t>&lt;#&gt;</a:t>
            </a:fld>
            <a:endParaRPr lang="en-US" altLang="ja-JP" dirty="0"/>
          </a:p>
        </p:txBody>
      </p:sp>
    </p:spTree>
  </p:cSld>
  <p:clrMapOvr>
    <a:masterClrMapping/>
  </p:clrMapOvr>
  <p:transition>
    <p:wheel spokes="2"/>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6"/>
          <p:cNvSpPr>
            <a:spLocks noGrp="1"/>
          </p:cNvSpPr>
          <p:nvPr>
            <p:ph type="dt" sz="half" idx="10"/>
          </p:nvPr>
        </p:nvSpPr>
        <p:spPr/>
        <p:txBody>
          <a:bodyPr/>
          <a:lstStyle>
            <a:lvl1pPr>
              <a:defRPr/>
            </a:lvl1pPr>
          </a:lstStyle>
          <a:p>
            <a:endParaRPr lang="en-US" altLang="ja-JP" dirty="0"/>
          </a:p>
        </p:txBody>
      </p:sp>
      <p:sp>
        <p:nvSpPr>
          <p:cNvPr id="8" name="フッター プレースホルダ 7"/>
          <p:cNvSpPr>
            <a:spLocks noGrp="1"/>
          </p:cNvSpPr>
          <p:nvPr>
            <p:ph type="ftr" sz="quarter" idx="11"/>
          </p:nvPr>
        </p:nvSpPr>
        <p:spPr/>
        <p:txBody>
          <a:bodyPr/>
          <a:lstStyle>
            <a:lvl1pPr>
              <a:defRPr/>
            </a:lvl1pPr>
          </a:lstStyle>
          <a:p>
            <a:endParaRPr lang="en-US" altLang="ja-JP" dirty="0"/>
          </a:p>
        </p:txBody>
      </p:sp>
      <p:sp>
        <p:nvSpPr>
          <p:cNvPr id="9" name="スライド番号プレースホルダ 8"/>
          <p:cNvSpPr>
            <a:spLocks noGrp="1"/>
          </p:cNvSpPr>
          <p:nvPr>
            <p:ph type="sldNum" sz="quarter" idx="12"/>
          </p:nvPr>
        </p:nvSpPr>
        <p:spPr/>
        <p:txBody>
          <a:bodyPr/>
          <a:lstStyle>
            <a:lvl1pPr>
              <a:defRPr/>
            </a:lvl1pPr>
          </a:lstStyle>
          <a:p>
            <a:fld id="{9D32A26A-770E-488C-873C-E94849E37E67}" type="slidenum">
              <a:rPr lang="ja-JP" altLang="en-US"/>
              <a:pPr/>
              <a:t>&lt;#&gt;</a:t>
            </a:fld>
            <a:endParaRPr lang="en-US" altLang="ja-JP" dirty="0"/>
          </a:p>
        </p:txBody>
      </p:sp>
    </p:spTree>
  </p:cSld>
  <p:clrMapOvr>
    <a:masterClrMapping/>
  </p:clrMapOvr>
  <p:transition>
    <p:wheel spokes="2"/>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2"/>
          <p:cNvSpPr>
            <a:spLocks noGrp="1"/>
          </p:cNvSpPr>
          <p:nvPr>
            <p:ph type="dt" sz="half" idx="10"/>
          </p:nvPr>
        </p:nvSpPr>
        <p:spPr/>
        <p:txBody>
          <a:bodyPr/>
          <a:lstStyle>
            <a:lvl1pPr>
              <a:defRPr/>
            </a:lvl1pPr>
          </a:lstStyle>
          <a:p>
            <a:endParaRPr lang="en-US" altLang="ja-JP" dirty="0"/>
          </a:p>
        </p:txBody>
      </p:sp>
      <p:sp>
        <p:nvSpPr>
          <p:cNvPr id="4" name="フッター プレースホルダ 3"/>
          <p:cNvSpPr>
            <a:spLocks noGrp="1"/>
          </p:cNvSpPr>
          <p:nvPr>
            <p:ph type="ftr" sz="quarter" idx="11"/>
          </p:nvPr>
        </p:nvSpPr>
        <p:spPr/>
        <p:txBody>
          <a:bodyPr/>
          <a:lstStyle>
            <a:lvl1pPr>
              <a:defRPr/>
            </a:lvl1pPr>
          </a:lstStyle>
          <a:p>
            <a:endParaRPr lang="en-US" altLang="ja-JP" dirty="0"/>
          </a:p>
        </p:txBody>
      </p:sp>
      <p:sp>
        <p:nvSpPr>
          <p:cNvPr id="5" name="スライド番号プレースホルダ 4"/>
          <p:cNvSpPr>
            <a:spLocks noGrp="1"/>
          </p:cNvSpPr>
          <p:nvPr>
            <p:ph type="sldNum" sz="quarter" idx="12"/>
          </p:nvPr>
        </p:nvSpPr>
        <p:spPr/>
        <p:txBody>
          <a:bodyPr/>
          <a:lstStyle>
            <a:lvl1pPr>
              <a:defRPr/>
            </a:lvl1pPr>
          </a:lstStyle>
          <a:p>
            <a:fld id="{7A886AA6-BDA9-4A3B-8C47-EBA3E90FDA32}" type="slidenum">
              <a:rPr lang="ja-JP" altLang="en-US"/>
              <a:pPr/>
              <a:t>&lt;#&gt;</a:t>
            </a:fld>
            <a:endParaRPr lang="en-US" altLang="ja-JP" dirty="0"/>
          </a:p>
        </p:txBody>
      </p:sp>
    </p:spTree>
  </p:cSld>
  <p:clrMapOvr>
    <a:masterClrMapping/>
  </p:clrMapOvr>
  <p:transition>
    <p:wheel spokes="2"/>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endParaRPr lang="en-US" altLang="ja-JP" dirty="0"/>
          </a:p>
        </p:txBody>
      </p:sp>
      <p:sp>
        <p:nvSpPr>
          <p:cNvPr id="3" name="フッター プレースホルダ 2"/>
          <p:cNvSpPr>
            <a:spLocks noGrp="1"/>
          </p:cNvSpPr>
          <p:nvPr>
            <p:ph type="ftr" sz="quarter" idx="11"/>
          </p:nvPr>
        </p:nvSpPr>
        <p:spPr/>
        <p:txBody>
          <a:bodyPr/>
          <a:lstStyle>
            <a:lvl1pPr>
              <a:defRPr/>
            </a:lvl1pPr>
          </a:lstStyle>
          <a:p>
            <a:endParaRPr lang="en-US" altLang="ja-JP" dirty="0"/>
          </a:p>
        </p:txBody>
      </p:sp>
      <p:sp>
        <p:nvSpPr>
          <p:cNvPr id="4" name="スライド番号プレースホルダ 3"/>
          <p:cNvSpPr>
            <a:spLocks noGrp="1"/>
          </p:cNvSpPr>
          <p:nvPr>
            <p:ph type="sldNum" sz="quarter" idx="12"/>
          </p:nvPr>
        </p:nvSpPr>
        <p:spPr/>
        <p:txBody>
          <a:bodyPr/>
          <a:lstStyle>
            <a:lvl1pPr>
              <a:defRPr/>
            </a:lvl1pPr>
          </a:lstStyle>
          <a:p>
            <a:fld id="{F0449CBD-2A17-4F01-B442-18B3DA21BA32}" type="slidenum">
              <a:rPr lang="ja-JP" altLang="en-US"/>
              <a:pPr/>
              <a:t>&lt;#&gt;</a:t>
            </a:fld>
            <a:endParaRPr lang="en-US" altLang="ja-JP" dirty="0"/>
          </a:p>
        </p:txBody>
      </p:sp>
    </p:spTree>
  </p:cSld>
  <p:clrMapOvr>
    <a:masterClrMapping/>
  </p:clrMapOvr>
  <p:transition>
    <p:wheel spokes="2"/>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dirty="0"/>
          </a:p>
        </p:txBody>
      </p:sp>
      <p:sp>
        <p:nvSpPr>
          <p:cNvPr id="6" name="フッター プレースホルダ 5"/>
          <p:cNvSpPr>
            <a:spLocks noGrp="1"/>
          </p:cNvSpPr>
          <p:nvPr>
            <p:ph type="ftr" sz="quarter" idx="11"/>
          </p:nvPr>
        </p:nvSpPr>
        <p:spPr/>
        <p:txBody>
          <a:bodyPr/>
          <a:lstStyle>
            <a:lvl1pPr>
              <a:defRPr/>
            </a:lvl1pPr>
          </a:lstStyle>
          <a:p>
            <a:endParaRPr lang="en-US" altLang="ja-JP" dirty="0"/>
          </a:p>
        </p:txBody>
      </p:sp>
      <p:sp>
        <p:nvSpPr>
          <p:cNvPr id="7" name="スライド番号プレースホルダ 6"/>
          <p:cNvSpPr>
            <a:spLocks noGrp="1"/>
          </p:cNvSpPr>
          <p:nvPr>
            <p:ph type="sldNum" sz="quarter" idx="12"/>
          </p:nvPr>
        </p:nvSpPr>
        <p:spPr/>
        <p:txBody>
          <a:bodyPr/>
          <a:lstStyle>
            <a:lvl1pPr>
              <a:defRPr/>
            </a:lvl1pPr>
          </a:lstStyle>
          <a:p>
            <a:fld id="{8689826E-054D-48CC-82B4-7428B6CC3CE1}" type="slidenum">
              <a:rPr lang="ja-JP" altLang="en-US"/>
              <a:pPr/>
              <a:t>&lt;#&gt;</a:t>
            </a:fld>
            <a:endParaRPr lang="en-US" altLang="ja-JP" dirty="0"/>
          </a:p>
        </p:txBody>
      </p:sp>
    </p:spTree>
  </p:cSld>
  <p:clrMapOvr>
    <a:masterClrMapping/>
  </p:clrMapOvr>
  <p:transition>
    <p:wheel spokes="2"/>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4"/>
          <p:cNvSpPr>
            <a:spLocks noGrp="1"/>
          </p:cNvSpPr>
          <p:nvPr>
            <p:ph type="dt" sz="half" idx="10"/>
          </p:nvPr>
        </p:nvSpPr>
        <p:spPr/>
        <p:txBody>
          <a:bodyPr/>
          <a:lstStyle>
            <a:lvl1pPr>
              <a:defRPr/>
            </a:lvl1pPr>
          </a:lstStyle>
          <a:p>
            <a:endParaRPr lang="en-US" altLang="ja-JP" dirty="0"/>
          </a:p>
        </p:txBody>
      </p:sp>
      <p:sp>
        <p:nvSpPr>
          <p:cNvPr id="6" name="フッター プレースホルダ 5"/>
          <p:cNvSpPr>
            <a:spLocks noGrp="1"/>
          </p:cNvSpPr>
          <p:nvPr>
            <p:ph type="ftr" sz="quarter" idx="11"/>
          </p:nvPr>
        </p:nvSpPr>
        <p:spPr/>
        <p:txBody>
          <a:bodyPr/>
          <a:lstStyle>
            <a:lvl1pPr>
              <a:defRPr/>
            </a:lvl1pPr>
          </a:lstStyle>
          <a:p>
            <a:endParaRPr lang="en-US" altLang="ja-JP" dirty="0"/>
          </a:p>
        </p:txBody>
      </p:sp>
      <p:sp>
        <p:nvSpPr>
          <p:cNvPr id="7" name="スライド番号プレースホルダ 6"/>
          <p:cNvSpPr>
            <a:spLocks noGrp="1"/>
          </p:cNvSpPr>
          <p:nvPr>
            <p:ph type="sldNum" sz="quarter" idx="12"/>
          </p:nvPr>
        </p:nvSpPr>
        <p:spPr/>
        <p:txBody>
          <a:bodyPr/>
          <a:lstStyle>
            <a:lvl1pPr>
              <a:defRPr/>
            </a:lvl1pPr>
          </a:lstStyle>
          <a:p>
            <a:fld id="{B757D68F-6C12-4DB3-B7A4-08AA2501221A}" type="slidenum">
              <a:rPr lang="ja-JP" altLang="en-US"/>
              <a:pPr/>
              <a:t>&lt;#&gt;</a:t>
            </a:fld>
            <a:endParaRPr lang="en-US" altLang="ja-JP" dirty="0"/>
          </a:p>
        </p:txBody>
      </p:sp>
    </p:spTree>
  </p:cSld>
  <p:clrMapOvr>
    <a:masterClrMapping/>
  </p:clrMapOvr>
  <p:transition>
    <p:wheel spokes="2"/>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a:outerShdw dist="107763" dir="2700000" algn="ctr" rotWithShape="0">
            <a:srgbClr val="000000"/>
          </a:outerShdw>
        </a:effectLst>
      </p:bgPr>
    </p:bg>
    <p:spTree>
      <p:nvGrpSpPr>
        <p:cNvPr id="1" name=""/>
        <p:cNvGrpSpPr/>
        <p:nvPr/>
      </p:nvGrpSpPr>
      <p:grpSpPr>
        <a:xfrm>
          <a:off x="0" y="0"/>
          <a:ext cx="0" cy="0"/>
          <a:chOff x="0" y="0"/>
          <a:chExt cx="0" cy="0"/>
        </a:xfrm>
      </p:grpSpPr>
      <p:sp>
        <p:nvSpPr>
          <p:cNvPr id="2054" name="Rectangle 6"/>
          <p:cNvSpPr>
            <a:spLocks noGrp="1" noChangeArrowheads="1"/>
          </p:cNvSpPr>
          <p:nvPr>
            <p:ph type="title"/>
          </p:nvPr>
        </p:nvSpPr>
        <p:spPr bwMode="auto">
          <a:xfrm>
            <a:off x="381000" y="76200"/>
            <a:ext cx="85248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endParaRPr lang="en-US" altLang="ja-JP" smtClean="0"/>
          </a:p>
        </p:txBody>
      </p:sp>
      <p:sp>
        <p:nvSpPr>
          <p:cNvPr id="2055" name="Rectangle 7"/>
          <p:cNvSpPr>
            <a:spLocks noGrp="1" noChangeArrowheads="1"/>
          </p:cNvSpPr>
          <p:nvPr>
            <p:ph type="body" idx="1"/>
          </p:nvPr>
        </p:nvSpPr>
        <p:spPr bwMode="white">
          <a:xfrm>
            <a:off x="381000" y="1295400"/>
            <a:ext cx="8534400" cy="5257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タイトルの書式設定</a:t>
            </a:r>
            <a:endParaRPr lang="en-US" altLang="ja-JP" smtClean="0"/>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077" name="Rectangle 2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ＭＳ Ｐ明朝" pitchFamily="18" charset="-128"/>
                <a:ea typeface="ＭＳ Ｐ明朝" pitchFamily="18" charset="-128"/>
              </a:defRPr>
            </a:lvl1pPr>
          </a:lstStyle>
          <a:p>
            <a:endParaRPr lang="en-US" altLang="ja-JP" dirty="0"/>
          </a:p>
        </p:txBody>
      </p:sp>
      <p:sp>
        <p:nvSpPr>
          <p:cNvPr id="2078" name="Rectangle 3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ＭＳ Ｐ明朝" pitchFamily="18" charset="-128"/>
                <a:ea typeface="ＭＳ Ｐ明朝" pitchFamily="18" charset="-128"/>
              </a:defRPr>
            </a:lvl1pPr>
          </a:lstStyle>
          <a:p>
            <a:endParaRPr lang="en-US" altLang="ja-JP" dirty="0"/>
          </a:p>
        </p:txBody>
      </p:sp>
      <p:sp>
        <p:nvSpPr>
          <p:cNvPr id="2079" name="Rectangle 3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ＭＳ Ｐ明朝" pitchFamily="18" charset="-128"/>
                <a:ea typeface="ＭＳ Ｐ明朝" pitchFamily="18" charset="-128"/>
              </a:defRPr>
            </a:lvl1pPr>
          </a:lstStyle>
          <a:p>
            <a:fld id="{D8561913-6172-431B-8919-8C3067762452}" type="slidenum">
              <a:rPr lang="ja-JP" altLang="en-US"/>
              <a:pPr/>
              <a:t>&lt;#&gt;</a:t>
            </a:fld>
            <a:endParaRPr lang="en-US" altLang="ja-JP" dirty="0"/>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heel spokes="2"/>
  </p:transition>
  <p:txStyles>
    <p:titleStyle>
      <a:lvl1pPr algn="l" rtl="0" eaLnBrk="0" fontAlgn="base" hangingPunct="0">
        <a:spcBef>
          <a:spcPct val="0"/>
        </a:spcBef>
        <a:spcAft>
          <a:spcPct val="0"/>
        </a:spcAft>
        <a:defRPr kumimoji="1" sz="44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ＭＳ Ｐゴシック" pitchFamily="50" charset="-128"/>
          <a:ea typeface="ＭＳ Ｐゴシック" pitchFamily="50" charset="-128"/>
        </a:defRPr>
      </a:lvl2pPr>
      <a:lvl3pPr algn="l" rtl="0" eaLnBrk="0" fontAlgn="base" hangingPunct="0">
        <a:spcBef>
          <a:spcPct val="0"/>
        </a:spcBef>
        <a:spcAft>
          <a:spcPct val="0"/>
        </a:spcAft>
        <a:defRPr kumimoji="1" sz="4400">
          <a:solidFill>
            <a:schemeClr val="tx2"/>
          </a:solidFill>
          <a:latin typeface="ＭＳ Ｐゴシック" pitchFamily="50" charset="-128"/>
          <a:ea typeface="ＭＳ Ｐゴシック" pitchFamily="50" charset="-128"/>
        </a:defRPr>
      </a:lvl3pPr>
      <a:lvl4pPr algn="l" rtl="0" eaLnBrk="0" fontAlgn="base" hangingPunct="0">
        <a:spcBef>
          <a:spcPct val="0"/>
        </a:spcBef>
        <a:spcAft>
          <a:spcPct val="0"/>
        </a:spcAft>
        <a:defRPr kumimoji="1" sz="4400">
          <a:solidFill>
            <a:schemeClr val="tx2"/>
          </a:solidFill>
          <a:latin typeface="ＭＳ Ｐゴシック" pitchFamily="50" charset="-128"/>
          <a:ea typeface="ＭＳ Ｐゴシック" pitchFamily="50" charset="-128"/>
        </a:defRPr>
      </a:lvl4pPr>
      <a:lvl5pPr algn="l" rtl="0" eaLnBrk="0" fontAlgn="base" hangingPunct="0">
        <a:spcBef>
          <a:spcPct val="0"/>
        </a:spcBef>
        <a:spcAft>
          <a:spcPct val="0"/>
        </a:spcAft>
        <a:defRPr kumimoji="1" sz="4400">
          <a:solidFill>
            <a:schemeClr val="tx2"/>
          </a:solidFill>
          <a:latin typeface="ＭＳ Ｐゴシック" pitchFamily="50" charset="-128"/>
          <a:ea typeface="ＭＳ Ｐゴシック" pitchFamily="50" charset="-128"/>
        </a:defRPr>
      </a:lvl5pPr>
      <a:lvl6pPr marL="457200" algn="l" rtl="0" eaLnBrk="0" fontAlgn="base" hangingPunct="0">
        <a:spcBef>
          <a:spcPct val="0"/>
        </a:spcBef>
        <a:spcAft>
          <a:spcPct val="0"/>
        </a:spcAft>
        <a:defRPr kumimoji="1" sz="4400">
          <a:solidFill>
            <a:schemeClr val="tx2"/>
          </a:solidFill>
          <a:latin typeface="ＭＳ Ｐゴシック" pitchFamily="50" charset="-128"/>
          <a:ea typeface="ＭＳ Ｐゴシック" pitchFamily="50" charset="-128"/>
        </a:defRPr>
      </a:lvl6pPr>
      <a:lvl7pPr marL="914400" algn="l" rtl="0" eaLnBrk="0" fontAlgn="base" hangingPunct="0">
        <a:spcBef>
          <a:spcPct val="0"/>
        </a:spcBef>
        <a:spcAft>
          <a:spcPct val="0"/>
        </a:spcAft>
        <a:defRPr kumimoji="1" sz="4400">
          <a:solidFill>
            <a:schemeClr val="tx2"/>
          </a:solidFill>
          <a:latin typeface="ＭＳ Ｐゴシック" pitchFamily="50" charset="-128"/>
          <a:ea typeface="ＭＳ Ｐゴシック" pitchFamily="50" charset="-128"/>
        </a:defRPr>
      </a:lvl7pPr>
      <a:lvl8pPr marL="1371600" algn="l" rtl="0" eaLnBrk="0" fontAlgn="base" hangingPunct="0">
        <a:spcBef>
          <a:spcPct val="0"/>
        </a:spcBef>
        <a:spcAft>
          <a:spcPct val="0"/>
        </a:spcAft>
        <a:defRPr kumimoji="1" sz="4400">
          <a:solidFill>
            <a:schemeClr val="tx2"/>
          </a:solidFill>
          <a:latin typeface="ＭＳ Ｐゴシック" pitchFamily="50" charset="-128"/>
          <a:ea typeface="ＭＳ Ｐゴシック" pitchFamily="50" charset="-128"/>
        </a:defRPr>
      </a:lvl8pPr>
      <a:lvl9pPr marL="1828800" algn="l" rtl="0" eaLnBrk="0" fontAlgn="base" hangingPunct="0">
        <a:spcBef>
          <a:spcPct val="0"/>
        </a:spcBef>
        <a:spcAft>
          <a:spcPct val="0"/>
        </a:spcAft>
        <a:defRPr kumimoji="1" sz="4400">
          <a:solidFill>
            <a:schemeClr val="tx2"/>
          </a:solidFill>
          <a:latin typeface="ＭＳ Ｐゴシック" pitchFamily="50" charset="-128"/>
          <a:ea typeface="ＭＳ Ｐゴシック" pitchFamily="50" charset="-128"/>
        </a:defRPr>
      </a:lvl9pPr>
    </p:titleStyle>
    <p:bodyStyle>
      <a:lvl1pPr marL="342900" indent="-342900" algn="l" rtl="0" eaLnBrk="0" fontAlgn="base" hangingPunct="0">
        <a:spcBef>
          <a:spcPct val="20000"/>
        </a:spcBef>
        <a:spcAft>
          <a:spcPct val="0"/>
        </a:spcAft>
        <a:buClr>
          <a:srgbClr val="000066"/>
        </a:buClr>
        <a:buSzPct val="75000"/>
        <a:buFont typeface="Wingdings"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0066"/>
        </a:buClr>
        <a:buSzPct val="75000"/>
        <a:buFont typeface="Wingdings" pitchFamily="2" charset="2"/>
        <a:buChar char="n"/>
        <a:defRPr kumimoji="1" sz="2800">
          <a:solidFill>
            <a:schemeClr val="tx1"/>
          </a:solidFill>
          <a:latin typeface="+mn-lt"/>
        </a:defRPr>
      </a:lvl2pPr>
      <a:lvl3pPr marL="1143000" indent="-228600" algn="l" rtl="0" eaLnBrk="0" fontAlgn="base" hangingPunct="0">
        <a:spcBef>
          <a:spcPct val="20000"/>
        </a:spcBef>
        <a:spcAft>
          <a:spcPct val="0"/>
        </a:spcAft>
        <a:buClr>
          <a:srgbClr val="000066"/>
        </a:buClr>
        <a:buSzPct val="75000"/>
        <a:buFont typeface="Wingdings" pitchFamily="2" charset="2"/>
        <a:buChar char="n"/>
        <a:defRPr kumimoji="1" sz="2400">
          <a:solidFill>
            <a:schemeClr val="tx1"/>
          </a:solidFill>
          <a:latin typeface="+mn-lt"/>
        </a:defRPr>
      </a:lvl3pPr>
      <a:lvl4pPr marL="1600200" indent="-228600" algn="l" rtl="0" eaLnBrk="0" fontAlgn="base" hangingPunct="0">
        <a:spcBef>
          <a:spcPct val="20000"/>
        </a:spcBef>
        <a:spcAft>
          <a:spcPct val="0"/>
        </a:spcAft>
        <a:buClr>
          <a:srgbClr val="000066"/>
        </a:buClr>
        <a:buSzPct val="75000"/>
        <a:buFont typeface="Wingdings" pitchFamily="2" charset="2"/>
        <a:buChar char="n"/>
        <a:defRPr kumimoji="1" sz="2000">
          <a:solidFill>
            <a:schemeClr val="tx1"/>
          </a:solidFill>
          <a:latin typeface="+mn-lt"/>
        </a:defRPr>
      </a:lvl4pPr>
      <a:lvl5pPr marL="2057400" indent="-228600" algn="l" rtl="0" eaLnBrk="0" fontAlgn="base" hangingPunct="0">
        <a:spcBef>
          <a:spcPct val="20000"/>
        </a:spcBef>
        <a:spcAft>
          <a:spcPct val="0"/>
        </a:spcAft>
        <a:buClr>
          <a:srgbClr val="000066"/>
        </a:buClr>
        <a:buSzPct val="75000"/>
        <a:buFont typeface="Wingdings" pitchFamily="2" charset="2"/>
        <a:buChar char="n"/>
        <a:defRPr kumimoji="1" sz="2000">
          <a:solidFill>
            <a:schemeClr val="tx1"/>
          </a:solidFill>
          <a:latin typeface="+mj-lt"/>
          <a:ea typeface="+mj-ea"/>
        </a:defRPr>
      </a:lvl5pPr>
      <a:lvl6pPr marL="2514600" indent="-228600" algn="l" rtl="0" eaLnBrk="0" fontAlgn="base" hangingPunct="0">
        <a:spcBef>
          <a:spcPct val="20000"/>
        </a:spcBef>
        <a:spcAft>
          <a:spcPct val="0"/>
        </a:spcAft>
        <a:buClr>
          <a:srgbClr val="000066"/>
        </a:buClr>
        <a:buSzPct val="75000"/>
        <a:buFont typeface="Wingdings" pitchFamily="2" charset="2"/>
        <a:buChar char="n"/>
        <a:defRPr kumimoji="1" sz="2000">
          <a:solidFill>
            <a:schemeClr val="tx1"/>
          </a:solidFill>
          <a:latin typeface="+mj-lt"/>
          <a:ea typeface="+mj-ea"/>
        </a:defRPr>
      </a:lvl6pPr>
      <a:lvl7pPr marL="2971800" indent="-228600" algn="l" rtl="0" eaLnBrk="0" fontAlgn="base" hangingPunct="0">
        <a:spcBef>
          <a:spcPct val="20000"/>
        </a:spcBef>
        <a:spcAft>
          <a:spcPct val="0"/>
        </a:spcAft>
        <a:buClr>
          <a:srgbClr val="000066"/>
        </a:buClr>
        <a:buSzPct val="75000"/>
        <a:buFont typeface="Wingdings" pitchFamily="2" charset="2"/>
        <a:buChar char="n"/>
        <a:defRPr kumimoji="1" sz="2000">
          <a:solidFill>
            <a:schemeClr val="tx1"/>
          </a:solidFill>
          <a:latin typeface="+mj-lt"/>
          <a:ea typeface="+mj-ea"/>
        </a:defRPr>
      </a:lvl7pPr>
      <a:lvl8pPr marL="3429000" indent="-228600" algn="l" rtl="0" eaLnBrk="0" fontAlgn="base" hangingPunct="0">
        <a:spcBef>
          <a:spcPct val="20000"/>
        </a:spcBef>
        <a:spcAft>
          <a:spcPct val="0"/>
        </a:spcAft>
        <a:buClr>
          <a:srgbClr val="000066"/>
        </a:buClr>
        <a:buSzPct val="75000"/>
        <a:buFont typeface="Wingdings" pitchFamily="2" charset="2"/>
        <a:buChar char="n"/>
        <a:defRPr kumimoji="1" sz="2000">
          <a:solidFill>
            <a:schemeClr val="tx1"/>
          </a:solidFill>
          <a:latin typeface="+mj-lt"/>
          <a:ea typeface="+mj-ea"/>
        </a:defRPr>
      </a:lvl8pPr>
      <a:lvl9pPr marL="3886200" indent="-228600" algn="l" rtl="0" eaLnBrk="0" fontAlgn="base" hangingPunct="0">
        <a:spcBef>
          <a:spcPct val="20000"/>
        </a:spcBef>
        <a:spcAft>
          <a:spcPct val="0"/>
        </a:spcAft>
        <a:buClr>
          <a:srgbClr val="000066"/>
        </a:buClr>
        <a:buSzPct val="75000"/>
        <a:buFont typeface="Wingdings" pitchFamily="2" charset="2"/>
        <a:buChar char="n"/>
        <a:defRPr kumimoji="1" sz="2000">
          <a:solidFill>
            <a:schemeClr val="tx1"/>
          </a:solidFill>
          <a:latin typeface="+mj-lt"/>
          <a:ea typeface="+mj-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ctrTitle"/>
          </p:nvPr>
        </p:nvSpPr>
        <p:spPr/>
        <p:txBody>
          <a:bodyPr/>
          <a:lstStyle/>
          <a:p>
            <a:r>
              <a:rPr lang="ja-JP" altLang="en-US" dirty="0" smtClean="0">
                <a:effectLst>
                  <a:outerShdw blurRad="38100" dist="38100" dir="2700000" algn="tl">
                    <a:srgbClr val="000000">
                      <a:alpha val="43137"/>
                    </a:srgbClr>
                  </a:outerShdw>
                </a:effectLst>
              </a:rPr>
              <a:t>中東地域政治システムとイスラエル</a:t>
            </a:r>
            <a:endParaRPr lang="ja-JP" altLang="en-US" dirty="0">
              <a:effectLst>
                <a:outerShdw blurRad="38100" dist="38100" dir="2700000" algn="tl">
                  <a:srgbClr val="000000">
                    <a:alpha val="43137"/>
                  </a:srgbClr>
                </a:outerShdw>
              </a:effectLst>
            </a:endParaRPr>
          </a:p>
        </p:txBody>
      </p:sp>
      <p:sp>
        <p:nvSpPr>
          <p:cNvPr id="100355" name="Rectangle 3"/>
          <p:cNvSpPr>
            <a:spLocks noGrp="1" noChangeArrowheads="1"/>
          </p:cNvSpPr>
          <p:nvPr>
            <p:ph type="subTitle" idx="1"/>
          </p:nvPr>
        </p:nvSpPr>
        <p:spPr>
          <a:xfrm>
            <a:off x="467544" y="5962650"/>
            <a:ext cx="8227640" cy="895350"/>
          </a:xfrm>
        </p:spPr>
        <p:txBody>
          <a:bodyPr/>
          <a:lstStyle/>
          <a:p>
            <a:r>
              <a:rPr lang="ja-JP" altLang="en-US" sz="2800" dirty="0" smtClean="0">
                <a:effectLst>
                  <a:outerShdw blurRad="38100" dist="38100" dir="2700000" algn="tl">
                    <a:srgbClr val="000000">
                      <a:alpha val="43137"/>
                    </a:srgbClr>
                  </a:outerShdw>
                </a:effectLst>
              </a:rPr>
              <a:t>国際システム理論によるイラン問題へのアプローチ</a:t>
            </a:r>
            <a:endParaRPr lang="ja-JP" altLang="en-US" sz="2800" dirty="0">
              <a:effectLst>
                <a:outerShdw blurRad="38100" dist="38100" dir="2700000" algn="tl">
                  <a:srgbClr val="000000">
                    <a:alpha val="43137"/>
                  </a:srgbClr>
                </a:outerShdw>
              </a:effectLst>
            </a:endParaRPr>
          </a:p>
        </p:txBody>
      </p:sp>
      <p:sp>
        <p:nvSpPr>
          <p:cNvPr id="7" name="テキスト ボックス 6"/>
          <p:cNvSpPr txBox="1"/>
          <p:nvPr/>
        </p:nvSpPr>
        <p:spPr>
          <a:xfrm>
            <a:off x="251520" y="4365104"/>
            <a:ext cx="3888432" cy="523220"/>
          </a:xfrm>
          <a:prstGeom prst="rect">
            <a:avLst/>
          </a:prstGeom>
          <a:noFill/>
        </p:spPr>
        <p:txBody>
          <a:bodyPr wrap="square" rtlCol="0">
            <a:spAutoFit/>
          </a:bodyPr>
          <a:lstStyle/>
          <a:p>
            <a:r>
              <a:rPr kumimoji="1" lang="ja-JP" altLang="en-US" sz="2800" b="1" dirty="0" smtClean="0">
                <a:solidFill>
                  <a:schemeClr val="tx2"/>
                </a:solidFill>
                <a:effectLst>
                  <a:outerShdw blurRad="38100" dist="38100" dir="2700000" algn="tl">
                    <a:srgbClr val="000000">
                      <a:alpha val="43137"/>
                    </a:srgbClr>
                  </a:outerShdw>
                </a:effectLst>
                <a:latin typeface="+mj-lt"/>
              </a:rPr>
              <a:t>浜中新吾（山形大学）</a:t>
            </a:r>
            <a:endParaRPr kumimoji="1" lang="ja-JP" altLang="en-US" sz="2800" b="1" dirty="0">
              <a:solidFill>
                <a:schemeClr val="tx2"/>
              </a:solidFill>
              <a:effectLst>
                <a:outerShdw blurRad="38100" dist="38100" dir="2700000" algn="tl">
                  <a:srgbClr val="000000">
                    <a:alpha val="43137"/>
                  </a:srgbClr>
                </a:outerShdw>
              </a:effectLst>
              <a:latin typeface="+mj-lt"/>
            </a:endParaRPr>
          </a:p>
        </p:txBody>
      </p:sp>
      <p:sp>
        <p:nvSpPr>
          <p:cNvPr id="5" name="テキスト ボックス 4"/>
          <p:cNvSpPr txBox="1"/>
          <p:nvPr/>
        </p:nvSpPr>
        <p:spPr>
          <a:xfrm>
            <a:off x="0" y="260648"/>
            <a:ext cx="4499992" cy="584775"/>
          </a:xfrm>
          <a:prstGeom prst="rect">
            <a:avLst/>
          </a:prstGeom>
          <a:noFill/>
        </p:spPr>
        <p:txBody>
          <a:bodyPr wrap="square" rtlCol="0">
            <a:spAutoFit/>
          </a:bodyPr>
          <a:lstStyle/>
          <a:p>
            <a:r>
              <a:rPr kumimoji="1" lang="ja-JP" altLang="en-US" sz="1600" b="1" dirty="0" smtClean="0">
                <a:solidFill>
                  <a:schemeClr val="accent4"/>
                </a:solidFill>
                <a:effectLst>
                  <a:outerShdw blurRad="38100" dist="38100" dir="2700000" algn="tl">
                    <a:srgbClr val="000000">
                      <a:alpha val="43137"/>
                    </a:srgbClr>
                  </a:outerShdw>
                </a:effectLst>
                <a:latin typeface="+mj-lt"/>
              </a:rPr>
              <a:t>中東地域における経済自由化と統治メカニズムの頑健性に関する比較研究・第</a:t>
            </a:r>
            <a:r>
              <a:rPr kumimoji="1" lang="en-US" altLang="ja-JP" sz="1600" b="1" dirty="0" smtClean="0">
                <a:solidFill>
                  <a:schemeClr val="accent4"/>
                </a:solidFill>
                <a:effectLst>
                  <a:outerShdw blurRad="38100" dist="38100" dir="2700000" algn="tl">
                    <a:srgbClr val="000000">
                      <a:alpha val="43137"/>
                    </a:srgbClr>
                  </a:outerShdw>
                </a:effectLst>
                <a:latin typeface="+mj-lt"/>
              </a:rPr>
              <a:t>1</a:t>
            </a:r>
            <a:r>
              <a:rPr kumimoji="1" lang="ja-JP" altLang="en-US" sz="1600" b="1" dirty="0" smtClean="0">
                <a:solidFill>
                  <a:schemeClr val="accent4"/>
                </a:solidFill>
                <a:effectLst>
                  <a:outerShdw blurRad="38100" dist="38100" dir="2700000" algn="tl">
                    <a:srgbClr val="000000">
                      <a:alpha val="43137"/>
                    </a:srgbClr>
                  </a:outerShdw>
                </a:effectLst>
                <a:latin typeface="+mj-lt"/>
              </a:rPr>
              <a:t>回研究会</a:t>
            </a:r>
            <a:endParaRPr kumimoji="1" lang="ja-JP" altLang="en-US" sz="1600" b="1" dirty="0">
              <a:solidFill>
                <a:schemeClr val="accent4"/>
              </a:solidFill>
              <a:effectLst>
                <a:outerShdw blurRad="38100" dist="38100" dir="2700000" algn="tl">
                  <a:srgbClr val="000000">
                    <a:alpha val="43137"/>
                  </a:srgbClr>
                </a:outerShdw>
              </a:effectLst>
              <a:latin typeface="+mj-lt"/>
            </a:endParaRPr>
          </a:p>
        </p:txBody>
      </p:sp>
    </p:spTree>
  </p:cSld>
  <p:clrMapOvr>
    <a:masterClrMapping/>
  </p:clrMapOvr>
  <p:transition>
    <p:wheel spokes="2"/>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dirty="0" smtClean="0"/>
              <a:t>2</a:t>
            </a:r>
            <a:r>
              <a:rPr lang="en-US" altLang="ja-JP" sz="4000" dirty="0"/>
              <a:t>.</a:t>
            </a:r>
            <a:r>
              <a:rPr kumimoji="1" lang="ja-JP" altLang="en-US" sz="4000" dirty="0" smtClean="0"/>
              <a:t>中東におけるパワーの物理的基盤と脅威認識</a:t>
            </a:r>
            <a:endParaRPr kumimoji="1" lang="ja-JP" altLang="en-US" sz="4000" dirty="0"/>
          </a:p>
        </p:txBody>
      </p:sp>
      <p:graphicFrame>
        <p:nvGraphicFramePr>
          <p:cNvPr id="4" name="コンテンツ プレースホルダ 3"/>
          <p:cNvGraphicFramePr>
            <a:graphicFrameLocks noGrp="1"/>
          </p:cNvGraphicFramePr>
          <p:nvPr>
            <p:ph idx="1"/>
          </p:nvPr>
        </p:nvGraphicFramePr>
        <p:xfrm>
          <a:off x="381000" y="1295400"/>
          <a:ext cx="8534400" cy="52578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20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fade">
                                      <p:cBhvr>
                                        <p:cTn id="12" dur="2000"/>
                                        <p:tgtEl>
                                          <p:spTgt spid="4">
                                            <p:graphicEl>
                                              <a:chart seriesIdx="0" categoryIdx="-4" bldStep="series"/>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graphicEl>
                                              <a:chart seriesIdx="1" categoryIdx="-4" bldStep="series"/>
                                            </p:graphicEl>
                                          </p:spTgt>
                                        </p:tgtEl>
                                        <p:attrNameLst>
                                          <p:attrName>style.visibility</p:attrName>
                                        </p:attrNameLst>
                                      </p:cBhvr>
                                      <p:to>
                                        <p:strVal val="visible"/>
                                      </p:to>
                                    </p:set>
                                    <p:animEffect transition="in" filter="fade">
                                      <p:cBhvr>
                                        <p:cTn id="17" dur="2000"/>
                                        <p:tgtEl>
                                          <p:spTgt spid="4">
                                            <p:graphicEl>
                                              <a:chart seriesIdx="1" categoryIdx="-4" bldStep="series"/>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graphicEl>
                                              <a:chart seriesIdx="2" categoryIdx="-4" bldStep="series"/>
                                            </p:graphicEl>
                                          </p:spTgt>
                                        </p:tgtEl>
                                        <p:attrNameLst>
                                          <p:attrName>style.visibility</p:attrName>
                                        </p:attrNameLst>
                                      </p:cBhvr>
                                      <p:to>
                                        <p:strVal val="visible"/>
                                      </p:to>
                                    </p:set>
                                    <p:animEffect transition="in" filter="fade">
                                      <p:cBhvr>
                                        <p:cTn id="22" dur="2000"/>
                                        <p:tgtEl>
                                          <p:spTgt spid="4">
                                            <p:graphicEl>
                                              <a:chart seriesIdx="2" categoryIdx="-4" bldStep="series"/>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graphicEl>
                                              <a:chart seriesIdx="3" categoryIdx="-4" bldStep="series"/>
                                            </p:graphicEl>
                                          </p:spTgt>
                                        </p:tgtEl>
                                        <p:attrNameLst>
                                          <p:attrName>style.visibility</p:attrName>
                                        </p:attrNameLst>
                                      </p:cBhvr>
                                      <p:to>
                                        <p:strVal val="visible"/>
                                      </p:to>
                                    </p:set>
                                    <p:animEffect transition="in" filter="fade">
                                      <p:cBhvr>
                                        <p:cTn id="27" dur="2000"/>
                                        <p:tgtEl>
                                          <p:spTgt spid="4">
                                            <p:graphicEl>
                                              <a:chart seriesIdx="3" categoryIdx="-4" bldStep="series"/>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graphicEl>
                                              <a:chart seriesIdx="4" categoryIdx="-4" bldStep="series"/>
                                            </p:graphicEl>
                                          </p:spTgt>
                                        </p:tgtEl>
                                        <p:attrNameLst>
                                          <p:attrName>style.visibility</p:attrName>
                                        </p:attrNameLst>
                                      </p:cBhvr>
                                      <p:to>
                                        <p:strVal val="visible"/>
                                      </p:to>
                                    </p:set>
                                    <p:animEffect transition="in" filter="fade">
                                      <p:cBhvr>
                                        <p:cTn id="32" dur="2000"/>
                                        <p:tgtEl>
                                          <p:spTgt spid="4">
                                            <p:graphicEl>
                                              <a:chart seriesIdx="4" categoryIdx="-4" bldStep="series"/>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graphicEl>
                                              <a:chart seriesIdx="5" categoryIdx="-4" bldStep="series"/>
                                            </p:graphicEl>
                                          </p:spTgt>
                                        </p:tgtEl>
                                        <p:attrNameLst>
                                          <p:attrName>style.visibility</p:attrName>
                                        </p:attrNameLst>
                                      </p:cBhvr>
                                      <p:to>
                                        <p:strVal val="visible"/>
                                      </p:to>
                                    </p:set>
                                    <p:animEffect transition="in" filter="fade">
                                      <p:cBhvr>
                                        <p:cTn id="37" dur="2000"/>
                                        <p:tgtEl>
                                          <p:spTgt spid="4">
                                            <p:graphicEl>
                                              <a:chart seriesIdx="5" categoryIdx="-4" bldStep="series"/>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graphicEl>
                                              <a:chart seriesIdx="6" categoryIdx="-4" bldStep="series"/>
                                            </p:graphicEl>
                                          </p:spTgt>
                                        </p:tgtEl>
                                        <p:attrNameLst>
                                          <p:attrName>style.visibility</p:attrName>
                                        </p:attrNameLst>
                                      </p:cBhvr>
                                      <p:to>
                                        <p:strVal val="visible"/>
                                      </p:to>
                                    </p:set>
                                    <p:animEffect transition="in" filter="fade">
                                      <p:cBhvr>
                                        <p:cTn id="42" dur="2000"/>
                                        <p:tgtEl>
                                          <p:spTgt spid="4">
                                            <p:graphicEl>
                                              <a:chart seriesIdx="6"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Netanyahu</a:t>
            </a:r>
            <a:r>
              <a:rPr lang="ja-JP" altLang="en-US" dirty="0" smtClean="0"/>
              <a:t> </a:t>
            </a:r>
            <a:r>
              <a:rPr kumimoji="1" lang="en-US" altLang="ja-JP" dirty="0" smtClean="0"/>
              <a:t>(1993)</a:t>
            </a:r>
            <a:r>
              <a:rPr kumimoji="1" lang="ja-JP" altLang="en-US" dirty="0" smtClean="0"/>
              <a:t>より</a:t>
            </a:r>
            <a:endParaRPr kumimoji="1" lang="ja-JP" altLang="en-US" dirty="0"/>
          </a:p>
        </p:txBody>
      </p:sp>
      <p:pic>
        <p:nvPicPr>
          <p:cNvPr id="1026" name="Picture 2" descr="C:\Documents and Settings\shingo_2\My Documents\My Pictures\CIMG0622.JPG"/>
          <p:cNvPicPr>
            <a:picLocks noGrp="1" noChangeAspect="1" noChangeArrowheads="1"/>
          </p:cNvPicPr>
          <p:nvPr>
            <p:ph idx="1"/>
          </p:nvPr>
        </p:nvPicPr>
        <p:blipFill>
          <a:blip r:embed="rId2" cstate="print"/>
          <a:srcRect/>
          <a:stretch>
            <a:fillRect/>
          </a:stretch>
        </p:blipFill>
        <p:spPr bwMode="auto">
          <a:xfrm>
            <a:off x="539552" y="1268760"/>
            <a:ext cx="7092280" cy="5319210"/>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Netanyahu (1993)</a:t>
            </a:r>
            <a:r>
              <a:rPr kumimoji="1" lang="ja-JP" altLang="en-US" dirty="0" smtClean="0"/>
              <a:t>より</a:t>
            </a:r>
            <a:endParaRPr kumimoji="1" lang="ja-JP" altLang="en-US" dirty="0"/>
          </a:p>
        </p:txBody>
      </p:sp>
      <p:pic>
        <p:nvPicPr>
          <p:cNvPr id="2050" name="Picture 2" descr="C:\Documents and Settings\shingo_2\My Documents\My Pictures\CIMG0624.JPG"/>
          <p:cNvPicPr>
            <a:picLocks noGrp="1" noChangeAspect="1" noChangeArrowheads="1"/>
          </p:cNvPicPr>
          <p:nvPr>
            <p:ph idx="1"/>
          </p:nvPr>
        </p:nvPicPr>
        <p:blipFill>
          <a:blip r:embed="rId2" cstate="print"/>
          <a:srcRect/>
          <a:stretch>
            <a:fillRect/>
          </a:stretch>
        </p:blipFill>
        <p:spPr bwMode="auto">
          <a:xfrm>
            <a:off x="4932040" y="1196752"/>
            <a:ext cx="3943350" cy="5257800"/>
          </a:xfrm>
          <a:prstGeom prst="rect">
            <a:avLst/>
          </a:prstGeom>
          <a:noFill/>
        </p:spPr>
      </p:pic>
      <p:pic>
        <p:nvPicPr>
          <p:cNvPr id="2051" name="Picture 3" descr="C:\Documents and Settings\shingo_2\My Documents\My Pictures\CIMG0623.JPG"/>
          <p:cNvPicPr>
            <a:picLocks noChangeAspect="1" noChangeArrowheads="1"/>
          </p:cNvPicPr>
          <p:nvPr/>
        </p:nvPicPr>
        <p:blipFill>
          <a:blip r:embed="rId3" cstate="print"/>
          <a:srcRect/>
          <a:stretch>
            <a:fillRect/>
          </a:stretch>
        </p:blipFill>
        <p:spPr bwMode="auto">
          <a:xfrm>
            <a:off x="683568" y="1268760"/>
            <a:ext cx="3834426" cy="5112568"/>
          </a:xfrm>
          <a:prstGeom prst="rect">
            <a:avLst/>
          </a:prstGeom>
          <a:noFill/>
        </p:spPr>
      </p:pic>
    </p:spTree>
  </p:cSld>
  <p:clrMapOvr>
    <a:masterClrMapping/>
  </p:clrMapOvr>
  <p:transition>
    <p:wheel spokes="2"/>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4000" dirty="0" smtClean="0"/>
              <a:t>2.</a:t>
            </a:r>
            <a:r>
              <a:rPr lang="ja-JP" altLang="en-US" sz="4000" dirty="0" smtClean="0"/>
              <a:t>中東におけるパワーの物理的基盤と脅威認識</a:t>
            </a:r>
            <a:endParaRPr kumimoji="1" lang="ja-JP" altLang="en-US" sz="4000" dirty="0"/>
          </a:p>
        </p:txBody>
      </p:sp>
      <p:sp>
        <p:nvSpPr>
          <p:cNvPr id="3" name="コンテンツ プレースホルダ 2"/>
          <p:cNvSpPr>
            <a:spLocks noGrp="1"/>
          </p:cNvSpPr>
          <p:nvPr>
            <p:ph idx="1"/>
          </p:nvPr>
        </p:nvSpPr>
        <p:spPr/>
        <p:txBody>
          <a:bodyPr/>
          <a:lstStyle/>
          <a:p>
            <a:r>
              <a:rPr kumimoji="1" lang="ja-JP" altLang="en-US" dirty="0" smtClean="0"/>
              <a:t>ネタニヤフの言う「軍事的な強さは人員の関数」が正しければ、</a:t>
            </a:r>
            <a:r>
              <a:rPr kumimoji="1" lang="en-US" altLang="ja-JP" dirty="0" smtClean="0"/>
              <a:t>CINC</a:t>
            </a:r>
            <a:r>
              <a:rPr kumimoji="1" lang="ja-JP" altLang="en-US" dirty="0" smtClean="0"/>
              <a:t>スコアはイスラエルの相対的な弱さを裏書きする。</a:t>
            </a:r>
            <a:endParaRPr kumimoji="1" lang="en-US" altLang="ja-JP" dirty="0" smtClean="0"/>
          </a:p>
          <a:p>
            <a:endParaRPr kumimoji="1" lang="en-US" altLang="ja-JP" dirty="0" smtClean="0"/>
          </a:p>
          <a:p>
            <a:r>
              <a:rPr kumimoji="1" lang="ja-JP" altLang="en-US" dirty="0" smtClean="0"/>
              <a:t>ゆえにイスラエルは弱さをカバーするために核武装するインセンティブがある</a:t>
            </a:r>
            <a:endParaRPr kumimoji="1" lang="en-US" altLang="ja-JP" dirty="0" smtClean="0"/>
          </a:p>
          <a:p>
            <a:endParaRPr lang="en-US" altLang="ja-JP" dirty="0" smtClean="0"/>
          </a:p>
          <a:p>
            <a:r>
              <a:rPr kumimoji="1" lang="ja-JP" altLang="en-US" dirty="0" smtClean="0"/>
              <a:t>一方、利得の分布は領土・水資源・宗教的象徴・帰還権といったリソースの配分問題である</a:t>
            </a:r>
            <a:endParaRPr kumimoji="1" lang="ja-JP" altLang="en-US"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4000" dirty="0" smtClean="0"/>
              <a:t>Powell</a:t>
            </a:r>
            <a:r>
              <a:rPr kumimoji="1" lang="ja-JP" altLang="en-US" sz="4000" dirty="0" smtClean="0"/>
              <a:t>モデルによる中東紛争の解釈</a:t>
            </a:r>
            <a:endParaRPr kumimoji="1" lang="ja-JP" altLang="en-US" sz="4000" dirty="0"/>
          </a:p>
        </p:txBody>
      </p:sp>
      <p:sp>
        <p:nvSpPr>
          <p:cNvPr id="3" name="コンテンツ プレースホルダ 2"/>
          <p:cNvSpPr>
            <a:spLocks noGrp="1"/>
          </p:cNvSpPr>
          <p:nvPr>
            <p:ph idx="1"/>
          </p:nvPr>
        </p:nvSpPr>
        <p:spPr>
          <a:xfrm>
            <a:off x="381000" y="1295400"/>
            <a:ext cx="8223448" cy="5257800"/>
          </a:xfrm>
        </p:spPr>
        <p:txBody>
          <a:bodyPr/>
          <a:lstStyle/>
          <a:p>
            <a:r>
              <a:rPr kumimoji="1" lang="ja-JP" altLang="en-US" dirty="0" smtClean="0"/>
              <a:t>イスラエル建国は「シオニストによるリソース支配状況」の顕在化</a:t>
            </a:r>
            <a:endParaRPr kumimoji="1" lang="en-US" altLang="ja-JP" dirty="0" smtClean="0"/>
          </a:p>
          <a:p>
            <a:r>
              <a:rPr lang="ja-JP" altLang="en-US" dirty="0" smtClean="0"/>
              <a:t>アラブ諸国にとっては、パワーとリソースが不均衡</a:t>
            </a:r>
            <a:endParaRPr lang="en-US" altLang="ja-JP" dirty="0" smtClean="0"/>
          </a:p>
          <a:p>
            <a:endParaRPr kumimoji="1" lang="en-US" altLang="ja-JP" dirty="0" smtClean="0"/>
          </a:p>
          <a:p>
            <a:endParaRPr kumimoji="1" lang="en-US" altLang="ja-JP" dirty="0" smtClean="0"/>
          </a:p>
          <a:p>
            <a:r>
              <a:rPr lang="ja-JP" altLang="en-US" dirty="0" smtClean="0"/>
              <a:t>戦争によって解決を図ることが可能</a:t>
            </a:r>
            <a:endParaRPr lang="en-US" altLang="ja-JP" dirty="0" smtClean="0"/>
          </a:p>
          <a:p>
            <a:r>
              <a:rPr lang="ja-JP" altLang="en-US" dirty="0" smtClean="0"/>
              <a:t>核武装および米国との連携でリソースに釣り合うパワーを獲得→国家間戦争がなくなる</a:t>
            </a:r>
            <a:endParaRPr kumimoji="1" lang="ja-JP" altLang="en-US" dirty="0"/>
          </a:p>
        </p:txBody>
      </p:sp>
      <p:sp>
        <p:nvSpPr>
          <p:cNvPr id="4" name="下矢印 3"/>
          <p:cNvSpPr/>
          <p:nvPr/>
        </p:nvSpPr>
        <p:spPr bwMode="auto">
          <a:xfrm>
            <a:off x="3923928" y="2996952"/>
            <a:ext cx="1512168" cy="1152128"/>
          </a:xfrm>
          <a:prstGeom prst="downArrow">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randombar(horizontal)">
                                      <p:cBhvr>
                                        <p:cTn id="7" dur="500"/>
                                        <p:tgtEl>
                                          <p:spTgt spid="3">
                                            <p:txEl>
                                              <p:pRg st="4" end="4"/>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randombar(horizontal)">
                                      <p:cBhvr>
                                        <p:cTn id="10"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イスラエル人の脅威認識</a:t>
            </a:r>
            <a:endParaRPr kumimoji="1" lang="ja-JP" altLang="en-US" dirty="0"/>
          </a:p>
        </p:txBody>
      </p:sp>
      <p:graphicFrame>
        <p:nvGraphicFramePr>
          <p:cNvPr id="5" name="コンテンツ プレースホルダ 4"/>
          <p:cNvGraphicFramePr>
            <a:graphicFrameLocks noGrp="1"/>
          </p:cNvGraphicFramePr>
          <p:nvPr>
            <p:ph idx="1"/>
          </p:nvPr>
        </p:nvGraphicFramePr>
        <p:xfrm>
          <a:off x="381000" y="1268761"/>
          <a:ext cx="8583489" cy="5558406"/>
        </p:xfrm>
        <a:graphic>
          <a:graphicData uri="http://schemas.openxmlformats.org/drawingml/2006/table">
            <a:tbl>
              <a:tblPr firstRow="1" bandRow="1">
                <a:tableStyleId>{5C22544A-7EE6-4342-B048-85BDC9FD1C3A}</a:tableStyleId>
              </a:tblPr>
              <a:tblGrid>
                <a:gridCol w="2861163"/>
                <a:gridCol w="2861163"/>
                <a:gridCol w="2861163"/>
              </a:tblGrid>
              <a:tr h="741121">
                <a:tc>
                  <a:txBody>
                    <a:bodyPr/>
                    <a:lstStyle/>
                    <a:p>
                      <a:pPr algn="ctr">
                        <a:spcAft>
                          <a:spcPts val="0"/>
                        </a:spcAft>
                      </a:pPr>
                      <a:r>
                        <a:rPr lang="ja-JP" sz="2400" kern="100" spc="-100" dirty="0">
                          <a:solidFill>
                            <a:schemeClr val="tx2"/>
                          </a:solidFill>
                          <a:effectLst/>
                          <a:latin typeface="+mn-ea"/>
                          <a:ea typeface="+mn-ea"/>
                          <a:cs typeface="Times New Roman"/>
                        </a:rPr>
                        <a:t>最大の</a:t>
                      </a:r>
                      <a:r>
                        <a:rPr lang="ja-JP" sz="2400" kern="100" spc="-100" dirty="0" smtClean="0">
                          <a:solidFill>
                            <a:schemeClr val="tx2"/>
                          </a:solidFill>
                          <a:effectLst/>
                          <a:latin typeface="+mn-ea"/>
                          <a:ea typeface="+mn-ea"/>
                          <a:cs typeface="Times New Roman"/>
                        </a:rPr>
                        <a:t>脅威</a:t>
                      </a:r>
                      <a:endParaRPr lang="en-US" altLang="ja-JP" sz="2400" kern="100" spc="-100" dirty="0" smtClean="0">
                        <a:solidFill>
                          <a:schemeClr val="tx2"/>
                        </a:solidFill>
                        <a:effectLst/>
                        <a:latin typeface="+mn-ea"/>
                        <a:ea typeface="+mn-ea"/>
                        <a:cs typeface="Times New Roman"/>
                      </a:endParaRPr>
                    </a:p>
                    <a:p>
                      <a:pPr algn="ctr">
                        <a:spcAft>
                          <a:spcPts val="0"/>
                        </a:spcAft>
                      </a:pPr>
                      <a:r>
                        <a:rPr lang="ja-JP" sz="2400" kern="100" spc="-100" dirty="0" smtClean="0">
                          <a:solidFill>
                            <a:schemeClr val="tx2"/>
                          </a:solidFill>
                          <a:effectLst/>
                          <a:latin typeface="+mn-ea"/>
                          <a:ea typeface="+mn-ea"/>
                          <a:cs typeface="Times New Roman"/>
                        </a:rPr>
                        <a:t>（</a:t>
                      </a:r>
                      <a:r>
                        <a:rPr lang="ja-JP" sz="2400" kern="100" spc="-100" dirty="0">
                          <a:solidFill>
                            <a:schemeClr val="tx2"/>
                          </a:solidFill>
                          <a:effectLst/>
                          <a:latin typeface="+mn-ea"/>
                          <a:ea typeface="+mn-ea"/>
                          <a:cs typeface="Times New Roman"/>
                        </a:rPr>
                        <a:t>１番目）</a:t>
                      </a:r>
                    </a:p>
                  </a:txBody>
                  <a:tcPr marL="36195" marR="36195" marT="0" marB="0"/>
                </a:tc>
                <a:tc>
                  <a:txBody>
                    <a:bodyPr/>
                    <a:lstStyle/>
                    <a:p>
                      <a:pPr algn="ctr">
                        <a:spcAft>
                          <a:spcPts val="0"/>
                        </a:spcAft>
                      </a:pPr>
                      <a:r>
                        <a:rPr lang="ja-JP" sz="2400" kern="100" spc="-100" dirty="0">
                          <a:solidFill>
                            <a:schemeClr val="tx2"/>
                          </a:solidFill>
                          <a:effectLst/>
                          <a:latin typeface="+mn-ea"/>
                          <a:ea typeface="+mn-ea"/>
                          <a:cs typeface="Times New Roman"/>
                        </a:rPr>
                        <a:t>最大の</a:t>
                      </a:r>
                      <a:r>
                        <a:rPr lang="ja-JP" sz="2400" kern="100" spc="-100" dirty="0" smtClean="0">
                          <a:solidFill>
                            <a:schemeClr val="tx2"/>
                          </a:solidFill>
                          <a:effectLst/>
                          <a:latin typeface="+mn-ea"/>
                          <a:ea typeface="+mn-ea"/>
                          <a:cs typeface="Times New Roman"/>
                        </a:rPr>
                        <a:t>脅威</a:t>
                      </a:r>
                      <a:endParaRPr lang="en-US" altLang="ja-JP" sz="2400" kern="100" spc="-100" dirty="0" smtClean="0">
                        <a:solidFill>
                          <a:schemeClr val="tx2"/>
                        </a:solidFill>
                        <a:effectLst/>
                        <a:latin typeface="+mn-ea"/>
                        <a:ea typeface="+mn-ea"/>
                        <a:cs typeface="Times New Roman"/>
                      </a:endParaRPr>
                    </a:p>
                    <a:p>
                      <a:pPr algn="ctr">
                        <a:spcAft>
                          <a:spcPts val="0"/>
                        </a:spcAft>
                      </a:pPr>
                      <a:r>
                        <a:rPr lang="ja-JP" sz="2400" kern="100" spc="-100" dirty="0" smtClean="0">
                          <a:solidFill>
                            <a:schemeClr val="tx2"/>
                          </a:solidFill>
                          <a:effectLst/>
                          <a:latin typeface="+mn-ea"/>
                          <a:ea typeface="+mn-ea"/>
                          <a:cs typeface="Times New Roman"/>
                        </a:rPr>
                        <a:t>（</a:t>
                      </a:r>
                      <a:r>
                        <a:rPr lang="ja-JP" sz="2400" kern="100" spc="-100" dirty="0">
                          <a:solidFill>
                            <a:schemeClr val="tx2"/>
                          </a:solidFill>
                          <a:effectLst/>
                          <a:latin typeface="+mn-ea"/>
                          <a:ea typeface="+mn-ea"/>
                          <a:cs typeface="Times New Roman"/>
                        </a:rPr>
                        <a:t>２番目）</a:t>
                      </a:r>
                    </a:p>
                  </a:txBody>
                  <a:tcPr marL="36195" marR="36195" marT="0" marB="0"/>
                </a:tc>
                <a:tc>
                  <a:txBody>
                    <a:bodyPr/>
                    <a:lstStyle/>
                    <a:p>
                      <a:pPr algn="ctr">
                        <a:spcAft>
                          <a:spcPts val="0"/>
                        </a:spcAft>
                      </a:pPr>
                      <a:r>
                        <a:rPr lang="ja-JP" sz="2400" kern="100" spc="-100" dirty="0">
                          <a:solidFill>
                            <a:schemeClr val="tx2"/>
                          </a:solidFill>
                          <a:effectLst/>
                          <a:latin typeface="+mn-ea"/>
                          <a:ea typeface="+mn-ea"/>
                          <a:cs typeface="Times New Roman"/>
                        </a:rPr>
                        <a:t>最大の</a:t>
                      </a:r>
                      <a:r>
                        <a:rPr lang="ja-JP" sz="2400" kern="100" spc="-100" dirty="0" smtClean="0">
                          <a:solidFill>
                            <a:schemeClr val="tx2"/>
                          </a:solidFill>
                          <a:effectLst/>
                          <a:latin typeface="+mn-ea"/>
                          <a:ea typeface="+mn-ea"/>
                          <a:cs typeface="Times New Roman"/>
                        </a:rPr>
                        <a:t>脅威</a:t>
                      </a:r>
                      <a:endParaRPr lang="en-US" altLang="ja-JP" sz="2400" kern="100" spc="-100" dirty="0" smtClean="0">
                        <a:solidFill>
                          <a:schemeClr val="tx2"/>
                        </a:solidFill>
                        <a:effectLst/>
                        <a:latin typeface="+mn-ea"/>
                        <a:ea typeface="+mn-ea"/>
                        <a:cs typeface="Times New Roman"/>
                      </a:endParaRPr>
                    </a:p>
                    <a:p>
                      <a:pPr algn="ctr">
                        <a:spcAft>
                          <a:spcPts val="0"/>
                        </a:spcAft>
                      </a:pPr>
                      <a:r>
                        <a:rPr lang="ja-JP" sz="2400" kern="100" spc="-100" dirty="0" smtClean="0">
                          <a:solidFill>
                            <a:schemeClr val="tx2"/>
                          </a:solidFill>
                          <a:effectLst/>
                          <a:latin typeface="+mn-ea"/>
                          <a:ea typeface="+mn-ea"/>
                          <a:cs typeface="Times New Roman"/>
                        </a:rPr>
                        <a:t>（</a:t>
                      </a:r>
                      <a:r>
                        <a:rPr lang="ja-JP" sz="2400" kern="100" spc="-100" dirty="0">
                          <a:solidFill>
                            <a:schemeClr val="tx2"/>
                          </a:solidFill>
                          <a:effectLst/>
                          <a:latin typeface="+mn-ea"/>
                          <a:ea typeface="+mn-ea"/>
                          <a:cs typeface="Times New Roman"/>
                        </a:rPr>
                        <a:t>３番目）</a:t>
                      </a:r>
                    </a:p>
                  </a:txBody>
                  <a:tcPr marL="36195" marR="36195" marT="0" marB="0"/>
                </a:tc>
              </a:tr>
              <a:tr h="741121">
                <a:tc>
                  <a:txBody>
                    <a:bodyPr/>
                    <a:lstStyle/>
                    <a:p>
                      <a:pPr>
                        <a:spcAft>
                          <a:spcPts val="0"/>
                        </a:spcAft>
                      </a:pPr>
                      <a:r>
                        <a:rPr lang="ja-JP" sz="2400" b="1" kern="100" spc="-100" dirty="0" smtClean="0">
                          <a:latin typeface="+mn-ea"/>
                          <a:ea typeface="+mn-ea"/>
                          <a:cs typeface="Times New Roman"/>
                        </a:rPr>
                        <a:t>イラン　　　</a:t>
                      </a:r>
                      <a:r>
                        <a:rPr lang="en-US" sz="2400" b="1" kern="100" spc="-100" dirty="0" smtClean="0">
                          <a:latin typeface="+mn-ea"/>
                          <a:ea typeface="+mn-ea"/>
                          <a:cs typeface="Times New Roman"/>
                        </a:rPr>
                        <a:t>  </a:t>
                      </a:r>
                      <a:r>
                        <a:rPr lang="en-US" sz="2400" b="1" kern="100" spc="-100" dirty="0">
                          <a:latin typeface="+mn-ea"/>
                          <a:ea typeface="+mn-ea"/>
                          <a:cs typeface="Times New Roman"/>
                        </a:rPr>
                        <a:t>530</a:t>
                      </a:r>
                      <a:r>
                        <a:rPr lang="ja-JP" sz="2400" b="1" kern="100" spc="-100" dirty="0">
                          <a:latin typeface="+mn-ea"/>
                          <a:ea typeface="+mn-ea"/>
                          <a:cs typeface="Times New Roman"/>
                        </a:rPr>
                        <a:t>（</a:t>
                      </a:r>
                      <a:r>
                        <a:rPr lang="en-US" sz="2400" b="1" kern="100" spc="-100" dirty="0">
                          <a:solidFill>
                            <a:srgbClr val="FF0000"/>
                          </a:solidFill>
                          <a:latin typeface="+mn-ea"/>
                          <a:ea typeface="+mn-ea"/>
                          <a:cs typeface="Times New Roman"/>
                        </a:rPr>
                        <a:t>58.9</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ヒズブッラー</a:t>
                      </a:r>
                      <a:r>
                        <a:rPr lang="en-US" sz="2400" b="1" kern="100" spc="-100" dirty="0">
                          <a:latin typeface="+mn-ea"/>
                          <a:ea typeface="+mn-ea"/>
                          <a:cs typeface="Times New Roman"/>
                        </a:rPr>
                        <a:t>  250</a:t>
                      </a:r>
                      <a:r>
                        <a:rPr lang="ja-JP" sz="2400" b="1" kern="100" spc="-100" dirty="0">
                          <a:latin typeface="+mn-ea"/>
                          <a:ea typeface="+mn-ea"/>
                          <a:cs typeface="Times New Roman"/>
                        </a:rPr>
                        <a:t>（</a:t>
                      </a:r>
                      <a:r>
                        <a:rPr lang="en-US" sz="2400" b="1" kern="100" spc="-100" dirty="0">
                          <a:solidFill>
                            <a:srgbClr val="FF0000"/>
                          </a:solidFill>
                          <a:latin typeface="+mn-ea"/>
                          <a:ea typeface="+mn-ea"/>
                          <a:cs typeface="Times New Roman"/>
                        </a:rPr>
                        <a:t>32.9</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ハマース　　　</a:t>
                      </a:r>
                      <a:r>
                        <a:rPr lang="en-US" sz="2400" b="1" kern="100" spc="-100" dirty="0">
                          <a:latin typeface="+mn-ea"/>
                          <a:ea typeface="+mn-ea"/>
                          <a:cs typeface="Times New Roman"/>
                        </a:rPr>
                        <a:t>227</a:t>
                      </a:r>
                      <a:r>
                        <a:rPr lang="ja-JP" sz="2400" b="1" kern="100" spc="-100" dirty="0">
                          <a:latin typeface="+mn-ea"/>
                          <a:ea typeface="+mn-ea"/>
                          <a:cs typeface="Times New Roman"/>
                        </a:rPr>
                        <a:t>（</a:t>
                      </a:r>
                      <a:r>
                        <a:rPr lang="en-US" sz="2400" b="1" kern="100" spc="-100" dirty="0">
                          <a:solidFill>
                            <a:srgbClr val="FF0000"/>
                          </a:solidFill>
                          <a:latin typeface="+mn-ea"/>
                          <a:ea typeface="+mn-ea"/>
                          <a:cs typeface="Times New Roman"/>
                        </a:rPr>
                        <a:t>25.2</a:t>
                      </a:r>
                      <a:r>
                        <a:rPr lang="ja-JP" sz="2400" b="1" kern="100" spc="-100" dirty="0">
                          <a:latin typeface="+mn-ea"/>
                          <a:ea typeface="+mn-ea"/>
                          <a:cs typeface="Times New Roman"/>
                        </a:rPr>
                        <a:t>％）</a:t>
                      </a:r>
                    </a:p>
                  </a:txBody>
                  <a:tcPr marL="36195" marR="36195" marT="0" marB="0"/>
                </a:tc>
              </a:tr>
              <a:tr h="741121">
                <a:tc>
                  <a:txBody>
                    <a:bodyPr/>
                    <a:lstStyle/>
                    <a:p>
                      <a:pPr>
                        <a:spcAft>
                          <a:spcPts val="0"/>
                        </a:spcAft>
                      </a:pPr>
                      <a:r>
                        <a:rPr lang="ja-JP" sz="2400" b="1" kern="100" spc="-100" dirty="0" smtClean="0">
                          <a:latin typeface="+mn-ea"/>
                          <a:ea typeface="+mn-ea"/>
                          <a:cs typeface="Times New Roman"/>
                        </a:rPr>
                        <a:t>パレスチナ　</a:t>
                      </a:r>
                      <a:r>
                        <a:rPr lang="en-US" sz="2400" b="1" kern="100" spc="-100" dirty="0" smtClean="0">
                          <a:latin typeface="+mn-ea"/>
                          <a:ea typeface="+mn-ea"/>
                          <a:cs typeface="Times New Roman"/>
                        </a:rPr>
                        <a:t>   </a:t>
                      </a:r>
                      <a:r>
                        <a:rPr lang="en-US" sz="2400" b="1" kern="100" spc="-100" dirty="0">
                          <a:latin typeface="+mn-ea"/>
                          <a:ea typeface="+mn-ea"/>
                          <a:cs typeface="Times New Roman"/>
                        </a:rPr>
                        <a:t>68 </a:t>
                      </a:r>
                      <a:r>
                        <a:rPr lang="en-US" sz="2400" b="1" kern="100" spc="-100" dirty="0" smtClean="0">
                          <a:latin typeface="+mn-ea"/>
                          <a:ea typeface="+mn-ea"/>
                          <a:cs typeface="Times New Roman"/>
                        </a:rPr>
                        <a:t> </a:t>
                      </a:r>
                      <a:r>
                        <a:rPr lang="ja-JP" sz="2400" b="1" kern="100" spc="-100" dirty="0" smtClean="0">
                          <a:latin typeface="+mn-ea"/>
                          <a:ea typeface="+mn-ea"/>
                          <a:cs typeface="Times New Roman"/>
                        </a:rPr>
                        <a:t>（</a:t>
                      </a:r>
                      <a:r>
                        <a:rPr lang="en-US" sz="2400" b="1" kern="100" spc="-100" dirty="0">
                          <a:latin typeface="+mn-ea"/>
                          <a:ea typeface="+mn-ea"/>
                          <a:cs typeface="Times New Roman"/>
                        </a:rPr>
                        <a:t>7.6</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シリア　　 　</a:t>
                      </a:r>
                      <a:r>
                        <a:rPr lang="en-US" sz="2400" b="1" kern="100" spc="-100" dirty="0">
                          <a:latin typeface="+mn-ea"/>
                          <a:ea typeface="+mn-ea"/>
                          <a:cs typeface="Times New Roman"/>
                        </a:rPr>
                        <a:t> 124</a:t>
                      </a:r>
                      <a:r>
                        <a:rPr lang="ja-JP" sz="2400" b="1" kern="100" spc="-100" dirty="0">
                          <a:latin typeface="+mn-ea"/>
                          <a:ea typeface="+mn-ea"/>
                          <a:cs typeface="Times New Roman"/>
                        </a:rPr>
                        <a:t>（</a:t>
                      </a:r>
                      <a:r>
                        <a:rPr lang="en-US" sz="2400" b="1" kern="100" spc="-100" dirty="0">
                          <a:latin typeface="+mn-ea"/>
                          <a:ea typeface="+mn-ea"/>
                          <a:cs typeface="Times New Roman"/>
                        </a:rPr>
                        <a:t>13.8</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アルカイダ　　</a:t>
                      </a:r>
                      <a:r>
                        <a:rPr lang="en-US" sz="2400" b="1" kern="100" spc="-100" dirty="0">
                          <a:latin typeface="+mn-ea"/>
                          <a:ea typeface="+mn-ea"/>
                          <a:cs typeface="Times New Roman"/>
                        </a:rPr>
                        <a:t>188</a:t>
                      </a:r>
                      <a:r>
                        <a:rPr lang="ja-JP" sz="2400" b="1" kern="100" spc="-100" dirty="0">
                          <a:latin typeface="+mn-ea"/>
                          <a:ea typeface="+mn-ea"/>
                          <a:cs typeface="Times New Roman"/>
                        </a:rPr>
                        <a:t>（</a:t>
                      </a:r>
                      <a:r>
                        <a:rPr lang="en-US" sz="2400" b="1" kern="100" spc="-100" dirty="0">
                          <a:latin typeface="+mn-ea"/>
                          <a:ea typeface="+mn-ea"/>
                          <a:cs typeface="Times New Roman"/>
                        </a:rPr>
                        <a:t>20.9</a:t>
                      </a:r>
                      <a:r>
                        <a:rPr lang="ja-JP" sz="2400" b="1" kern="100" spc="-100" dirty="0">
                          <a:latin typeface="+mn-ea"/>
                          <a:ea typeface="+mn-ea"/>
                          <a:cs typeface="Times New Roman"/>
                        </a:rPr>
                        <a:t>％）</a:t>
                      </a:r>
                    </a:p>
                  </a:txBody>
                  <a:tcPr marL="36195" marR="36195" marT="0" marB="0"/>
                </a:tc>
              </a:tr>
              <a:tr h="741121">
                <a:tc>
                  <a:txBody>
                    <a:bodyPr/>
                    <a:lstStyle/>
                    <a:p>
                      <a:pPr>
                        <a:spcAft>
                          <a:spcPts val="0"/>
                        </a:spcAft>
                      </a:pPr>
                      <a:r>
                        <a:rPr lang="ja-JP" sz="2400" b="1" kern="100" spc="-100" dirty="0">
                          <a:latin typeface="+mn-ea"/>
                          <a:ea typeface="+mn-ea"/>
                          <a:cs typeface="Times New Roman"/>
                        </a:rPr>
                        <a:t>ヒズブッラー</a:t>
                      </a:r>
                      <a:r>
                        <a:rPr lang="en-US" sz="2400" b="1" kern="100" spc="-100" dirty="0">
                          <a:latin typeface="+mn-ea"/>
                          <a:ea typeface="+mn-ea"/>
                          <a:cs typeface="Times New Roman"/>
                        </a:rPr>
                        <a:t>   62    </a:t>
                      </a:r>
                      <a:r>
                        <a:rPr lang="ja-JP" altLang="en-US" sz="2400" b="1" kern="100" spc="-100" dirty="0" smtClean="0">
                          <a:latin typeface="+mn-ea"/>
                          <a:ea typeface="+mn-ea"/>
                          <a:cs typeface="Times New Roman"/>
                        </a:rPr>
                        <a:t>（</a:t>
                      </a:r>
                      <a:r>
                        <a:rPr lang="en-US" sz="2400" b="1" kern="100" spc="-100" dirty="0" smtClean="0">
                          <a:latin typeface="+mn-ea"/>
                          <a:ea typeface="+mn-ea"/>
                          <a:cs typeface="Times New Roman"/>
                        </a:rPr>
                        <a:t>6.9</a:t>
                      </a:r>
                      <a:r>
                        <a:rPr lang="ja-JP" sz="2400" b="1" kern="100" spc="-100" dirty="0" smtClean="0">
                          <a:latin typeface="+mn-ea"/>
                          <a:ea typeface="+mn-ea"/>
                          <a:cs typeface="Times New Roman"/>
                        </a:rPr>
                        <a:t>％</a:t>
                      </a:r>
                      <a:r>
                        <a:rPr lang="ja-JP" altLang="en-US" sz="2400" b="1" kern="100" spc="-100" dirty="0" smtClean="0">
                          <a:latin typeface="+mn-ea"/>
                          <a:ea typeface="+mn-ea"/>
                          <a:cs typeface="Times New Roman"/>
                        </a:rPr>
                        <a:t>）</a:t>
                      </a:r>
                      <a:endParaRPr lang="ja-JP" sz="2400" b="1" kern="100" spc="-100" dirty="0">
                        <a:latin typeface="+mn-ea"/>
                        <a:ea typeface="+mn-ea"/>
                        <a:cs typeface="Times New Roman"/>
                      </a:endParaRPr>
                    </a:p>
                  </a:txBody>
                  <a:tcPr marL="36195" marR="36195" marT="0" marB="0"/>
                </a:tc>
                <a:tc>
                  <a:txBody>
                    <a:bodyPr/>
                    <a:lstStyle/>
                    <a:p>
                      <a:pPr>
                        <a:spcAft>
                          <a:spcPts val="0"/>
                        </a:spcAft>
                      </a:pPr>
                      <a:r>
                        <a:rPr lang="ja-JP" sz="2400" b="1" kern="100" spc="-100" dirty="0">
                          <a:latin typeface="+mn-ea"/>
                          <a:ea typeface="+mn-ea"/>
                          <a:cs typeface="Times New Roman"/>
                        </a:rPr>
                        <a:t>パレスチナ 　</a:t>
                      </a:r>
                      <a:r>
                        <a:rPr lang="en-US" sz="2400" b="1" kern="100" spc="-100" dirty="0">
                          <a:latin typeface="+mn-ea"/>
                          <a:ea typeface="+mn-ea"/>
                          <a:cs typeface="Times New Roman"/>
                        </a:rPr>
                        <a:t>  90</a:t>
                      </a:r>
                      <a:r>
                        <a:rPr lang="ja-JP" sz="2400" b="1" kern="100" spc="-100" dirty="0">
                          <a:latin typeface="+mn-ea"/>
                          <a:ea typeface="+mn-ea"/>
                          <a:cs typeface="Times New Roman"/>
                        </a:rPr>
                        <a:t>（</a:t>
                      </a:r>
                      <a:r>
                        <a:rPr lang="en-US" sz="2400" b="1" kern="100" spc="-100" dirty="0">
                          <a:latin typeface="+mn-ea"/>
                          <a:ea typeface="+mn-ea"/>
                          <a:cs typeface="Times New Roman"/>
                        </a:rPr>
                        <a:t>10.0</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ヒズブッラー　</a:t>
                      </a:r>
                      <a:r>
                        <a:rPr lang="en-US" sz="2400" b="1" kern="100" spc="-100" dirty="0">
                          <a:latin typeface="+mn-ea"/>
                          <a:ea typeface="+mn-ea"/>
                          <a:cs typeface="Times New Roman"/>
                        </a:rPr>
                        <a:t>109</a:t>
                      </a:r>
                      <a:r>
                        <a:rPr lang="ja-JP" sz="2400" b="1" kern="100" spc="-100" dirty="0">
                          <a:latin typeface="+mn-ea"/>
                          <a:ea typeface="+mn-ea"/>
                          <a:cs typeface="Times New Roman"/>
                        </a:rPr>
                        <a:t>（</a:t>
                      </a:r>
                      <a:r>
                        <a:rPr lang="en-US" sz="2400" b="1" kern="100" spc="-100" dirty="0">
                          <a:latin typeface="+mn-ea"/>
                          <a:ea typeface="+mn-ea"/>
                          <a:cs typeface="Times New Roman"/>
                        </a:rPr>
                        <a:t>12.1</a:t>
                      </a:r>
                      <a:r>
                        <a:rPr lang="ja-JP" sz="2400" b="1" kern="100" spc="-100" dirty="0">
                          <a:latin typeface="+mn-ea"/>
                          <a:ea typeface="+mn-ea"/>
                          <a:cs typeface="Times New Roman"/>
                        </a:rPr>
                        <a:t>％）</a:t>
                      </a:r>
                    </a:p>
                  </a:txBody>
                  <a:tcPr marL="36195" marR="36195" marT="0" marB="0"/>
                </a:tc>
              </a:tr>
              <a:tr h="741121">
                <a:tc>
                  <a:txBody>
                    <a:bodyPr/>
                    <a:lstStyle/>
                    <a:p>
                      <a:pPr>
                        <a:spcAft>
                          <a:spcPts val="0"/>
                        </a:spcAft>
                      </a:pPr>
                      <a:r>
                        <a:rPr lang="ja-JP" sz="2400" b="1" kern="100" spc="-100" dirty="0" smtClean="0">
                          <a:latin typeface="+mn-ea"/>
                          <a:ea typeface="+mn-ea"/>
                          <a:cs typeface="Times New Roman"/>
                        </a:rPr>
                        <a:t>中国</a:t>
                      </a:r>
                      <a:r>
                        <a:rPr lang="ja-JP" altLang="en-US" sz="2400" b="1" kern="100" spc="-100" baseline="0" dirty="0" smtClean="0">
                          <a:latin typeface="+mn-ea"/>
                          <a:ea typeface="+mn-ea"/>
                          <a:cs typeface="Times New Roman"/>
                        </a:rPr>
                        <a:t>        </a:t>
                      </a:r>
                      <a:r>
                        <a:rPr lang="ja-JP" sz="2400" b="1" kern="100" spc="-100" dirty="0">
                          <a:latin typeface="+mn-ea"/>
                          <a:ea typeface="+mn-ea"/>
                          <a:cs typeface="Times New Roman"/>
                        </a:rPr>
                        <a:t>　</a:t>
                      </a:r>
                      <a:r>
                        <a:rPr lang="ja-JP" altLang="en-US" sz="2400" b="1" kern="100" spc="-100" dirty="0" smtClean="0">
                          <a:latin typeface="+mn-ea"/>
                          <a:ea typeface="+mn-ea"/>
                          <a:cs typeface="Times New Roman"/>
                        </a:rPr>
                        <a:t>　　</a:t>
                      </a:r>
                      <a:r>
                        <a:rPr lang="en-US" sz="2400" b="1" kern="100" spc="-100" dirty="0" smtClean="0">
                          <a:latin typeface="+mn-ea"/>
                          <a:ea typeface="+mn-ea"/>
                          <a:cs typeface="Times New Roman"/>
                        </a:rPr>
                        <a:t>29</a:t>
                      </a:r>
                      <a:r>
                        <a:rPr lang="en-US" sz="2400" b="1" kern="100" spc="-100" dirty="0">
                          <a:latin typeface="+mn-ea"/>
                          <a:ea typeface="+mn-ea"/>
                          <a:cs typeface="Times New Roman"/>
                        </a:rPr>
                        <a:t>     </a:t>
                      </a:r>
                      <a:endParaRPr lang="en-US" sz="2400" b="1" kern="100" spc="-100" dirty="0" smtClean="0">
                        <a:latin typeface="+mn-ea"/>
                        <a:ea typeface="+mn-ea"/>
                        <a:cs typeface="Times New Roman"/>
                      </a:endParaRPr>
                    </a:p>
                    <a:p>
                      <a:pPr>
                        <a:spcAft>
                          <a:spcPts val="0"/>
                        </a:spcAft>
                      </a:pPr>
                      <a:r>
                        <a:rPr lang="ja-JP" altLang="en-US" sz="2400" b="1" kern="100" spc="-100" dirty="0" smtClean="0">
                          <a:latin typeface="+mn-ea"/>
                          <a:ea typeface="+mn-ea"/>
                          <a:cs typeface="Times New Roman"/>
                        </a:rPr>
                        <a:t>（</a:t>
                      </a:r>
                      <a:r>
                        <a:rPr lang="en-US" sz="2400" b="1" kern="100" spc="-100" dirty="0" smtClean="0">
                          <a:latin typeface="+mn-ea"/>
                          <a:ea typeface="+mn-ea"/>
                          <a:cs typeface="Times New Roman"/>
                        </a:rPr>
                        <a:t>3.2</a:t>
                      </a:r>
                      <a:r>
                        <a:rPr lang="ja-JP" sz="2400" b="1" kern="100" spc="-100" dirty="0" smtClean="0">
                          <a:latin typeface="+mn-ea"/>
                          <a:ea typeface="+mn-ea"/>
                          <a:cs typeface="Times New Roman"/>
                        </a:rPr>
                        <a:t>％</a:t>
                      </a:r>
                      <a:r>
                        <a:rPr lang="ja-JP" altLang="en-US" sz="2400" b="1" kern="100" spc="-100" dirty="0" smtClean="0">
                          <a:latin typeface="+mn-ea"/>
                          <a:ea typeface="+mn-ea"/>
                          <a:cs typeface="Times New Roman"/>
                        </a:rPr>
                        <a:t>）</a:t>
                      </a:r>
                      <a:endParaRPr lang="ja-JP" sz="2400" b="1" kern="100" spc="-100" dirty="0">
                        <a:latin typeface="+mn-ea"/>
                        <a:ea typeface="+mn-ea"/>
                        <a:cs typeface="Times New Roman"/>
                      </a:endParaRPr>
                    </a:p>
                  </a:txBody>
                  <a:tcPr marL="36195" marR="36195" marT="0" marB="0"/>
                </a:tc>
                <a:tc>
                  <a:txBody>
                    <a:bodyPr/>
                    <a:lstStyle/>
                    <a:p>
                      <a:pPr rtl="0">
                        <a:spcAft>
                          <a:spcPts val="0"/>
                        </a:spcAft>
                      </a:pPr>
                      <a:r>
                        <a:rPr lang="ja-JP" sz="2400" b="1" kern="100" spc="-100" dirty="0">
                          <a:latin typeface="+mn-ea"/>
                          <a:ea typeface="+mn-ea"/>
                          <a:cs typeface="Times New Roman"/>
                        </a:rPr>
                        <a:t>ハマース</a:t>
                      </a:r>
                      <a:r>
                        <a:rPr lang="en-US" sz="2400" b="1" kern="100" spc="-100" dirty="0">
                          <a:latin typeface="+mn-ea"/>
                          <a:ea typeface="+mn-ea"/>
                          <a:cs typeface="Times New Roman"/>
                        </a:rPr>
                        <a:t>       </a:t>
                      </a:r>
                      <a:r>
                        <a:rPr lang="en-US" sz="2400" b="1" kern="100" spc="-100" dirty="0" smtClean="0">
                          <a:latin typeface="+mn-ea"/>
                          <a:ea typeface="+mn-ea"/>
                          <a:cs typeface="Times New Roman"/>
                        </a:rPr>
                        <a:t>     </a:t>
                      </a:r>
                      <a:r>
                        <a:rPr lang="en-US" sz="2400" b="1" kern="100" spc="-100" dirty="0">
                          <a:latin typeface="+mn-ea"/>
                          <a:ea typeface="+mn-ea"/>
                          <a:cs typeface="Times New Roman"/>
                        </a:rPr>
                        <a:t>86 </a:t>
                      </a:r>
                      <a:r>
                        <a:rPr lang="ja-JP" sz="2400" b="1" kern="100" spc="-100" dirty="0">
                          <a:latin typeface="+mn-ea"/>
                          <a:ea typeface="+mn-ea"/>
                          <a:cs typeface="Times New Roman"/>
                        </a:rPr>
                        <a:t>（</a:t>
                      </a:r>
                      <a:r>
                        <a:rPr lang="en-US" sz="2400" b="1" kern="100" spc="-100" dirty="0">
                          <a:latin typeface="+mn-ea"/>
                          <a:ea typeface="+mn-ea"/>
                          <a:cs typeface="Times New Roman"/>
                        </a:rPr>
                        <a:t>9.6</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a:latin typeface="+mn-ea"/>
                          <a:ea typeface="+mn-ea"/>
                          <a:cs typeface="Times New Roman"/>
                        </a:rPr>
                        <a:t>シリア　　　　</a:t>
                      </a:r>
                      <a:r>
                        <a:rPr lang="en-US" sz="2400" b="1" kern="100" spc="-100">
                          <a:latin typeface="+mn-ea"/>
                          <a:ea typeface="+mn-ea"/>
                          <a:cs typeface="Times New Roman"/>
                        </a:rPr>
                        <a:t> 64 </a:t>
                      </a:r>
                      <a:r>
                        <a:rPr lang="ja-JP" sz="2400" b="1" kern="100" spc="-100">
                          <a:latin typeface="+mn-ea"/>
                          <a:ea typeface="+mn-ea"/>
                          <a:cs typeface="Times New Roman"/>
                        </a:rPr>
                        <a:t>（</a:t>
                      </a:r>
                      <a:r>
                        <a:rPr lang="en-US" sz="2400" b="1" kern="100" spc="-100">
                          <a:latin typeface="+mn-ea"/>
                          <a:ea typeface="+mn-ea"/>
                          <a:cs typeface="Times New Roman"/>
                        </a:rPr>
                        <a:t>7.1</a:t>
                      </a:r>
                      <a:r>
                        <a:rPr lang="ja-JP" sz="2400" b="1" kern="100" spc="-100">
                          <a:latin typeface="+mn-ea"/>
                          <a:ea typeface="+mn-ea"/>
                          <a:cs typeface="Times New Roman"/>
                        </a:rPr>
                        <a:t>％）</a:t>
                      </a:r>
                    </a:p>
                  </a:txBody>
                  <a:tcPr marL="36195" marR="36195" marT="0" marB="0"/>
                </a:tc>
              </a:tr>
              <a:tr h="741121">
                <a:tc>
                  <a:txBody>
                    <a:bodyPr/>
                    <a:lstStyle/>
                    <a:p>
                      <a:pPr>
                        <a:spcAft>
                          <a:spcPts val="0"/>
                        </a:spcAft>
                      </a:pPr>
                      <a:r>
                        <a:rPr lang="ja-JP" sz="2400" b="1" kern="100" spc="-100" dirty="0" smtClean="0">
                          <a:latin typeface="+mn-ea"/>
                          <a:ea typeface="+mn-ea"/>
                          <a:cs typeface="Times New Roman"/>
                        </a:rPr>
                        <a:t>シリア</a:t>
                      </a:r>
                      <a:r>
                        <a:rPr lang="ja-JP" sz="2400" b="1" kern="100" spc="-100" dirty="0">
                          <a:latin typeface="+mn-ea"/>
                          <a:ea typeface="+mn-ea"/>
                          <a:cs typeface="Times New Roman"/>
                        </a:rPr>
                        <a:t>　　　</a:t>
                      </a:r>
                      <a:r>
                        <a:rPr lang="en-US" sz="2400" b="1" kern="100" spc="-100" dirty="0">
                          <a:latin typeface="+mn-ea"/>
                          <a:ea typeface="+mn-ea"/>
                          <a:cs typeface="Times New Roman"/>
                        </a:rPr>
                        <a:t>   28  </a:t>
                      </a:r>
                      <a:r>
                        <a:rPr lang="ja-JP" sz="2400" b="1" kern="100" spc="-100" dirty="0">
                          <a:latin typeface="+mn-ea"/>
                          <a:ea typeface="+mn-ea"/>
                          <a:cs typeface="Times New Roman"/>
                        </a:rPr>
                        <a:t>（</a:t>
                      </a:r>
                      <a:r>
                        <a:rPr lang="en-US" sz="2400" b="1" kern="100" spc="-100" dirty="0">
                          <a:latin typeface="+mn-ea"/>
                          <a:ea typeface="+mn-ea"/>
                          <a:cs typeface="Times New Roman"/>
                        </a:rPr>
                        <a:t>3.1</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イラク　　　</a:t>
                      </a:r>
                      <a:r>
                        <a:rPr lang="en-US" sz="2400" b="1" kern="100" spc="-100" dirty="0">
                          <a:latin typeface="+mn-ea"/>
                          <a:ea typeface="+mn-ea"/>
                          <a:cs typeface="Times New Roman"/>
                        </a:rPr>
                        <a:t>   82 </a:t>
                      </a:r>
                      <a:r>
                        <a:rPr lang="ja-JP" sz="2400" b="1" kern="100" spc="-100" dirty="0">
                          <a:latin typeface="+mn-ea"/>
                          <a:ea typeface="+mn-ea"/>
                          <a:cs typeface="Times New Roman"/>
                        </a:rPr>
                        <a:t>（</a:t>
                      </a:r>
                      <a:r>
                        <a:rPr lang="en-US" sz="2400" b="1" kern="100" spc="-100" dirty="0">
                          <a:latin typeface="+mn-ea"/>
                          <a:ea typeface="+mn-ea"/>
                          <a:cs typeface="Times New Roman"/>
                        </a:rPr>
                        <a:t>9.1</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パレスチナ　　</a:t>
                      </a:r>
                      <a:r>
                        <a:rPr lang="en-US" sz="2400" b="1" kern="100" spc="-100" dirty="0">
                          <a:latin typeface="+mn-ea"/>
                          <a:ea typeface="+mn-ea"/>
                          <a:cs typeface="Times New Roman"/>
                        </a:rPr>
                        <a:t> 19 </a:t>
                      </a:r>
                      <a:r>
                        <a:rPr lang="ja-JP" sz="2400" b="1" kern="100" spc="-100" dirty="0">
                          <a:latin typeface="+mn-ea"/>
                          <a:ea typeface="+mn-ea"/>
                          <a:cs typeface="Times New Roman"/>
                        </a:rPr>
                        <a:t>（</a:t>
                      </a:r>
                      <a:r>
                        <a:rPr lang="en-US" sz="2400" b="1" kern="100" spc="-100" dirty="0">
                          <a:latin typeface="+mn-ea"/>
                          <a:ea typeface="+mn-ea"/>
                          <a:cs typeface="Times New Roman"/>
                        </a:rPr>
                        <a:t>2.1</a:t>
                      </a:r>
                      <a:r>
                        <a:rPr lang="ja-JP" sz="2400" b="1" kern="100" spc="-100" dirty="0">
                          <a:latin typeface="+mn-ea"/>
                          <a:ea typeface="+mn-ea"/>
                          <a:cs typeface="Times New Roman"/>
                        </a:rPr>
                        <a:t>％）</a:t>
                      </a:r>
                    </a:p>
                  </a:txBody>
                  <a:tcPr marL="36195" marR="36195" marT="0" marB="0"/>
                </a:tc>
              </a:tr>
              <a:tr h="370560">
                <a:tc>
                  <a:txBody>
                    <a:bodyPr/>
                    <a:lstStyle/>
                    <a:p>
                      <a:pPr>
                        <a:spcAft>
                          <a:spcPts val="0"/>
                        </a:spcAft>
                      </a:pPr>
                      <a:r>
                        <a:rPr lang="ja-JP" sz="2400" b="1" kern="100" spc="-100" dirty="0">
                          <a:latin typeface="+mn-ea"/>
                          <a:ea typeface="+mn-ea"/>
                          <a:cs typeface="Times New Roman"/>
                        </a:rPr>
                        <a:t>　</a:t>
                      </a:r>
                      <a:r>
                        <a:rPr lang="en-US" sz="2400" b="1" kern="100" spc="-100" dirty="0">
                          <a:latin typeface="+mn-ea"/>
                          <a:ea typeface="+mn-ea"/>
                          <a:cs typeface="Times New Roman"/>
                        </a:rPr>
                        <a:t>N</a:t>
                      </a:r>
                      <a:r>
                        <a:rPr lang="ja-JP" sz="2400" b="1" kern="100" spc="-100" dirty="0">
                          <a:latin typeface="+mn-ea"/>
                          <a:ea typeface="+mn-ea"/>
                          <a:cs typeface="Times New Roman"/>
                        </a:rPr>
                        <a:t>　　　　　</a:t>
                      </a:r>
                      <a:r>
                        <a:rPr lang="en-US" sz="2400" b="1" kern="100" spc="-100" dirty="0">
                          <a:latin typeface="+mn-ea"/>
                          <a:ea typeface="+mn-ea"/>
                          <a:cs typeface="Times New Roman"/>
                        </a:rPr>
                        <a:t> 900</a:t>
                      </a:r>
                      <a:endParaRPr lang="ja-JP" sz="2400" b="1" kern="100" spc="-100" dirty="0">
                        <a:latin typeface="+mn-ea"/>
                        <a:ea typeface="+mn-ea"/>
                        <a:cs typeface="Times New Roman"/>
                      </a:endParaRPr>
                    </a:p>
                  </a:txBody>
                  <a:tcPr marL="36195" marR="36195" marT="0" marB="0"/>
                </a:tc>
                <a:tc>
                  <a:txBody>
                    <a:bodyPr/>
                    <a:lstStyle/>
                    <a:p>
                      <a:pPr>
                        <a:spcAft>
                          <a:spcPts val="0"/>
                        </a:spcAft>
                      </a:pPr>
                      <a:r>
                        <a:rPr lang="ja-JP" sz="2400" b="1" kern="100" spc="-100" dirty="0">
                          <a:latin typeface="+mn-ea"/>
                          <a:ea typeface="+mn-ea"/>
                          <a:cs typeface="Times New Roman"/>
                        </a:rPr>
                        <a:t>　</a:t>
                      </a:r>
                      <a:r>
                        <a:rPr lang="en-US" sz="2400" b="1" kern="100" spc="-100" dirty="0">
                          <a:latin typeface="+mn-ea"/>
                          <a:ea typeface="+mn-ea"/>
                          <a:cs typeface="Times New Roman"/>
                        </a:rPr>
                        <a:t>N</a:t>
                      </a:r>
                      <a:r>
                        <a:rPr lang="ja-JP" sz="2400" b="1" kern="100" spc="-100" dirty="0">
                          <a:latin typeface="+mn-ea"/>
                          <a:ea typeface="+mn-ea"/>
                          <a:cs typeface="Times New Roman"/>
                        </a:rPr>
                        <a:t>　　　　　</a:t>
                      </a:r>
                      <a:r>
                        <a:rPr lang="en-US" sz="2400" b="1" kern="100" spc="-100" dirty="0">
                          <a:latin typeface="+mn-ea"/>
                          <a:ea typeface="+mn-ea"/>
                          <a:cs typeface="Times New Roman"/>
                        </a:rPr>
                        <a:t> 900</a:t>
                      </a:r>
                      <a:endParaRPr lang="ja-JP" sz="2400" b="1" kern="100" spc="-100" dirty="0">
                        <a:latin typeface="+mn-ea"/>
                        <a:ea typeface="+mn-ea"/>
                        <a:cs typeface="Times New Roman"/>
                      </a:endParaRPr>
                    </a:p>
                  </a:txBody>
                  <a:tcPr marL="36195" marR="36195" marT="0" marB="0"/>
                </a:tc>
                <a:tc>
                  <a:txBody>
                    <a:bodyPr/>
                    <a:lstStyle/>
                    <a:p>
                      <a:pPr>
                        <a:spcAft>
                          <a:spcPts val="0"/>
                        </a:spcAft>
                      </a:pPr>
                      <a:r>
                        <a:rPr lang="ja-JP" sz="2400" b="1" kern="100" spc="-100" dirty="0">
                          <a:latin typeface="+mn-ea"/>
                          <a:ea typeface="+mn-ea"/>
                          <a:cs typeface="Times New Roman"/>
                        </a:rPr>
                        <a:t>　</a:t>
                      </a:r>
                      <a:r>
                        <a:rPr lang="en-US" sz="2400" b="1" kern="100" spc="-100" dirty="0">
                          <a:latin typeface="+mn-ea"/>
                          <a:ea typeface="+mn-ea"/>
                          <a:cs typeface="Times New Roman"/>
                        </a:rPr>
                        <a:t>N</a:t>
                      </a:r>
                      <a:r>
                        <a:rPr lang="ja-JP" sz="2400" b="1" kern="100" spc="-100" dirty="0">
                          <a:latin typeface="+mn-ea"/>
                          <a:ea typeface="+mn-ea"/>
                          <a:cs typeface="Times New Roman"/>
                        </a:rPr>
                        <a:t>　　　　 　</a:t>
                      </a:r>
                      <a:r>
                        <a:rPr lang="en-US" sz="2400" b="1" kern="100" spc="-100" dirty="0">
                          <a:latin typeface="+mn-ea"/>
                          <a:ea typeface="+mn-ea"/>
                          <a:cs typeface="Times New Roman"/>
                        </a:rPr>
                        <a:t> 900</a:t>
                      </a:r>
                      <a:endParaRPr lang="ja-JP" sz="2400" b="1" kern="100" spc="-100" dirty="0">
                        <a:latin typeface="+mn-ea"/>
                        <a:ea typeface="+mn-ea"/>
                        <a:cs typeface="Times New Roman"/>
                      </a:endParaRPr>
                    </a:p>
                  </a:txBody>
                  <a:tcPr marL="36195" marR="36195" marT="0" marB="0"/>
                </a:tc>
              </a:tr>
              <a:tr h="370560">
                <a:tc gridSpan="3">
                  <a:txBody>
                    <a:bodyPr/>
                    <a:lstStyle/>
                    <a:p>
                      <a:r>
                        <a:rPr kumimoji="1" lang="en-US" altLang="ja-JP" sz="1800" kern="1200" dirty="0" smtClean="0">
                          <a:solidFill>
                            <a:schemeClr val="dk1"/>
                          </a:solidFill>
                          <a:latin typeface="+mn-lt"/>
                          <a:ea typeface="+mn-ea"/>
                          <a:cs typeface="+mn-cs"/>
                        </a:rPr>
                        <a:t>(</a:t>
                      </a:r>
                      <a:r>
                        <a:rPr kumimoji="1" lang="ja-JP" altLang="ja-JP" sz="1800" kern="1200" dirty="0" smtClean="0">
                          <a:solidFill>
                            <a:schemeClr val="dk1"/>
                          </a:solidFill>
                          <a:latin typeface="+mn-lt"/>
                          <a:ea typeface="+mn-ea"/>
                          <a:cs typeface="+mn-cs"/>
                        </a:rPr>
                        <a:t>注</a:t>
                      </a:r>
                      <a:r>
                        <a:rPr kumimoji="1" lang="en-US" altLang="ja-JP" sz="1800" kern="1200" dirty="0" smtClean="0">
                          <a:solidFill>
                            <a:schemeClr val="dk1"/>
                          </a:solidFill>
                          <a:latin typeface="+mn-lt"/>
                          <a:ea typeface="+mn-ea"/>
                          <a:cs typeface="+mn-cs"/>
                        </a:rPr>
                        <a:t>):</a:t>
                      </a:r>
                      <a:r>
                        <a:rPr kumimoji="1" lang="ja-JP" altLang="ja-JP" sz="1800" kern="1200" dirty="0" smtClean="0">
                          <a:solidFill>
                            <a:schemeClr val="dk1"/>
                          </a:solidFill>
                          <a:latin typeface="+mn-lt"/>
                          <a:ea typeface="+mn-ea"/>
                          <a:cs typeface="+mn-cs"/>
                        </a:rPr>
                        <a:t>数字は実数、</a:t>
                      </a:r>
                      <a:r>
                        <a:rPr kumimoji="1" lang="en-US" altLang="ja-JP" sz="1800" kern="1200" dirty="0" smtClean="0">
                          <a:solidFill>
                            <a:schemeClr val="dk1"/>
                          </a:solidFill>
                          <a:latin typeface="+mn-lt"/>
                          <a:ea typeface="+mn-ea"/>
                          <a:cs typeface="+mn-cs"/>
                        </a:rPr>
                        <a:t>( )</a:t>
                      </a:r>
                      <a:r>
                        <a:rPr kumimoji="1" lang="ja-JP" altLang="ja-JP" sz="1800" kern="1200" dirty="0" smtClean="0">
                          <a:solidFill>
                            <a:schemeClr val="dk1"/>
                          </a:solidFill>
                          <a:latin typeface="+mn-lt"/>
                          <a:ea typeface="+mn-ea"/>
                          <a:cs typeface="+mn-cs"/>
                        </a:rPr>
                        <a:t>内は有効回答に対する百分率。</a:t>
                      </a:r>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70560">
                <a:tc gridSpan="3">
                  <a:txBody>
                    <a:bodyPr/>
                    <a:lstStyle/>
                    <a:p>
                      <a:r>
                        <a:rPr kumimoji="1" lang="ja-JP" altLang="ja-JP" sz="1800" kern="1200" dirty="0" smtClean="0">
                          <a:solidFill>
                            <a:schemeClr val="dk1"/>
                          </a:solidFill>
                          <a:latin typeface="+mn-lt"/>
                          <a:ea typeface="+mn-ea"/>
                          <a:cs typeface="+mn-cs"/>
                        </a:rPr>
                        <a:t>出典</a:t>
                      </a:r>
                      <a:r>
                        <a:rPr kumimoji="1" lang="en-US" altLang="ja-JP" sz="1800" kern="1200" dirty="0" smtClean="0">
                          <a:solidFill>
                            <a:schemeClr val="dk1"/>
                          </a:solidFill>
                          <a:latin typeface="+mn-lt"/>
                          <a:ea typeface="+mn-ea"/>
                          <a:cs typeface="+mn-cs"/>
                        </a:rPr>
                        <a:t>: Pew Research Center (2007)</a:t>
                      </a:r>
                      <a:r>
                        <a:rPr kumimoji="1" lang="ja-JP" altLang="ja-JP" sz="1800" kern="1200" dirty="0" smtClean="0">
                          <a:solidFill>
                            <a:schemeClr val="dk1"/>
                          </a:solidFill>
                          <a:latin typeface="+mn-lt"/>
                          <a:ea typeface="+mn-ea"/>
                          <a:cs typeface="+mn-cs"/>
                        </a:rPr>
                        <a:t>の調査結果から著者作成</a:t>
                      </a:r>
                      <a:r>
                        <a:rPr kumimoji="1" lang="en-US" altLang="ja-JP" sz="1800" kern="1200" dirty="0" smtClean="0">
                          <a:solidFill>
                            <a:schemeClr val="dk1"/>
                          </a:solidFill>
                          <a:latin typeface="+mn-lt"/>
                          <a:ea typeface="+mn-ea"/>
                          <a:cs typeface="+mn-cs"/>
                        </a:rPr>
                        <a:t>.</a:t>
                      </a:r>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bl>
          </a:graphicData>
        </a:graphic>
      </p:graphicFrame>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イスラエル人の同盟認識</a:t>
            </a:r>
            <a:endParaRPr kumimoji="1" lang="ja-JP" altLang="en-US" dirty="0"/>
          </a:p>
        </p:txBody>
      </p:sp>
      <p:graphicFrame>
        <p:nvGraphicFramePr>
          <p:cNvPr id="4" name="コンテンツ プレースホルダ 3"/>
          <p:cNvGraphicFramePr>
            <a:graphicFrameLocks noGrp="1"/>
          </p:cNvGraphicFramePr>
          <p:nvPr>
            <p:ph idx="1"/>
          </p:nvPr>
        </p:nvGraphicFramePr>
        <p:xfrm>
          <a:off x="381000" y="1295400"/>
          <a:ext cx="8534400" cy="5501640"/>
        </p:xfrm>
        <a:graphic>
          <a:graphicData uri="http://schemas.openxmlformats.org/drawingml/2006/table">
            <a:tbl>
              <a:tblPr firstRow="1" bandRow="1">
                <a:tableStyleId>{5C22544A-7EE6-4342-B048-85BDC9FD1C3A}</a:tableStyleId>
              </a:tblPr>
              <a:tblGrid>
                <a:gridCol w="2844800"/>
                <a:gridCol w="2844800"/>
                <a:gridCol w="2844800"/>
              </a:tblGrid>
              <a:tr h="370840">
                <a:tc>
                  <a:txBody>
                    <a:bodyPr/>
                    <a:lstStyle/>
                    <a:p>
                      <a:pPr algn="ctr">
                        <a:spcAft>
                          <a:spcPts val="0"/>
                        </a:spcAft>
                      </a:pPr>
                      <a:r>
                        <a:rPr lang="ja-JP" sz="2400" b="1" kern="100" spc="-100" dirty="0">
                          <a:solidFill>
                            <a:schemeClr val="tx2"/>
                          </a:solidFill>
                          <a:latin typeface="+mn-ea"/>
                          <a:ea typeface="+mn-ea"/>
                          <a:cs typeface="Times New Roman"/>
                        </a:rPr>
                        <a:t>信頼する同盟</a:t>
                      </a:r>
                      <a:r>
                        <a:rPr lang="ja-JP" sz="2400" b="1" kern="100" spc="-100" dirty="0" smtClean="0">
                          <a:solidFill>
                            <a:schemeClr val="tx2"/>
                          </a:solidFill>
                          <a:latin typeface="+mn-ea"/>
                          <a:ea typeface="+mn-ea"/>
                          <a:cs typeface="Times New Roman"/>
                        </a:rPr>
                        <a:t>国</a:t>
                      </a:r>
                      <a:endParaRPr lang="en-US" altLang="ja-JP" sz="2400" b="1" kern="100" spc="-100" dirty="0" smtClean="0">
                        <a:solidFill>
                          <a:schemeClr val="tx2"/>
                        </a:solidFill>
                        <a:latin typeface="+mn-ea"/>
                        <a:ea typeface="+mn-ea"/>
                        <a:cs typeface="Times New Roman"/>
                      </a:endParaRPr>
                    </a:p>
                    <a:p>
                      <a:pPr algn="ctr">
                        <a:spcAft>
                          <a:spcPts val="0"/>
                        </a:spcAft>
                      </a:pPr>
                      <a:r>
                        <a:rPr lang="ja-JP" sz="2400" b="1" kern="100" spc="-100" dirty="0" smtClean="0">
                          <a:solidFill>
                            <a:schemeClr val="tx2"/>
                          </a:solidFill>
                          <a:latin typeface="+mn-ea"/>
                          <a:ea typeface="+mn-ea"/>
                          <a:cs typeface="Times New Roman"/>
                        </a:rPr>
                        <a:t>（</a:t>
                      </a:r>
                      <a:r>
                        <a:rPr lang="ja-JP" sz="2400" b="1" kern="100" spc="-100" dirty="0">
                          <a:solidFill>
                            <a:schemeClr val="tx2"/>
                          </a:solidFill>
                          <a:latin typeface="+mn-ea"/>
                          <a:ea typeface="+mn-ea"/>
                          <a:cs typeface="Times New Roman"/>
                        </a:rPr>
                        <a:t>１番目）</a:t>
                      </a:r>
                    </a:p>
                  </a:txBody>
                  <a:tcPr marL="36195" marR="36195" marT="0" marB="0"/>
                </a:tc>
                <a:tc>
                  <a:txBody>
                    <a:bodyPr/>
                    <a:lstStyle/>
                    <a:p>
                      <a:pPr algn="ctr">
                        <a:spcAft>
                          <a:spcPts val="0"/>
                        </a:spcAft>
                      </a:pPr>
                      <a:r>
                        <a:rPr lang="ja-JP" sz="2400" b="1" kern="100" spc="-100" dirty="0">
                          <a:solidFill>
                            <a:schemeClr val="tx2"/>
                          </a:solidFill>
                          <a:latin typeface="+mn-ea"/>
                          <a:ea typeface="+mn-ea"/>
                          <a:cs typeface="Times New Roman"/>
                        </a:rPr>
                        <a:t>信頼する同盟</a:t>
                      </a:r>
                      <a:r>
                        <a:rPr lang="ja-JP" sz="2400" b="1" kern="100" spc="-100" dirty="0" smtClean="0">
                          <a:solidFill>
                            <a:schemeClr val="tx2"/>
                          </a:solidFill>
                          <a:latin typeface="+mn-ea"/>
                          <a:ea typeface="+mn-ea"/>
                          <a:cs typeface="Times New Roman"/>
                        </a:rPr>
                        <a:t>国</a:t>
                      </a:r>
                      <a:endParaRPr lang="en-US" altLang="ja-JP" sz="2400" b="1" kern="100" spc="-100" dirty="0" smtClean="0">
                        <a:solidFill>
                          <a:schemeClr val="tx2"/>
                        </a:solidFill>
                        <a:latin typeface="+mn-ea"/>
                        <a:ea typeface="+mn-ea"/>
                        <a:cs typeface="Times New Roman"/>
                      </a:endParaRPr>
                    </a:p>
                    <a:p>
                      <a:pPr algn="ctr">
                        <a:spcAft>
                          <a:spcPts val="0"/>
                        </a:spcAft>
                      </a:pPr>
                      <a:r>
                        <a:rPr lang="ja-JP" sz="2400" b="1" kern="100" spc="-100" dirty="0" smtClean="0">
                          <a:solidFill>
                            <a:schemeClr val="tx2"/>
                          </a:solidFill>
                          <a:latin typeface="+mn-ea"/>
                          <a:ea typeface="+mn-ea"/>
                          <a:cs typeface="Times New Roman"/>
                        </a:rPr>
                        <a:t>（</a:t>
                      </a:r>
                      <a:r>
                        <a:rPr lang="ja-JP" sz="2400" b="1" kern="100" spc="-100" dirty="0">
                          <a:solidFill>
                            <a:schemeClr val="tx2"/>
                          </a:solidFill>
                          <a:latin typeface="+mn-ea"/>
                          <a:ea typeface="+mn-ea"/>
                          <a:cs typeface="Times New Roman"/>
                        </a:rPr>
                        <a:t>２番目）</a:t>
                      </a:r>
                    </a:p>
                  </a:txBody>
                  <a:tcPr marL="36195" marR="36195" marT="0" marB="0"/>
                </a:tc>
                <a:tc>
                  <a:txBody>
                    <a:bodyPr/>
                    <a:lstStyle/>
                    <a:p>
                      <a:pPr algn="ctr">
                        <a:spcAft>
                          <a:spcPts val="0"/>
                        </a:spcAft>
                      </a:pPr>
                      <a:r>
                        <a:rPr lang="ja-JP" sz="2400" b="1" kern="100" spc="-100" dirty="0">
                          <a:solidFill>
                            <a:schemeClr val="tx2"/>
                          </a:solidFill>
                          <a:latin typeface="+mn-ea"/>
                          <a:ea typeface="+mn-ea"/>
                          <a:cs typeface="Times New Roman"/>
                        </a:rPr>
                        <a:t>信頼する同盟</a:t>
                      </a:r>
                      <a:r>
                        <a:rPr lang="ja-JP" sz="2400" b="1" kern="100" spc="-100" dirty="0" smtClean="0">
                          <a:solidFill>
                            <a:schemeClr val="tx2"/>
                          </a:solidFill>
                          <a:latin typeface="+mn-ea"/>
                          <a:ea typeface="+mn-ea"/>
                          <a:cs typeface="Times New Roman"/>
                        </a:rPr>
                        <a:t>国</a:t>
                      </a:r>
                      <a:endParaRPr lang="en-US" altLang="ja-JP" sz="2400" b="1" kern="100" spc="-100" dirty="0" smtClean="0">
                        <a:solidFill>
                          <a:schemeClr val="tx2"/>
                        </a:solidFill>
                        <a:latin typeface="+mn-ea"/>
                        <a:ea typeface="+mn-ea"/>
                        <a:cs typeface="Times New Roman"/>
                      </a:endParaRPr>
                    </a:p>
                    <a:p>
                      <a:pPr algn="ctr">
                        <a:spcAft>
                          <a:spcPts val="0"/>
                        </a:spcAft>
                      </a:pPr>
                      <a:r>
                        <a:rPr lang="ja-JP" sz="2400" b="1" kern="100" spc="-100" dirty="0" smtClean="0">
                          <a:solidFill>
                            <a:schemeClr val="tx2"/>
                          </a:solidFill>
                          <a:latin typeface="+mn-ea"/>
                          <a:ea typeface="+mn-ea"/>
                          <a:cs typeface="Times New Roman"/>
                        </a:rPr>
                        <a:t>（</a:t>
                      </a:r>
                      <a:r>
                        <a:rPr lang="ja-JP" sz="2400" b="1" kern="100" spc="-100" dirty="0">
                          <a:solidFill>
                            <a:schemeClr val="tx2"/>
                          </a:solidFill>
                          <a:latin typeface="+mn-ea"/>
                          <a:ea typeface="+mn-ea"/>
                          <a:cs typeface="Times New Roman"/>
                        </a:rPr>
                        <a:t>３番目）</a:t>
                      </a:r>
                    </a:p>
                  </a:txBody>
                  <a:tcPr marL="36195" marR="36195" marT="0" marB="0"/>
                </a:tc>
              </a:tr>
              <a:tr h="370840">
                <a:tc>
                  <a:txBody>
                    <a:bodyPr/>
                    <a:lstStyle/>
                    <a:p>
                      <a:pPr>
                        <a:spcAft>
                          <a:spcPts val="0"/>
                        </a:spcAft>
                      </a:pPr>
                      <a:r>
                        <a:rPr lang="ja-JP" sz="2400" b="1" kern="100" spc="-100" dirty="0">
                          <a:latin typeface="+mn-ea"/>
                          <a:ea typeface="+mn-ea"/>
                          <a:cs typeface="Times New Roman"/>
                        </a:rPr>
                        <a:t>米国　　　　</a:t>
                      </a:r>
                      <a:r>
                        <a:rPr lang="en-US" sz="2400" b="1" kern="100" spc="-100" dirty="0">
                          <a:latin typeface="+mn-ea"/>
                          <a:ea typeface="+mn-ea"/>
                          <a:cs typeface="Times New Roman"/>
                        </a:rPr>
                        <a:t>  782</a:t>
                      </a:r>
                      <a:r>
                        <a:rPr lang="ja-JP" sz="2400" b="1" kern="100" spc="-100" dirty="0">
                          <a:latin typeface="+mn-ea"/>
                          <a:ea typeface="+mn-ea"/>
                          <a:cs typeface="Times New Roman"/>
                        </a:rPr>
                        <a:t>（</a:t>
                      </a:r>
                      <a:r>
                        <a:rPr lang="en-US" sz="2400" b="1" kern="100" spc="-100" dirty="0">
                          <a:solidFill>
                            <a:srgbClr val="FF0000"/>
                          </a:solidFill>
                          <a:latin typeface="+mn-ea"/>
                          <a:ea typeface="+mn-ea"/>
                          <a:cs typeface="Times New Roman"/>
                        </a:rPr>
                        <a:t>86.9</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英国　　　　</a:t>
                      </a:r>
                      <a:r>
                        <a:rPr lang="en-US" sz="2400" b="1" kern="100" spc="-100" dirty="0">
                          <a:latin typeface="+mn-ea"/>
                          <a:ea typeface="+mn-ea"/>
                          <a:cs typeface="Times New Roman"/>
                        </a:rPr>
                        <a:t>  400</a:t>
                      </a:r>
                      <a:r>
                        <a:rPr lang="ja-JP" sz="2400" b="1" kern="100" spc="-100" dirty="0">
                          <a:latin typeface="+mn-ea"/>
                          <a:ea typeface="+mn-ea"/>
                          <a:cs typeface="Times New Roman"/>
                        </a:rPr>
                        <a:t>（</a:t>
                      </a:r>
                      <a:r>
                        <a:rPr lang="en-US" sz="2400" b="1" kern="100" spc="-100" dirty="0">
                          <a:solidFill>
                            <a:srgbClr val="FF0000"/>
                          </a:solidFill>
                          <a:latin typeface="+mn-ea"/>
                          <a:ea typeface="+mn-ea"/>
                          <a:cs typeface="Times New Roman"/>
                        </a:rPr>
                        <a:t>72.2</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a:latin typeface="+mn-ea"/>
                          <a:ea typeface="+mn-ea"/>
                          <a:cs typeface="Times New Roman"/>
                        </a:rPr>
                        <a:t>フランス　　　</a:t>
                      </a:r>
                      <a:r>
                        <a:rPr lang="en-US" sz="2400" b="1" kern="100" spc="-100">
                          <a:latin typeface="+mn-ea"/>
                          <a:ea typeface="+mn-ea"/>
                          <a:cs typeface="Times New Roman"/>
                        </a:rPr>
                        <a:t> 72</a:t>
                      </a:r>
                      <a:r>
                        <a:rPr lang="ja-JP" sz="2400" b="1" kern="100" spc="-100">
                          <a:latin typeface="+mn-ea"/>
                          <a:ea typeface="+mn-ea"/>
                          <a:cs typeface="Times New Roman"/>
                        </a:rPr>
                        <a:t>（</a:t>
                      </a:r>
                      <a:r>
                        <a:rPr lang="en-US" sz="2400" b="1" kern="100" spc="-100">
                          <a:latin typeface="+mn-ea"/>
                          <a:ea typeface="+mn-ea"/>
                          <a:cs typeface="Times New Roman"/>
                        </a:rPr>
                        <a:t>22.9</a:t>
                      </a:r>
                      <a:r>
                        <a:rPr lang="ja-JP" sz="2400" b="1" kern="100" spc="-100">
                          <a:latin typeface="+mn-ea"/>
                          <a:ea typeface="+mn-ea"/>
                          <a:cs typeface="Times New Roman"/>
                        </a:rPr>
                        <a:t>％）</a:t>
                      </a:r>
                    </a:p>
                  </a:txBody>
                  <a:tcPr marL="36195" marR="36195" marT="0" marB="0"/>
                </a:tc>
              </a:tr>
              <a:tr h="370840">
                <a:tc>
                  <a:txBody>
                    <a:bodyPr/>
                    <a:lstStyle/>
                    <a:p>
                      <a:pPr>
                        <a:spcAft>
                          <a:spcPts val="0"/>
                        </a:spcAft>
                      </a:pPr>
                      <a:r>
                        <a:rPr lang="ja-JP" sz="2400" b="1" kern="100" spc="-100" dirty="0">
                          <a:latin typeface="+mn-ea"/>
                          <a:ea typeface="+mn-ea"/>
                          <a:cs typeface="Times New Roman"/>
                        </a:rPr>
                        <a:t>分からない　</a:t>
                      </a:r>
                      <a:r>
                        <a:rPr lang="en-US" sz="2400" b="1" kern="100" spc="-100" dirty="0">
                          <a:latin typeface="+mn-ea"/>
                          <a:ea typeface="+mn-ea"/>
                          <a:cs typeface="Times New Roman"/>
                        </a:rPr>
                        <a:t>   56  </a:t>
                      </a:r>
                      <a:r>
                        <a:rPr lang="ja-JP" sz="2400" b="1" kern="100" spc="-100" dirty="0">
                          <a:latin typeface="+mn-ea"/>
                          <a:ea typeface="+mn-ea"/>
                          <a:cs typeface="Times New Roman"/>
                        </a:rPr>
                        <a:t>（</a:t>
                      </a:r>
                      <a:r>
                        <a:rPr lang="en-US" sz="2400" b="1" kern="100" spc="-100" dirty="0">
                          <a:latin typeface="+mn-ea"/>
                          <a:ea typeface="+mn-ea"/>
                          <a:cs typeface="Times New Roman"/>
                        </a:rPr>
                        <a:t>6.2</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ロシア　　 　</a:t>
                      </a:r>
                      <a:r>
                        <a:rPr lang="en-US" sz="2400" b="1" kern="100" spc="-100" dirty="0">
                          <a:latin typeface="+mn-ea"/>
                          <a:ea typeface="+mn-ea"/>
                          <a:cs typeface="Times New Roman"/>
                        </a:rPr>
                        <a:t>  29 </a:t>
                      </a:r>
                      <a:r>
                        <a:rPr lang="ja-JP" sz="2400" b="1" kern="100" spc="-100" dirty="0">
                          <a:latin typeface="+mn-ea"/>
                          <a:ea typeface="+mn-ea"/>
                          <a:cs typeface="Times New Roman"/>
                        </a:rPr>
                        <a:t>（</a:t>
                      </a:r>
                      <a:r>
                        <a:rPr lang="en-US" sz="2400" b="1" kern="100" spc="-100" dirty="0">
                          <a:latin typeface="+mn-ea"/>
                          <a:ea typeface="+mn-ea"/>
                          <a:cs typeface="Times New Roman"/>
                        </a:rPr>
                        <a:t>5.2</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a:latin typeface="+mn-ea"/>
                          <a:ea typeface="+mn-ea"/>
                          <a:cs typeface="Times New Roman"/>
                        </a:rPr>
                        <a:t>スペイン　　　</a:t>
                      </a:r>
                      <a:r>
                        <a:rPr lang="en-US" sz="2400" b="1" kern="100" spc="-100">
                          <a:latin typeface="+mn-ea"/>
                          <a:ea typeface="+mn-ea"/>
                          <a:cs typeface="Times New Roman"/>
                        </a:rPr>
                        <a:t> 56</a:t>
                      </a:r>
                      <a:r>
                        <a:rPr lang="ja-JP" sz="2400" b="1" kern="100" spc="-100">
                          <a:latin typeface="+mn-ea"/>
                          <a:ea typeface="+mn-ea"/>
                          <a:cs typeface="Times New Roman"/>
                        </a:rPr>
                        <a:t>（</a:t>
                      </a:r>
                      <a:r>
                        <a:rPr lang="en-US" sz="2400" b="1" kern="100" spc="-100">
                          <a:latin typeface="+mn-ea"/>
                          <a:ea typeface="+mn-ea"/>
                          <a:cs typeface="Times New Roman"/>
                        </a:rPr>
                        <a:t>17.8</a:t>
                      </a:r>
                      <a:r>
                        <a:rPr lang="ja-JP" sz="2400" b="1" kern="100" spc="-100">
                          <a:latin typeface="+mn-ea"/>
                          <a:ea typeface="+mn-ea"/>
                          <a:cs typeface="Times New Roman"/>
                        </a:rPr>
                        <a:t>％）</a:t>
                      </a:r>
                    </a:p>
                  </a:txBody>
                  <a:tcPr marL="36195" marR="36195" marT="0" marB="0"/>
                </a:tc>
              </a:tr>
              <a:tr h="370840">
                <a:tc>
                  <a:txBody>
                    <a:bodyPr/>
                    <a:lstStyle/>
                    <a:p>
                      <a:pPr>
                        <a:spcAft>
                          <a:spcPts val="0"/>
                        </a:spcAft>
                      </a:pPr>
                      <a:r>
                        <a:rPr lang="ja-JP" sz="2400" b="1" kern="100" spc="-100" dirty="0">
                          <a:latin typeface="+mn-ea"/>
                          <a:ea typeface="+mn-ea"/>
                          <a:cs typeface="Times New Roman"/>
                        </a:rPr>
                        <a:t>英国　　　　</a:t>
                      </a:r>
                      <a:r>
                        <a:rPr lang="en-US" sz="2400" b="1" kern="100" spc="-100" dirty="0">
                          <a:latin typeface="+mn-ea"/>
                          <a:ea typeface="+mn-ea"/>
                          <a:cs typeface="Times New Roman"/>
                        </a:rPr>
                        <a:t>   13  </a:t>
                      </a:r>
                      <a:r>
                        <a:rPr lang="ja-JP" sz="2400" b="1" kern="100" spc="-100" dirty="0">
                          <a:latin typeface="+mn-ea"/>
                          <a:ea typeface="+mn-ea"/>
                          <a:cs typeface="Times New Roman"/>
                        </a:rPr>
                        <a:t>（</a:t>
                      </a:r>
                      <a:r>
                        <a:rPr lang="en-US" sz="2400" b="1" kern="100" spc="-100" dirty="0">
                          <a:latin typeface="+mn-ea"/>
                          <a:ea typeface="+mn-ea"/>
                          <a:cs typeface="Times New Roman"/>
                        </a:rPr>
                        <a:t>1.4</a:t>
                      </a:r>
                      <a:r>
                        <a:rPr lang="ja-JP" sz="2400" b="1" kern="100" spc="-100" dirty="0">
                          <a:latin typeface="+mn-ea"/>
                          <a:ea typeface="+mn-ea"/>
                          <a:cs typeface="Times New Roman"/>
                        </a:rPr>
                        <a:t>％</a:t>
                      </a:r>
                      <a:r>
                        <a:rPr lang="en-US" sz="2400" b="1" kern="100" spc="-100" dirty="0">
                          <a:latin typeface="+mn-ea"/>
                          <a:ea typeface="+mn-ea"/>
                          <a:cs typeface="Times New Roman"/>
                        </a:rPr>
                        <a:t>)</a:t>
                      </a:r>
                      <a:endParaRPr lang="ja-JP" sz="2400" b="1" kern="100" spc="-100" dirty="0">
                        <a:latin typeface="+mn-ea"/>
                        <a:ea typeface="+mn-ea"/>
                        <a:cs typeface="Times New Roman"/>
                      </a:endParaRPr>
                    </a:p>
                  </a:txBody>
                  <a:tcPr marL="36195" marR="36195" marT="0" marB="0"/>
                </a:tc>
                <a:tc>
                  <a:txBody>
                    <a:bodyPr/>
                    <a:lstStyle/>
                    <a:p>
                      <a:pPr>
                        <a:spcAft>
                          <a:spcPts val="0"/>
                        </a:spcAft>
                      </a:pPr>
                      <a:r>
                        <a:rPr lang="ja-JP" sz="2400" b="1" kern="100" spc="-100" dirty="0">
                          <a:latin typeface="+mn-ea"/>
                          <a:ea typeface="+mn-ea"/>
                          <a:cs typeface="Times New Roman"/>
                        </a:rPr>
                        <a:t>フランス　 　</a:t>
                      </a:r>
                      <a:r>
                        <a:rPr lang="en-US" sz="2400" b="1" kern="100" spc="-100" dirty="0">
                          <a:latin typeface="+mn-ea"/>
                          <a:ea typeface="+mn-ea"/>
                          <a:cs typeface="Times New Roman"/>
                        </a:rPr>
                        <a:t>  28 </a:t>
                      </a:r>
                      <a:r>
                        <a:rPr lang="ja-JP" sz="2400" b="1" kern="100" spc="-100" dirty="0">
                          <a:latin typeface="+mn-ea"/>
                          <a:ea typeface="+mn-ea"/>
                          <a:cs typeface="Times New Roman"/>
                        </a:rPr>
                        <a:t>（</a:t>
                      </a:r>
                      <a:r>
                        <a:rPr lang="en-US" sz="2400" b="1" kern="100" spc="-100" dirty="0">
                          <a:latin typeface="+mn-ea"/>
                          <a:ea typeface="+mn-ea"/>
                          <a:cs typeface="Times New Roman"/>
                        </a:rPr>
                        <a:t>5.1</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トルコ　　　　</a:t>
                      </a:r>
                      <a:r>
                        <a:rPr lang="en-US" sz="2400" b="1" kern="100" spc="-100" dirty="0">
                          <a:latin typeface="+mn-ea"/>
                          <a:ea typeface="+mn-ea"/>
                          <a:cs typeface="Times New Roman"/>
                        </a:rPr>
                        <a:t> 28 </a:t>
                      </a:r>
                      <a:r>
                        <a:rPr lang="ja-JP" sz="2400" b="1" kern="100" spc="-100" dirty="0">
                          <a:latin typeface="+mn-ea"/>
                          <a:ea typeface="+mn-ea"/>
                          <a:cs typeface="Times New Roman"/>
                        </a:rPr>
                        <a:t>（</a:t>
                      </a:r>
                      <a:r>
                        <a:rPr lang="en-US" sz="2400" b="1" kern="100" spc="-100" dirty="0">
                          <a:latin typeface="+mn-ea"/>
                          <a:ea typeface="+mn-ea"/>
                          <a:cs typeface="Times New Roman"/>
                        </a:rPr>
                        <a:t>8.9</a:t>
                      </a:r>
                      <a:r>
                        <a:rPr lang="ja-JP" sz="2400" b="1" kern="100" spc="-100" dirty="0">
                          <a:latin typeface="+mn-ea"/>
                          <a:ea typeface="+mn-ea"/>
                          <a:cs typeface="Times New Roman"/>
                        </a:rPr>
                        <a:t>％）</a:t>
                      </a:r>
                    </a:p>
                  </a:txBody>
                  <a:tcPr marL="36195" marR="36195" marT="0" marB="0"/>
                </a:tc>
              </a:tr>
              <a:tr h="370840">
                <a:tc>
                  <a:txBody>
                    <a:bodyPr/>
                    <a:lstStyle/>
                    <a:p>
                      <a:pPr>
                        <a:spcAft>
                          <a:spcPts val="0"/>
                        </a:spcAft>
                      </a:pPr>
                      <a:r>
                        <a:rPr lang="ja-JP" sz="2400" b="1" kern="100" spc="-100" dirty="0" smtClean="0">
                          <a:latin typeface="+mn-ea"/>
                          <a:ea typeface="+mn-ea"/>
                          <a:cs typeface="Times New Roman"/>
                        </a:rPr>
                        <a:t>いない</a:t>
                      </a:r>
                      <a:r>
                        <a:rPr lang="ja-JP" sz="2400" b="1" kern="100" spc="-100" dirty="0">
                          <a:latin typeface="+mn-ea"/>
                          <a:ea typeface="+mn-ea"/>
                          <a:cs typeface="Times New Roman"/>
                        </a:rPr>
                        <a:t>　</a:t>
                      </a:r>
                      <a:r>
                        <a:rPr lang="ja-JP" altLang="en-US" sz="2400" b="1" kern="100" spc="-100" dirty="0" smtClean="0">
                          <a:latin typeface="+mn-ea"/>
                          <a:ea typeface="+mn-ea"/>
                          <a:cs typeface="Times New Roman"/>
                        </a:rPr>
                        <a:t>　　  </a:t>
                      </a:r>
                      <a:r>
                        <a:rPr lang="en-US" sz="2400" b="1" kern="100" spc="-100" dirty="0" smtClean="0">
                          <a:latin typeface="+mn-ea"/>
                          <a:ea typeface="+mn-ea"/>
                          <a:cs typeface="Times New Roman"/>
                        </a:rPr>
                        <a:t> 11</a:t>
                      </a:r>
                      <a:r>
                        <a:rPr lang="en-US" sz="2400" b="1" kern="100" spc="-100" dirty="0">
                          <a:latin typeface="+mn-ea"/>
                          <a:ea typeface="+mn-ea"/>
                          <a:cs typeface="Times New Roman"/>
                        </a:rPr>
                        <a:t>     </a:t>
                      </a:r>
                      <a:endParaRPr lang="en-US" sz="2400" b="1" kern="100" spc="-100" dirty="0" smtClean="0">
                        <a:latin typeface="+mn-ea"/>
                        <a:ea typeface="+mn-ea"/>
                        <a:cs typeface="Times New Roman"/>
                      </a:endParaRPr>
                    </a:p>
                    <a:p>
                      <a:pPr>
                        <a:spcAft>
                          <a:spcPts val="0"/>
                        </a:spcAft>
                      </a:pPr>
                      <a:r>
                        <a:rPr lang="ja-JP" altLang="en-US" sz="2400" b="1" kern="100" spc="-100" dirty="0" smtClean="0">
                          <a:latin typeface="+mn-ea"/>
                          <a:ea typeface="+mn-ea"/>
                          <a:cs typeface="Times New Roman"/>
                        </a:rPr>
                        <a:t>（</a:t>
                      </a:r>
                      <a:r>
                        <a:rPr lang="en-US" sz="2400" b="1" kern="100" spc="-100" dirty="0" smtClean="0">
                          <a:latin typeface="+mn-ea"/>
                          <a:ea typeface="+mn-ea"/>
                          <a:cs typeface="Times New Roman"/>
                        </a:rPr>
                        <a:t>1.2</a:t>
                      </a:r>
                      <a:r>
                        <a:rPr lang="ja-JP" sz="2400" b="1" kern="100" spc="-100" dirty="0" smtClean="0">
                          <a:latin typeface="+mn-ea"/>
                          <a:ea typeface="+mn-ea"/>
                          <a:cs typeface="Times New Roman"/>
                        </a:rPr>
                        <a:t>％</a:t>
                      </a:r>
                      <a:r>
                        <a:rPr lang="ja-JP" altLang="en-US" sz="2400" b="1" kern="100" spc="-100" dirty="0" smtClean="0">
                          <a:latin typeface="+mn-ea"/>
                          <a:ea typeface="+mn-ea"/>
                          <a:cs typeface="Times New Roman"/>
                        </a:rPr>
                        <a:t>）</a:t>
                      </a:r>
                      <a:endParaRPr lang="ja-JP" sz="2400" b="1" kern="100" spc="-100" dirty="0">
                        <a:latin typeface="+mn-ea"/>
                        <a:ea typeface="+mn-ea"/>
                        <a:cs typeface="Times New Roman"/>
                      </a:endParaRPr>
                    </a:p>
                  </a:txBody>
                  <a:tcPr marL="36195" marR="36195" marT="0" marB="0"/>
                </a:tc>
                <a:tc>
                  <a:txBody>
                    <a:bodyPr/>
                    <a:lstStyle/>
                    <a:p>
                      <a:pPr>
                        <a:spcAft>
                          <a:spcPts val="0"/>
                        </a:spcAft>
                      </a:pPr>
                      <a:r>
                        <a:rPr lang="ja-JP" sz="2400" b="1" kern="100" spc="-100" dirty="0">
                          <a:latin typeface="+mn-ea"/>
                          <a:ea typeface="+mn-ea"/>
                          <a:cs typeface="Times New Roman"/>
                        </a:rPr>
                        <a:t>中国　　</a:t>
                      </a:r>
                      <a:r>
                        <a:rPr lang="en-US" altLang="ja-JP" sz="2400" b="1" kern="100" spc="-100" dirty="0" smtClean="0">
                          <a:latin typeface="+mn-ea"/>
                          <a:ea typeface="+mn-ea"/>
                          <a:cs typeface="Times New Roman"/>
                        </a:rPr>
                        <a:t>   </a:t>
                      </a:r>
                      <a:r>
                        <a:rPr lang="en-US" sz="2400" b="1" kern="100" spc="-100" dirty="0" smtClean="0">
                          <a:latin typeface="+mn-ea"/>
                          <a:ea typeface="+mn-ea"/>
                          <a:cs typeface="Times New Roman"/>
                        </a:rPr>
                        <a:t>         </a:t>
                      </a:r>
                      <a:r>
                        <a:rPr lang="en-US" sz="2400" b="1" kern="100" spc="-100" dirty="0">
                          <a:latin typeface="+mn-ea"/>
                          <a:ea typeface="+mn-ea"/>
                          <a:cs typeface="Times New Roman"/>
                        </a:rPr>
                        <a:t>18 </a:t>
                      </a:r>
                      <a:r>
                        <a:rPr lang="ja-JP" sz="2400" b="1" kern="100" spc="-100" dirty="0">
                          <a:latin typeface="+mn-ea"/>
                          <a:ea typeface="+mn-ea"/>
                          <a:cs typeface="Times New Roman"/>
                        </a:rPr>
                        <a:t>（</a:t>
                      </a:r>
                      <a:r>
                        <a:rPr lang="en-US" sz="2400" b="1" kern="100" spc="-100" dirty="0">
                          <a:latin typeface="+mn-ea"/>
                          <a:ea typeface="+mn-ea"/>
                          <a:cs typeface="Times New Roman"/>
                        </a:rPr>
                        <a:t>3.2</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中国　　　　　</a:t>
                      </a:r>
                      <a:r>
                        <a:rPr lang="en-US" sz="2400" b="1" kern="100" spc="-100" dirty="0">
                          <a:latin typeface="+mn-ea"/>
                          <a:ea typeface="+mn-ea"/>
                          <a:cs typeface="Times New Roman"/>
                        </a:rPr>
                        <a:t> 26 </a:t>
                      </a:r>
                      <a:r>
                        <a:rPr lang="ja-JP" sz="2400" b="1" kern="100" spc="-100" dirty="0">
                          <a:latin typeface="+mn-ea"/>
                          <a:ea typeface="+mn-ea"/>
                          <a:cs typeface="Times New Roman"/>
                        </a:rPr>
                        <a:t>（</a:t>
                      </a:r>
                      <a:r>
                        <a:rPr lang="en-US" sz="2400" b="1" kern="100" spc="-100" dirty="0">
                          <a:latin typeface="+mn-ea"/>
                          <a:ea typeface="+mn-ea"/>
                          <a:cs typeface="Times New Roman"/>
                        </a:rPr>
                        <a:t>8.3</a:t>
                      </a:r>
                      <a:r>
                        <a:rPr lang="ja-JP" sz="2400" b="1" kern="100" spc="-100" dirty="0">
                          <a:latin typeface="+mn-ea"/>
                          <a:ea typeface="+mn-ea"/>
                          <a:cs typeface="Times New Roman"/>
                        </a:rPr>
                        <a:t>％）</a:t>
                      </a:r>
                    </a:p>
                  </a:txBody>
                  <a:tcPr marL="36195" marR="36195" marT="0" marB="0"/>
                </a:tc>
              </a:tr>
              <a:tr h="370840">
                <a:tc>
                  <a:txBody>
                    <a:bodyPr/>
                    <a:lstStyle/>
                    <a:p>
                      <a:pPr>
                        <a:spcAft>
                          <a:spcPts val="0"/>
                        </a:spcAft>
                      </a:pPr>
                      <a:r>
                        <a:rPr lang="ja-JP" sz="2400" b="1" kern="100" spc="-100" dirty="0">
                          <a:latin typeface="+mn-ea"/>
                          <a:ea typeface="+mn-ea"/>
                          <a:cs typeface="Times New Roman"/>
                        </a:rPr>
                        <a:t>回答拒否　　</a:t>
                      </a:r>
                      <a:r>
                        <a:rPr lang="en-US" sz="2400" b="1" kern="100" spc="-100" dirty="0">
                          <a:latin typeface="+mn-ea"/>
                          <a:ea typeface="+mn-ea"/>
                          <a:cs typeface="Times New Roman"/>
                        </a:rPr>
                        <a:t>   11  </a:t>
                      </a:r>
                      <a:r>
                        <a:rPr lang="ja-JP" sz="2400" b="1" kern="100" spc="-100" dirty="0">
                          <a:latin typeface="+mn-ea"/>
                          <a:ea typeface="+mn-ea"/>
                          <a:cs typeface="Times New Roman"/>
                        </a:rPr>
                        <a:t>（</a:t>
                      </a:r>
                      <a:r>
                        <a:rPr lang="en-US" sz="2400" b="1" kern="100" spc="-100" dirty="0">
                          <a:latin typeface="+mn-ea"/>
                          <a:ea typeface="+mn-ea"/>
                          <a:cs typeface="Times New Roman"/>
                        </a:rPr>
                        <a:t>1.2</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スペイン　　</a:t>
                      </a:r>
                      <a:r>
                        <a:rPr lang="en-US" sz="2400" b="1" kern="100" spc="-100" dirty="0">
                          <a:latin typeface="+mn-ea"/>
                          <a:ea typeface="+mn-ea"/>
                          <a:cs typeface="Times New Roman"/>
                        </a:rPr>
                        <a:t>   17 </a:t>
                      </a:r>
                      <a:r>
                        <a:rPr lang="ja-JP" sz="2400" b="1" kern="100" spc="-100" dirty="0">
                          <a:latin typeface="+mn-ea"/>
                          <a:ea typeface="+mn-ea"/>
                          <a:cs typeface="Times New Roman"/>
                        </a:rPr>
                        <a:t>（</a:t>
                      </a:r>
                      <a:r>
                        <a:rPr lang="en-US" sz="2400" b="1" kern="100" spc="-100" dirty="0">
                          <a:latin typeface="+mn-ea"/>
                          <a:ea typeface="+mn-ea"/>
                          <a:cs typeface="Times New Roman"/>
                        </a:rPr>
                        <a:t>1.9</a:t>
                      </a:r>
                      <a:r>
                        <a:rPr lang="ja-JP" sz="2400" b="1" kern="100" spc="-100" dirty="0">
                          <a:latin typeface="+mn-ea"/>
                          <a:ea typeface="+mn-ea"/>
                          <a:cs typeface="Times New Roman"/>
                        </a:rPr>
                        <a:t>％）</a:t>
                      </a:r>
                    </a:p>
                  </a:txBody>
                  <a:tcPr marL="36195" marR="36195" marT="0" marB="0"/>
                </a:tc>
                <a:tc>
                  <a:txBody>
                    <a:bodyPr/>
                    <a:lstStyle/>
                    <a:p>
                      <a:pPr>
                        <a:spcAft>
                          <a:spcPts val="0"/>
                        </a:spcAft>
                      </a:pPr>
                      <a:r>
                        <a:rPr lang="ja-JP" sz="2400" b="1" kern="100" spc="-100" dirty="0">
                          <a:latin typeface="+mn-ea"/>
                          <a:ea typeface="+mn-ea"/>
                          <a:cs typeface="Times New Roman"/>
                        </a:rPr>
                        <a:t>ロシア　　　　</a:t>
                      </a:r>
                      <a:r>
                        <a:rPr lang="en-US" sz="2400" b="1" kern="100" spc="-100" dirty="0">
                          <a:latin typeface="+mn-ea"/>
                          <a:ea typeface="+mn-ea"/>
                          <a:cs typeface="Times New Roman"/>
                        </a:rPr>
                        <a:t> 23 </a:t>
                      </a:r>
                      <a:r>
                        <a:rPr lang="ja-JP" sz="2400" b="1" kern="100" spc="-100" dirty="0">
                          <a:latin typeface="+mn-ea"/>
                          <a:ea typeface="+mn-ea"/>
                          <a:cs typeface="Times New Roman"/>
                        </a:rPr>
                        <a:t>（</a:t>
                      </a:r>
                      <a:r>
                        <a:rPr lang="en-US" sz="2400" b="1" kern="100" spc="-100" dirty="0">
                          <a:latin typeface="+mn-ea"/>
                          <a:ea typeface="+mn-ea"/>
                          <a:cs typeface="Times New Roman"/>
                        </a:rPr>
                        <a:t>7.3</a:t>
                      </a:r>
                      <a:r>
                        <a:rPr lang="ja-JP" sz="2400" b="1" kern="100" spc="-100" dirty="0">
                          <a:latin typeface="+mn-ea"/>
                          <a:ea typeface="+mn-ea"/>
                          <a:cs typeface="Times New Roman"/>
                        </a:rPr>
                        <a:t>％）</a:t>
                      </a:r>
                    </a:p>
                  </a:txBody>
                  <a:tcPr marL="36195" marR="36195" marT="0" marB="0"/>
                </a:tc>
              </a:tr>
              <a:tr h="370840">
                <a:tc>
                  <a:txBody>
                    <a:bodyPr/>
                    <a:lstStyle/>
                    <a:p>
                      <a:pPr>
                        <a:spcAft>
                          <a:spcPts val="0"/>
                        </a:spcAft>
                      </a:pPr>
                      <a:r>
                        <a:rPr lang="ja-JP" sz="2400" b="1" kern="100" spc="-100" dirty="0">
                          <a:latin typeface="+mn-ea"/>
                          <a:ea typeface="+mn-ea"/>
                          <a:cs typeface="Times New Roman"/>
                        </a:rPr>
                        <a:t>　</a:t>
                      </a:r>
                      <a:r>
                        <a:rPr lang="en-US" sz="2400" b="1" kern="100" spc="-100" dirty="0">
                          <a:latin typeface="+mn-ea"/>
                          <a:ea typeface="+mn-ea"/>
                          <a:cs typeface="Times New Roman"/>
                        </a:rPr>
                        <a:t>N</a:t>
                      </a:r>
                      <a:r>
                        <a:rPr lang="ja-JP" sz="2400" b="1" kern="100" spc="-100" dirty="0">
                          <a:latin typeface="+mn-ea"/>
                          <a:ea typeface="+mn-ea"/>
                          <a:cs typeface="Times New Roman"/>
                        </a:rPr>
                        <a:t>　　　　　</a:t>
                      </a:r>
                      <a:r>
                        <a:rPr lang="en-US" sz="2400" b="1" kern="100" spc="-100" dirty="0">
                          <a:latin typeface="+mn-ea"/>
                          <a:ea typeface="+mn-ea"/>
                          <a:cs typeface="Times New Roman"/>
                        </a:rPr>
                        <a:t> 900</a:t>
                      </a:r>
                      <a:endParaRPr lang="ja-JP" sz="2400" b="1" kern="100" spc="-100" dirty="0">
                        <a:latin typeface="+mn-ea"/>
                        <a:ea typeface="+mn-ea"/>
                        <a:cs typeface="Times New Roman"/>
                      </a:endParaRPr>
                    </a:p>
                  </a:txBody>
                  <a:tcPr marL="36195" marR="36195" marT="0" marB="0"/>
                </a:tc>
                <a:tc>
                  <a:txBody>
                    <a:bodyPr/>
                    <a:lstStyle/>
                    <a:p>
                      <a:pPr>
                        <a:spcAft>
                          <a:spcPts val="0"/>
                        </a:spcAft>
                      </a:pPr>
                      <a:r>
                        <a:rPr lang="ja-JP" sz="2400" b="1" kern="100" spc="-100" dirty="0">
                          <a:latin typeface="+mn-ea"/>
                          <a:ea typeface="+mn-ea"/>
                          <a:cs typeface="Times New Roman"/>
                        </a:rPr>
                        <a:t>　</a:t>
                      </a:r>
                      <a:r>
                        <a:rPr lang="en-US" sz="2400" b="1" kern="100" spc="-100" dirty="0">
                          <a:latin typeface="+mn-ea"/>
                          <a:ea typeface="+mn-ea"/>
                          <a:cs typeface="Times New Roman"/>
                        </a:rPr>
                        <a:t>N</a:t>
                      </a:r>
                      <a:r>
                        <a:rPr lang="ja-JP" sz="2400" b="1" kern="100" spc="-100" dirty="0">
                          <a:latin typeface="+mn-ea"/>
                          <a:ea typeface="+mn-ea"/>
                          <a:cs typeface="Times New Roman"/>
                        </a:rPr>
                        <a:t>　　　　　</a:t>
                      </a:r>
                      <a:r>
                        <a:rPr lang="en-US" sz="2400" b="1" kern="100" spc="-100" dirty="0">
                          <a:latin typeface="+mn-ea"/>
                          <a:ea typeface="+mn-ea"/>
                          <a:cs typeface="Times New Roman"/>
                        </a:rPr>
                        <a:t> 900</a:t>
                      </a:r>
                      <a:endParaRPr lang="ja-JP" sz="2400" b="1" kern="100" spc="-100" dirty="0">
                        <a:latin typeface="+mn-ea"/>
                        <a:ea typeface="+mn-ea"/>
                        <a:cs typeface="Times New Roman"/>
                      </a:endParaRPr>
                    </a:p>
                  </a:txBody>
                  <a:tcPr marL="36195" marR="36195" marT="0" marB="0"/>
                </a:tc>
                <a:tc>
                  <a:txBody>
                    <a:bodyPr/>
                    <a:lstStyle/>
                    <a:p>
                      <a:pPr>
                        <a:spcAft>
                          <a:spcPts val="0"/>
                        </a:spcAft>
                      </a:pPr>
                      <a:r>
                        <a:rPr lang="ja-JP" sz="2400" b="1" kern="100" spc="-100" dirty="0">
                          <a:latin typeface="+mn-ea"/>
                          <a:ea typeface="+mn-ea"/>
                          <a:cs typeface="Times New Roman"/>
                        </a:rPr>
                        <a:t>　</a:t>
                      </a:r>
                      <a:r>
                        <a:rPr lang="en-US" sz="2400" b="1" kern="100" spc="-100" dirty="0">
                          <a:latin typeface="+mn-ea"/>
                          <a:ea typeface="+mn-ea"/>
                          <a:cs typeface="Times New Roman"/>
                        </a:rPr>
                        <a:t>N</a:t>
                      </a:r>
                      <a:r>
                        <a:rPr lang="ja-JP" sz="2400" b="1" kern="100" spc="-100" dirty="0">
                          <a:latin typeface="+mn-ea"/>
                          <a:ea typeface="+mn-ea"/>
                          <a:cs typeface="Times New Roman"/>
                        </a:rPr>
                        <a:t>　　　　 　</a:t>
                      </a:r>
                      <a:r>
                        <a:rPr lang="en-US" sz="2400" b="1" kern="100" spc="-100" dirty="0">
                          <a:latin typeface="+mn-ea"/>
                          <a:ea typeface="+mn-ea"/>
                          <a:cs typeface="Times New Roman"/>
                        </a:rPr>
                        <a:t> 900</a:t>
                      </a:r>
                      <a:endParaRPr lang="ja-JP" sz="2400" b="1" kern="100" spc="-100" dirty="0">
                        <a:latin typeface="+mn-ea"/>
                        <a:ea typeface="+mn-ea"/>
                        <a:cs typeface="Times New Roman"/>
                      </a:endParaRPr>
                    </a:p>
                  </a:txBody>
                  <a:tcPr marL="36195" marR="36195" marT="0" marB="0"/>
                </a:tc>
              </a:tr>
              <a:tr h="370840">
                <a:tc gridSpan="3">
                  <a:txBody>
                    <a:bodyPr/>
                    <a:lstStyle/>
                    <a:p>
                      <a:r>
                        <a:rPr kumimoji="1" lang="en-US" altLang="ja-JP" sz="1800" kern="1200" dirty="0" smtClean="0">
                          <a:solidFill>
                            <a:schemeClr val="dk1"/>
                          </a:solidFill>
                          <a:latin typeface="+mn-lt"/>
                          <a:ea typeface="+mn-ea"/>
                          <a:cs typeface="+mn-cs"/>
                        </a:rPr>
                        <a:t>(</a:t>
                      </a:r>
                      <a:r>
                        <a:rPr kumimoji="1" lang="ja-JP" altLang="ja-JP" sz="1800" kern="1200" dirty="0" smtClean="0">
                          <a:solidFill>
                            <a:schemeClr val="dk1"/>
                          </a:solidFill>
                          <a:latin typeface="+mn-lt"/>
                          <a:ea typeface="+mn-ea"/>
                          <a:cs typeface="+mn-cs"/>
                        </a:rPr>
                        <a:t>注</a:t>
                      </a:r>
                      <a:r>
                        <a:rPr kumimoji="1" lang="en-US" altLang="ja-JP" sz="1800" kern="1200" dirty="0" smtClean="0">
                          <a:solidFill>
                            <a:schemeClr val="dk1"/>
                          </a:solidFill>
                          <a:latin typeface="+mn-lt"/>
                          <a:ea typeface="+mn-ea"/>
                          <a:cs typeface="+mn-cs"/>
                        </a:rPr>
                        <a:t>):</a:t>
                      </a:r>
                      <a:r>
                        <a:rPr kumimoji="1" lang="ja-JP" altLang="ja-JP" sz="1800" kern="1200" dirty="0" smtClean="0">
                          <a:solidFill>
                            <a:schemeClr val="dk1"/>
                          </a:solidFill>
                          <a:latin typeface="+mn-lt"/>
                          <a:ea typeface="+mn-ea"/>
                          <a:cs typeface="+mn-cs"/>
                        </a:rPr>
                        <a:t>数字は実数、</a:t>
                      </a:r>
                      <a:r>
                        <a:rPr kumimoji="1" lang="en-US" altLang="ja-JP" sz="1800" kern="1200" dirty="0" smtClean="0">
                          <a:solidFill>
                            <a:schemeClr val="dk1"/>
                          </a:solidFill>
                          <a:latin typeface="+mn-lt"/>
                          <a:ea typeface="+mn-ea"/>
                          <a:cs typeface="+mn-cs"/>
                        </a:rPr>
                        <a:t>( )</a:t>
                      </a:r>
                      <a:r>
                        <a:rPr kumimoji="1" lang="ja-JP" altLang="ja-JP" sz="1800" kern="1200" dirty="0" smtClean="0">
                          <a:solidFill>
                            <a:schemeClr val="dk1"/>
                          </a:solidFill>
                          <a:latin typeface="+mn-lt"/>
                          <a:ea typeface="+mn-ea"/>
                          <a:cs typeface="+mn-cs"/>
                        </a:rPr>
                        <a:t>内は有効回答に対する百分率。</a:t>
                      </a:r>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r>
              <a:tr h="370840">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800" kern="1200" dirty="0" smtClean="0">
                          <a:solidFill>
                            <a:schemeClr val="dk1"/>
                          </a:solidFill>
                          <a:latin typeface="+mn-lt"/>
                          <a:ea typeface="+mn-ea"/>
                          <a:cs typeface="+mn-cs"/>
                        </a:rPr>
                        <a:t>出典</a:t>
                      </a:r>
                      <a:r>
                        <a:rPr kumimoji="1" lang="en-US" altLang="ja-JP" sz="1800" kern="1200" dirty="0" smtClean="0">
                          <a:solidFill>
                            <a:schemeClr val="dk1"/>
                          </a:solidFill>
                          <a:latin typeface="+mn-lt"/>
                          <a:ea typeface="+mn-ea"/>
                          <a:cs typeface="+mn-cs"/>
                        </a:rPr>
                        <a:t>: Pew Research Center (2007)</a:t>
                      </a:r>
                      <a:r>
                        <a:rPr kumimoji="1" lang="ja-JP" altLang="ja-JP" sz="1800" kern="1200" dirty="0" smtClean="0">
                          <a:solidFill>
                            <a:schemeClr val="dk1"/>
                          </a:solidFill>
                          <a:latin typeface="+mn-lt"/>
                          <a:ea typeface="+mn-ea"/>
                          <a:cs typeface="+mn-cs"/>
                        </a:rPr>
                        <a:t>の調査結果から著者作成</a:t>
                      </a:r>
                      <a:r>
                        <a:rPr kumimoji="1" lang="en-US" altLang="ja-JP" sz="1800" kern="1200" dirty="0" smtClean="0">
                          <a:solidFill>
                            <a:schemeClr val="dk1"/>
                          </a:solidFill>
                          <a:latin typeface="+mn-lt"/>
                          <a:ea typeface="+mn-ea"/>
                          <a:cs typeface="+mn-cs"/>
                        </a:rPr>
                        <a:t>.</a:t>
                      </a:r>
                      <a:r>
                        <a:rPr kumimoji="1" lang="ja-JP" altLang="ja-JP" sz="1800" kern="1200" dirty="0" smtClean="0">
                          <a:solidFill>
                            <a:schemeClr val="dk1"/>
                          </a:solidFill>
                          <a:latin typeface="+mn-lt"/>
                          <a:ea typeface="+mn-ea"/>
                          <a:cs typeface="+mn-cs"/>
                        </a:rPr>
                        <a:t>　</a:t>
                      </a:r>
                    </a:p>
                  </a:txBody>
                  <a:tcPr/>
                </a:tc>
                <a:tc hMerge="1">
                  <a:txBody>
                    <a:bodyPr/>
                    <a:lstStyle/>
                    <a:p>
                      <a:endParaRPr kumimoji="1" lang="ja-JP" altLang="en-US" dirty="0"/>
                    </a:p>
                  </a:txBody>
                  <a:tcPr/>
                </a:tc>
                <a:tc hMerge="1">
                  <a:txBody>
                    <a:bodyPr/>
                    <a:lstStyle/>
                    <a:p>
                      <a:endParaRPr kumimoji="1" lang="ja-JP" altLang="en-US" dirty="0"/>
                    </a:p>
                  </a:txBody>
                  <a:tcPr/>
                </a:tc>
              </a:tr>
            </a:tbl>
          </a:graphicData>
        </a:graphic>
      </p:graphicFrame>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中東地域の軍拡競争</a:t>
            </a:r>
            <a:endParaRPr kumimoji="1" lang="ja-JP" altLang="en-US" dirty="0"/>
          </a:p>
        </p:txBody>
      </p:sp>
      <p:graphicFrame>
        <p:nvGraphicFramePr>
          <p:cNvPr id="4" name="コンテンツ プレースホルダ 3"/>
          <p:cNvGraphicFramePr>
            <a:graphicFrameLocks noGrp="1"/>
          </p:cNvGraphicFramePr>
          <p:nvPr>
            <p:ph idx="1"/>
          </p:nvPr>
        </p:nvGraphicFramePr>
        <p:xfrm>
          <a:off x="381000" y="1295400"/>
          <a:ext cx="8534400" cy="52578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graphicEl>
                                              <a:chart seriesIdx="-3" categoryIdx="-3" bldStep="gridLegend"/>
                                            </p:graphicEl>
                                          </p:spTgt>
                                        </p:tgtEl>
                                        <p:attrNameLst>
                                          <p:attrName>style.visibility</p:attrName>
                                        </p:attrNameLst>
                                      </p:cBhvr>
                                      <p:to>
                                        <p:strVal val="visible"/>
                                      </p:to>
                                    </p:set>
                                    <p:animEffect transition="in" filter="fade">
                                      <p:cBhvr>
                                        <p:cTn id="7" dur="2000"/>
                                        <p:tgtEl>
                                          <p:spTgt spid="4">
                                            <p:graphicEl>
                                              <a:chart seriesIdx="-3" categoryIdx="-3" bldStep="gridLegend"/>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graphicEl>
                                              <a:chart seriesIdx="0" categoryIdx="-4" bldStep="series"/>
                                            </p:graphicEl>
                                          </p:spTgt>
                                        </p:tgtEl>
                                        <p:attrNameLst>
                                          <p:attrName>style.visibility</p:attrName>
                                        </p:attrNameLst>
                                      </p:cBhvr>
                                      <p:to>
                                        <p:strVal val="visible"/>
                                      </p:to>
                                    </p:set>
                                    <p:animEffect transition="in" filter="fade">
                                      <p:cBhvr>
                                        <p:cTn id="12" dur="2000"/>
                                        <p:tgtEl>
                                          <p:spTgt spid="4">
                                            <p:graphicEl>
                                              <a:chart seriesIdx="0"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Chart bld="series"/>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81001" y="76200"/>
            <a:ext cx="8151440" cy="1066800"/>
          </a:xfrm>
        </p:spPr>
        <p:txBody>
          <a:bodyPr/>
          <a:lstStyle/>
          <a:p>
            <a:r>
              <a:rPr kumimoji="1" lang="en-US" altLang="ja-JP" sz="3600" dirty="0" smtClean="0"/>
              <a:t>3</a:t>
            </a:r>
            <a:r>
              <a:rPr lang="en-US" altLang="ja-JP" sz="3600" dirty="0" smtClean="0"/>
              <a:t>.</a:t>
            </a:r>
            <a:r>
              <a:rPr lang="ja-JP" altLang="en-US" sz="3600" dirty="0" smtClean="0"/>
              <a:t>中東地域政治システムにおけるイラン問題の含意</a:t>
            </a:r>
            <a:endParaRPr kumimoji="1" lang="ja-JP" altLang="en-US" sz="3600" dirty="0"/>
          </a:p>
        </p:txBody>
      </p:sp>
      <p:sp>
        <p:nvSpPr>
          <p:cNvPr id="3" name="コンテンツ プレースホルダ 2"/>
          <p:cNvSpPr>
            <a:spLocks noGrp="1"/>
          </p:cNvSpPr>
          <p:nvPr>
            <p:ph idx="1"/>
          </p:nvPr>
        </p:nvSpPr>
        <p:spPr/>
        <p:txBody>
          <a:bodyPr/>
          <a:lstStyle/>
          <a:p>
            <a:r>
              <a:rPr kumimoji="1" lang="ja-JP" altLang="en-US" dirty="0" smtClean="0"/>
              <a:t>弾道ミサイル実験（</a:t>
            </a:r>
            <a:r>
              <a:rPr kumimoji="1" lang="en-US" altLang="ja-JP" dirty="0" smtClean="0"/>
              <a:t>1998</a:t>
            </a:r>
            <a:r>
              <a:rPr kumimoji="1" lang="ja-JP" altLang="en-US" dirty="0" smtClean="0"/>
              <a:t>年）</a:t>
            </a:r>
            <a:endParaRPr kumimoji="1" lang="en-US" altLang="ja-JP" dirty="0" smtClean="0"/>
          </a:p>
          <a:p>
            <a:r>
              <a:rPr lang="ja-JP" altLang="en-US" dirty="0" smtClean="0"/>
              <a:t>カーン・ネットワークによる核濃縮技術と核物質の入手（</a:t>
            </a:r>
            <a:r>
              <a:rPr lang="en-US" altLang="ja-JP" dirty="0" smtClean="0"/>
              <a:t>1999</a:t>
            </a:r>
            <a:r>
              <a:rPr lang="ja-JP" altLang="en-US" dirty="0" smtClean="0"/>
              <a:t>年）</a:t>
            </a:r>
            <a:endParaRPr lang="en-US" altLang="ja-JP" dirty="0" smtClean="0"/>
          </a:p>
          <a:p>
            <a:endParaRPr lang="en-US" altLang="ja-JP" dirty="0" smtClean="0"/>
          </a:p>
          <a:p>
            <a:r>
              <a:rPr lang="ja-JP" altLang="en-US" dirty="0" smtClean="0"/>
              <a:t>イスラエルは早くから空爆計画を策定</a:t>
            </a:r>
            <a:endParaRPr lang="en-US" altLang="ja-JP" dirty="0" smtClean="0"/>
          </a:p>
          <a:p>
            <a:r>
              <a:rPr lang="ja-JP" altLang="en-US" dirty="0" smtClean="0"/>
              <a:t>イランは核関連施設を分散配置・ミサイル迎撃システムの導入を図る（</a:t>
            </a:r>
            <a:r>
              <a:rPr lang="en-US" altLang="ja-JP" dirty="0" smtClean="0"/>
              <a:t>2000</a:t>
            </a:r>
            <a:r>
              <a:rPr lang="ja-JP" altLang="en-US" dirty="0" smtClean="0"/>
              <a:t>年代）</a:t>
            </a:r>
            <a:endParaRPr lang="en-US" altLang="ja-JP" dirty="0" smtClean="0"/>
          </a:p>
          <a:p>
            <a:endParaRPr kumimoji="1" lang="ja-JP" altLang="en-US"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「核拡散による安定」命題</a:t>
            </a:r>
            <a:endParaRPr kumimoji="1" lang="ja-JP" altLang="en-US" dirty="0"/>
          </a:p>
        </p:txBody>
      </p:sp>
      <p:sp>
        <p:nvSpPr>
          <p:cNvPr id="3" name="コンテンツ プレースホルダ 2"/>
          <p:cNvSpPr>
            <a:spLocks noGrp="1"/>
          </p:cNvSpPr>
          <p:nvPr>
            <p:ph idx="1"/>
          </p:nvPr>
        </p:nvSpPr>
        <p:spPr/>
        <p:txBody>
          <a:bodyPr/>
          <a:lstStyle/>
          <a:p>
            <a:r>
              <a:rPr kumimoji="1" lang="en-US" altLang="ja-JP" sz="2800" dirty="0" smtClean="0"/>
              <a:t>Kenneth Waltz</a:t>
            </a:r>
            <a:r>
              <a:rPr kumimoji="1" lang="ja-JP" altLang="en-US" sz="2800" dirty="0" smtClean="0"/>
              <a:t>の国際システム理論より導かれる命題</a:t>
            </a:r>
            <a:endParaRPr kumimoji="1" lang="en-US" altLang="ja-JP" sz="2800" dirty="0" smtClean="0"/>
          </a:p>
          <a:p>
            <a:r>
              <a:rPr lang="ja-JP" altLang="en-US" sz="2800" dirty="0" smtClean="0"/>
              <a:t>ユニット（分析単位・国家）の機能は同じ、ただし能力が異なる</a:t>
            </a:r>
            <a:endParaRPr lang="en-US" altLang="ja-JP" sz="2800" dirty="0" smtClean="0"/>
          </a:p>
          <a:p>
            <a:r>
              <a:rPr kumimoji="1" lang="ja-JP" altLang="en-US" sz="2800" dirty="0" smtClean="0"/>
              <a:t>システム、すなわちパワーの分布状況（構造）とユニット間の相互作用（プロセス）が国際政治の帰結を決定する</a:t>
            </a:r>
            <a:endParaRPr kumimoji="1" lang="en-US" altLang="ja-JP" sz="2800" dirty="0" smtClean="0"/>
          </a:p>
          <a:p>
            <a:r>
              <a:rPr kumimoji="1" lang="ja-JP" altLang="en-US" sz="2800" dirty="0" smtClean="0"/>
              <a:t>各国の意図（現状維持的か現状改革的か）はあまり問題ではない</a:t>
            </a:r>
            <a:endParaRPr kumimoji="1" lang="en-US" altLang="ja-JP" sz="2800" dirty="0" smtClean="0"/>
          </a:p>
          <a:p>
            <a:r>
              <a:rPr lang="ja-JP" altLang="en-US" sz="2800" dirty="0" smtClean="0"/>
              <a:t>核は抑止にしか使えない（実戦で使えない兵器）</a:t>
            </a:r>
            <a:endParaRPr lang="en-US" altLang="ja-JP" sz="2800" dirty="0" smtClean="0"/>
          </a:p>
          <a:p>
            <a:r>
              <a:rPr kumimoji="1" lang="ja-JP" altLang="en-US" sz="2800" dirty="0" smtClean="0"/>
              <a:t>ゆえに核の拡散がもたらす帰結は相互抑止である</a:t>
            </a:r>
            <a:endParaRPr kumimoji="1" lang="ja-JP" altLang="en-US" sz="2800"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はじめに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イランの核疑惑と</a:t>
            </a:r>
            <a:r>
              <a:rPr kumimoji="1" lang="en-US" altLang="ja-JP" dirty="0" smtClean="0"/>
              <a:t>1960</a:t>
            </a:r>
            <a:r>
              <a:rPr kumimoji="1" lang="ja-JP" altLang="en-US" dirty="0" smtClean="0"/>
              <a:t>年代前半までのイスラエル外交との類似性</a:t>
            </a:r>
            <a:endParaRPr kumimoji="1" lang="en-US" altLang="ja-JP" dirty="0" smtClean="0"/>
          </a:p>
          <a:p>
            <a:r>
              <a:rPr lang="ja-JP" altLang="en-US" dirty="0"/>
              <a:t>イスラエル人</a:t>
            </a:r>
            <a:r>
              <a:rPr lang="ja-JP" altLang="en-US" dirty="0" smtClean="0"/>
              <a:t>研究者が主張する「核による安定説」</a:t>
            </a:r>
            <a:endParaRPr lang="en-US" altLang="ja-JP" dirty="0" smtClean="0"/>
          </a:p>
          <a:p>
            <a:pPr lvl="1"/>
            <a:r>
              <a:rPr lang="ja-JP" altLang="en-US" dirty="0" smtClean="0"/>
              <a:t>イスラエルの核は中東地域の安定に貢献している</a:t>
            </a:r>
            <a:endParaRPr lang="en-US" altLang="ja-JP" dirty="0" smtClean="0"/>
          </a:p>
          <a:p>
            <a:pPr lvl="1"/>
            <a:r>
              <a:rPr kumimoji="1" lang="ja-JP" altLang="en-US" dirty="0" smtClean="0"/>
              <a:t>「誰が核を保有するのか」を問題視する</a:t>
            </a:r>
            <a:endParaRPr kumimoji="1" lang="en-US" altLang="ja-JP" dirty="0" smtClean="0"/>
          </a:p>
          <a:p>
            <a:r>
              <a:rPr lang="en-US" altLang="ja-JP" dirty="0" smtClean="0"/>
              <a:t>Waltz-Sagan</a:t>
            </a:r>
            <a:r>
              <a:rPr lang="ja-JP" altLang="en-US" dirty="0" smtClean="0"/>
              <a:t>論争</a:t>
            </a:r>
            <a:endParaRPr lang="en-US" altLang="ja-JP" dirty="0" smtClean="0"/>
          </a:p>
          <a:p>
            <a:pPr lvl="1"/>
            <a:r>
              <a:rPr kumimoji="1" lang="en-US" altLang="ja-JP" dirty="0" smtClean="0"/>
              <a:t>Waltz</a:t>
            </a:r>
            <a:r>
              <a:rPr kumimoji="1" lang="ja-JP" altLang="en-US" dirty="0" smtClean="0"/>
              <a:t>の「核</a:t>
            </a:r>
            <a:r>
              <a:rPr kumimoji="1" lang="ja-JP" altLang="en-US" dirty="0"/>
              <a:t>拡散に</a:t>
            </a:r>
            <a:r>
              <a:rPr kumimoji="1" lang="ja-JP" altLang="en-US" dirty="0" smtClean="0"/>
              <a:t>よる安定」命題</a:t>
            </a:r>
            <a:endParaRPr kumimoji="1" lang="en-US" altLang="ja-JP" dirty="0" smtClean="0"/>
          </a:p>
          <a:p>
            <a:pPr lvl="1"/>
            <a:r>
              <a:rPr lang="en-US" altLang="ja-JP" dirty="0" smtClean="0"/>
              <a:t>Sagan</a:t>
            </a:r>
            <a:r>
              <a:rPr lang="ja-JP" altLang="en-US" dirty="0" smtClean="0"/>
              <a:t>は「核拡散は国際社会の脅威」と批判</a:t>
            </a:r>
            <a:endParaRPr kumimoji="1" lang="ja-JP" altLang="en-US"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20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20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2000"/>
                                        <p:tgtEl>
                                          <p:spTgt spid="3">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fade">
                                      <p:cBhvr>
                                        <p:cTn id="29"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Rauchhaus(2009)</a:t>
            </a:r>
            <a:r>
              <a:rPr kumimoji="1" lang="ja-JP" altLang="en-US" sz="3600" dirty="0" smtClean="0"/>
              <a:t>の実証分析結果から推定した紛争発生確率</a:t>
            </a:r>
            <a:endParaRPr kumimoji="1" lang="ja-JP" altLang="en-US" sz="3600" dirty="0"/>
          </a:p>
        </p:txBody>
      </p:sp>
      <p:pic>
        <p:nvPicPr>
          <p:cNvPr id="1026" name="Picture 2" descr="D:\nukes_Graph.png"/>
          <p:cNvPicPr>
            <a:picLocks noGrp="1" noChangeAspect="1" noChangeArrowheads="1"/>
          </p:cNvPicPr>
          <p:nvPr>
            <p:ph idx="1"/>
          </p:nvPr>
        </p:nvPicPr>
        <p:blipFill>
          <a:blip r:embed="rId2" cstate="print"/>
          <a:srcRect/>
          <a:stretch>
            <a:fillRect/>
          </a:stretch>
        </p:blipFill>
        <p:spPr bwMode="auto">
          <a:xfrm>
            <a:off x="1115616" y="1288376"/>
            <a:ext cx="7200800" cy="5239322"/>
          </a:xfrm>
          <a:prstGeom prst="rect">
            <a:avLst/>
          </a:prstGeom>
          <a:noFill/>
        </p:spPr>
      </p:pic>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heckerboard(across)">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実証分析から得られる含意</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イランが核武装に成功し、実戦配備すれば、イスラエルとの大規模な戦争に至る確率はゼロに近づく</a:t>
            </a:r>
            <a:endParaRPr kumimoji="1" lang="en-US" altLang="ja-JP" dirty="0" smtClean="0"/>
          </a:p>
          <a:p>
            <a:endParaRPr kumimoji="1" lang="en-US" altLang="ja-JP" dirty="0" smtClean="0"/>
          </a:p>
          <a:p>
            <a:r>
              <a:rPr lang="ja-JP" altLang="en-US" dirty="0" smtClean="0"/>
              <a:t>しかし、両国間で軍事力の行使ないし威嚇が見られる確率は増大する</a:t>
            </a:r>
            <a:endParaRPr lang="en-US" altLang="ja-JP" dirty="0" smtClean="0"/>
          </a:p>
          <a:p>
            <a:endParaRPr kumimoji="1" lang="en-US" altLang="ja-JP" dirty="0" smtClean="0"/>
          </a:p>
          <a:p>
            <a:r>
              <a:rPr kumimoji="1" lang="ja-JP" altLang="en-US" dirty="0" smtClean="0"/>
              <a:t>「核拡散による中東地域の不安定化」とはヒズブッラーやハマースとイスラエルとの対立激化であり、国家間戦争にまでエスカレートするものではない</a:t>
            </a:r>
            <a:endParaRPr kumimoji="1" lang="ja-JP" altLang="en-US"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核拡散による平和の可能性</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国際システムの数理モデルによれば、パワーの分布と利得の分布が一致する時、紛争の発生確率は極小化する</a:t>
            </a:r>
            <a:endParaRPr kumimoji="1" lang="en-US" altLang="ja-JP" dirty="0" smtClean="0"/>
          </a:p>
          <a:p>
            <a:r>
              <a:rPr lang="ja-JP" altLang="en-US" dirty="0" smtClean="0"/>
              <a:t>核開発によってイランがパワーを増大させれば、利得の分布（リソース配分）が変わらない限り、紛争を引き起こす</a:t>
            </a:r>
            <a:endParaRPr lang="en-US" altLang="ja-JP" dirty="0" smtClean="0"/>
          </a:p>
          <a:p>
            <a:r>
              <a:rPr kumimoji="1" lang="ja-JP" altLang="en-US" dirty="0" smtClean="0"/>
              <a:t>パレスチナ問題をめぐってイスラエルの譲歩を引き出せるかもしれない</a:t>
            </a:r>
            <a:endParaRPr kumimoji="1" lang="en-US" altLang="ja-JP" dirty="0" smtClean="0"/>
          </a:p>
          <a:p>
            <a:r>
              <a:rPr lang="ja-JP" altLang="en-US" dirty="0" smtClean="0"/>
              <a:t>もしくは中東における冷戦構造の再来か？</a:t>
            </a:r>
            <a:endParaRPr kumimoji="1" lang="ja-JP" altLang="en-US"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本研究の目的</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問い「イランの核によってイスラエルは近い将来どのような状況に直面することになるのか」</a:t>
            </a:r>
            <a:endParaRPr kumimoji="1" lang="en-US" altLang="ja-JP" dirty="0" smtClean="0"/>
          </a:p>
          <a:p>
            <a:r>
              <a:rPr lang="ja-JP" altLang="en-US" dirty="0"/>
              <a:t>言い換える</a:t>
            </a:r>
            <a:r>
              <a:rPr lang="ja-JP" altLang="en-US" dirty="0" smtClean="0"/>
              <a:t>と「核拡散による中東地域の不安定化とは具体的にどういう状況を指すのか？」を論じる</a:t>
            </a:r>
            <a:endParaRPr lang="en-US" altLang="ja-JP" dirty="0" smtClean="0"/>
          </a:p>
          <a:p>
            <a:r>
              <a:rPr kumimoji="1" lang="ja-JP" altLang="en-US" dirty="0"/>
              <a:t>上記の問いに</a:t>
            </a:r>
            <a:r>
              <a:rPr kumimoji="1" lang="ja-JP" altLang="en-US" dirty="0" smtClean="0"/>
              <a:t>対して、国際システム理論を中東地域レベルに適用し、パワーの分布と紛争の発生頻度について議論する</a:t>
            </a:r>
            <a:endParaRPr kumimoji="1" lang="en-US" altLang="ja-JP" dirty="0" smtClean="0"/>
          </a:p>
          <a:p>
            <a:r>
              <a:rPr lang="ja-JP" altLang="en-US" dirty="0"/>
              <a:t>核保有に</a:t>
            </a:r>
            <a:r>
              <a:rPr lang="ja-JP" altLang="en-US" dirty="0" smtClean="0"/>
              <a:t>よるパワーバランスの変化が地域政治にもたらす事態を理論的に導出する</a:t>
            </a:r>
            <a:endParaRPr kumimoji="1" lang="ja-JP" altLang="en-US"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本研究の意義</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r>
              <a:rPr lang="ja-JP" altLang="en-US" dirty="0" smtClean="0"/>
              <a:t>システムの極問題が理論的に解決していることを紹介し、中東地域政治システムをめぐる学術的議論が依拠すべき理論的視座を提供する</a:t>
            </a:r>
            <a:endParaRPr lang="en-US" altLang="ja-JP" dirty="0" smtClean="0"/>
          </a:p>
          <a:p>
            <a:endParaRPr lang="en-US" altLang="ja-JP" dirty="0" smtClean="0"/>
          </a:p>
          <a:p>
            <a:r>
              <a:rPr lang="ja-JP" altLang="en-US" dirty="0" smtClean="0"/>
              <a:t>反直感的な予見である「核拡散による平和」の可能性が中東地域政治においてありうることを示す</a:t>
            </a:r>
            <a:endParaRPr lang="en-US" altLang="ja-JP" dirty="0" smtClean="0"/>
          </a:p>
          <a:p>
            <a:endParaRPr kumimoji="1" lang="ja-JP" altLang="en-US"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a:t>
            </a:r>
            <a:r>
              <a:rPr kumimoji="1" lang="ja-JP" altLang="en-US" dirty="0" smtClean="0"/>
              <a:t>．中東地域政治システムの考察</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Waltz(1979)</a:t>
            </a:r>
            <a:r>
              <a:rPr kumimoji="1" lang="ja-JP" altLang="en-US" dirty="0" smtClean="0"/>
              <a:t>以降、国際システム・レベルの研究が進む</a:t>
            </a:r>
            <a:endParaRPr kumimoji="1" lang="en-US" altLang="ja-JP" dirty="0" smtClean="0"/>
          </a:p>
          <a:p>
            <a:r>
              <a:rPr lang="ja-JP" altLang="en-US" dirty="0" smtClean="0"/>
              <a:t>中東紛争に対する説明枠組みとして援用</a:t>
            </a:r>
            <a:endParaRPr lang="en-US" altLang="ja-JP" dirty="0" smtClean="0"/>
          </a:p>
          <a:p>
            <a:r>
              <a:rPr kumimoji="1" lang="ja-JP" altLang="en-US" dirty="0" smtClean="0"/>
              <a:t>象徴政治概念の導入</a:t>
            </a:r>
            <a:endParaRPr kumimoji="1" lang="en-US" altLang="ja-JP" dirty="0" smtClean="0"/>
          </a:p>
          <a:p>
            <a:r>
              <a:rPr lang="ja-JP" altLang="en-US" dirty="0" smtClean="0"/>
              <a:t>システムの構造については検討されなくなる</a:t>
            </a:r>
            <a:endParaRPr lang="en-US" altLang="ja-JP" dirty="0" smtClean="0"/>
          </a:p>
          <a:p>
            <a:pPr lvl="1"/>
            <a:r>
              <a:rPr kumimoji="1" lang="ja-JP" altLang="en-US" dirty="0"/>
              <a:t>紛争頻度</a:t>
            </a:r>
            <a:r>
              <a:rPr kumimoji="1" lang="ja-JP" altLang="en-US" dirty="0" smtClean="0"/>
              <a:t>を説明できないため</a:t>
            </a:r>
            <a:endParaRPr kumimoji="1" lang="en-US" altLang="ja-JP" dirty="0" smtClean="0"/>
          </a:p>
          <a:p>
            <a:pPr lvl="1"/>
            <a:r>
              <a:rPr lang="ja-JP" altLang="en-US" dirty="0"/>
              <a:t>象徴</a:t>
            </a:r>
            <a:r>
              <a:rPr lang="ja-JP" altLang="en-US" dirty="0" smtClean="0"/>
              <a:t>政治はパレスチナを巡る紛争が将来にわたって継続することを予見するが、それ以上のものではない</a:t>
            </a:r>
            <a:endParaRPr kumimoji="1" lang="ja-JP" altLang="en-US" dirty="0"/>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1</a:t>
            </a:r>
            <a:r>
              <a:rPr lang="en-US" altLang="ja-JP" dirty="0" smtClean="0"/>
              <a:t>. </a:t>
            </a:r>
            <a:r>
              <a:rPr kumimoji="1" lang="ja-JP" altLang="en-US" dirty="0" smtClean="0"/>
              <a:t>中東地域政治システムの考察</a:t>
            </a:r>
            <a:endParaRPr kumimoji="1" lang="ja-JP" altLang="en-US" dirty="0"/>
          </a:p>
        </p:txBody>
      </p:sp>
      <p:pic>
        <p:nvPicPr>
          <p:cNvPr id="4" name="コンテンツ プレースホルダ 3" descr="D:\powell.png"/>
          <p:cNvPicPr>
            <a:picLocks noGrp="1"/>
          </p:cNvPicPr>
          <p:nvPr>
            <p:ph idx="1"/>
          </p:nvPr>
        </p:nvPicPr>
        <p:blipFill>
          <a:blip r:embed="rId2" cstate="print"/>
          <a:srcRect/>
          <a:stretch>
            <a:fillRect/>
          </a:stretch>
        </p:blipFill>
        <p:spPr bwMode="auto">
          <a:xfrm>
            <a:off x="2555776" y="2060848"/>
            <a:ext cx="5472608" cy="4320480"/>
          </a:xfrm>
          <a:prstGeom prst="rect">
            <a:avLst/>
          </a:prstGeom>
          <a:noFill/>
          <a:ln w="9525">
            <a:noFill/>
            <a:miter lim="800000"/>
            <a:headEnd/>
            <a:tailEnd/>
          </a:ln>
        </p:spPr>
      </p:pic>
      <p:sp>
        <p:nvSpPr>
          <p:cNvPr id="5" name="テキスト ボックス 4"/>
          <p:cNvSpPr txBox="1"/>
          <p:nvPr/>
        </p:nvSpPr>
        <p:spPr>
          <a:xfrm>
            <a:off x="3131840" y="1268760"/>
            <a:ext cx="3600400" cy="523220"/>
          </a:xfrm>
          <a:prstGeom prst="rect">
            <a:avLst/>
          </a:prstGeom>
          <a:noFill/>
        </p:spPr>
        <p:txBody>
          <a:bodyPr wrap="square" rtlCol="0">
            <a:spAutoFit/>
          </a:bodyPr>
          <a:lstStyle/>
          <a:p>
            <a:r>
              <a:rPr kumimoji="1" lang="en-US" altLang="ja-JP" sz="2800" b="1" dirty="0" smtClean="0"/>
              <a:t>Powell(1996)</a:t>
            </a:r>
            <a:r>
              <a:rPr kumimoji="1" lang="ja-JP" altLang="en-US" sz="2800" b="1" dirty="0" smtClean="0"/>
              <a:t>のモデル</a:t>
            </a:r>
            <a:endParaRPr kumimoji="1" lang="ja-JP" altLang="en-US" sz="2800" b="1" dirty="0"/>
          </a:p>
        </p:txBody>
      </p:sp>
      <p:sp>
        <p:nvSpPr>
          <p:cNvPr id="6" name="テキスト ボックス 5"/>
          <p:cNvSpPr txBox="1"/>
          <p:nvPr/>
        </p:nvSpPr>
        <p:spPr>
          <a:xfrm>
            <a:off x="1619672" y="1772816"/>
            <a:ext cx="1728192" cy="523220"/>
          </a:xfrm>
          <a:prstGeom prst="rect">
            <a:avLst/>
          </a:prstGeom>
          <a:noFill/>
        </p:spPr>
        <p:txBody>
          <a:bodyPr wrap="square" rtlCol="0">
            <a:spAutoFit/>
          </a:bodyPr>
          <a:lstStyle/>
          <a:p>
            <a:r>
              <a:rPr kumimoji="1" lang="ja-JP" altLang="en-US" sz="2800" b="1" dirty="0" smtClean="0">
                <a:latin typeface="+mj-lt"/>
              </a:rPr>
              <a:t>多極安定</a:t>
            </a:r>
            <a:endParaRPr kumimoji="1" lang="ja-JP" altLang="en-US" sz="2800" b="1" dirty="0">
              <a:latin typeface="+mj-lt"/>
            </a:endParaRPr>
          </a:p>
        </p:txBody>
      </p:sp>
      <p:sp>
        <p:nvSpPr>
          <p:cNvPr id="7" name="テキスト ボックス 6"/>
          <p:cNvSpPr txBox="1"/>
          <p:nvPr/>
        </p:nvSpPr>
        <p:spPr>
          <a:xfrm>
            <a:off x="1475656" y="3861048"/>
            <a:ext cx="1728192" cy="523220"/>
          </a:xfrm>
          <a:prstGeom prst="rect">
            <a:avLst/>
          </a:prstGeom>
          <a:noFill/>
        </p:spPr>
        <p:txBody>
          <a:bodyPr wrap="square" rtlCol="0">
            <a:spAutoFit/>
          </a:bodyPr>
          <a:lstStyle/>
          <a:p>
            <a:r>
              <a:rPr kumimoji="1" lang="ja-JP" altLang="en-US" sz="2800" b="1" dirty="0" smtClean="0">
                <a:latin typeface="+mj-lt"/>
              </a:rPr>
              <a:t>一極安定</a:t>
            </a:r>
            <a:endParaRPr kumimoji="1" lang="ja-JP" altLang="en-US" sz="2800" b="1" dirty="0">
              <a:latin typeface="+mj-lt"/>
            </a:endParaRPr>
          </a:p>
        </p:txBody>
      </p:sp>
      <p:sp>
        <p:nvSpPr>
          <p:cNvPr id="8" name="テキスト ボックス 7"/>
          <p:cNvSpPr txBox="1"/>
          <p:nvPr/>
        </p:nvSpPr>
        <p:spPr>
          <a:xfrm>
            <a:off x="7164288" y="1700808"/>
            <a:ext cx="1728192" cy="523220"/>
          </a:xfrm>
          <a:prstGeom prst="rect">
            <a:avLst/>
          </a:prstGeom>
          <a:noFill/>
        </p:spPr>
        <p:txBody>
          <a:bodyPr wrap="square" rtlCol="0">
            <a:spAutoFit/>
          </a:bodyPr>
          <a:lstStyle/>
          <a:p>
            <a:r>
              <a:rPr kumimoji="1" lang="ja-JP" altLang="en-US" sz="2800" b="1" dirty="0" smtClean="0">
                <a:latin typeface="+mj-lt"/>
              </a:rPr>
              <a:t>二極安定</a:t>
            </a:r>
            <a:endParaRPr kumimoji="1" lang="ja-JP" altLang="en-US" sz="2800" b="1" dirty="0">
              <a:latin typeface="+mj-lt"/>
            </a:endParaRPr>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heckerboard(across)">
                                      <p:cBhvr>
                                        <p:cTn id="15" dur="500"/>
                                        <p:tgtEl>
                                          <p:spTgt spid="6"/>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checkerboard(across)">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多極構造の変化による不安定化</a:t>
            </a:r>
            <a:endParaRPr kumimoji="1" lang="ja-JP" altLang="en-US" dirty="0"/>
          </a:p>
        </p:txBody>
      </p:sp>
      <p:pic>
        <p:nvPicPr>
          <p:cNvPr id="106498" name="Picture 2" descr="D:\Powell1.png"/>
          <p:cNvPicPr>
            <a:picLocks noGrp="1" noChangeAspect="1" noChangeArrowheads="1"/>
          </p:cNvPicPr>
          <p:nvPr>
            <p:ph idx="1"/>
          </p:nvPr>
        </p:nvPicPr>
        <p:blipFill>
          <a:blip r:embed="rId2" cstate="print"/>
          <a:srcRect/>
          <a:stretch>
            <a:fillRect/>
          </a:stretch>
        </p:blipFill>
        <p:spPr bwMode="auto">
          <a:xfrm>
            <a:off x="1203492" y="1340768"/>
            <a:ext cx="6896900" cy="5172675"/>
          </a:xfrm>
          <a:prstGeom prst="rect">
            <a:avLst/>
          </a:prstGeom>
          <a:noFill/>
        </p:spPr>
      </p:pic>
      <p:sp>
        <p:nvSpPr>
          <p:cNvPr id="5" name="フローチャート : 結合子 4"/>
          <p:cNvSpPr/>
          <p:nvPr/>
        </p:nvSpPr>
        <p:spPr bwMode="auto">
          <a:xfrm>
            <a:off x="2699792" y="5301208"/>
            <a:ext cx="216024" cy="216024"/>
          </a:xfrm>
          <a:prstGeom prst="flowChartConnector">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6" name="フローチャート : 結合子 5"/>
          <p:cNvSpPr/>
          <p:nvPr/>
        </p:nvSpPr>
        <p:spPr bwMode="auto">
          <a:xfrm>
            <a:off x="3563888" y="3212976"/>
            <a:ext cx="216024" cy="216024"/>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8" name="直線矢印コネクタ 7"/>
          <p:cNvCxnSpPr/>
          <p:nvPr/>
        </p:nvCxnSpPr>
        <p:spPr bwMode="auto">
          <a:xfrm>
            <a:off x="2915816" y="5445224"/>
            <a:ext cx="792088" cy="1588"/>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cxnSp>
        <p:nvCxnSpPr>
          <p:cNvPr id="16" name="直線矢印コネクタ 15"/>
          <p:cNvCxnSpPr>
            <a:endCxn id="6" idx="4"/>
          </p:cNvCxnSpPr>
          <p:nvPr/>
        </p:nvCxnSpPr>
        <p:spPr bwMode="auto">
          <a:xfrm rot="16200000" flipV="1">
            <a:off x="2681790" y="4419110"/>
            <a:ext cx="2016224" cy="36004"/>
          </a:xfrm>
          <a:prstGeom prst="straightConnector1">
            <a:avLst/>
          </a:prstGeom>
          <a:ln>
            <a:headEnd type="none" w="med" len="med"/>
            <a:tailEnd type="arrow"/>
          </a:ln>
        </p:spPr>
        <p:style>
          <a:lnRef idx="2">
            <a:schemeClr val="dk1"/>
          </a:lnRef>
          <a:fillRef idx="0">
            <a:schemeClr val="dk1"/>
          </a:fillRef>
          <a:effectRef idx="1">
            <a:schemeClr val="dk1"/>
          </a:effectRef>
          <a:fontRef idx="minor">
            <a:schemeClr val="tx1"/>
          </a:fontRef>
        </p:style>
      </p:cxn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strVal val="#ppt_w*0.70"/>
                                          </p:val>
                                        </p:tav>
                                        <p:tav tm="100000">
                                          <p:val>
                                            <p:strVal val="#ppt_w"/>
                                          </p:val>
                                        </p:tav>
                                      </p:tavLst>
                                    </p:anim>
                                    <p:anim calcmode="lin" valueType="num">
                                      <p:cBhvr>
                                        <p:cTn id="13" dur="1000" fill="hold"/>
                                        <p:tgtEl>
                                          <p:spTgt spid="8"/>
                                        </p:tgtEl>
                                        <p:attrNameLst>
                                          <p:attrName>ppt_h</p:attrName>
                                        </p:attrNameLst>
                                      </p:cBhvr>
                                      <p:tavLst>
                                        <p:tav tm="0">
                                          <p:val>
                                            <p:strVal val="#ppt_h"/>
                                          </p:val>
                                        </p:tav>
                                        <p:tav tm="100000">
                                          <p:val>
                                            <p:strVal val="#ppt_h"/>
                                          </p:val>
                                        </p:tav>
                                      </p:tavLst>
                                    </p:anim>
                                    <p:animEffect transition="in" filter="fade">
                                      <p:cBhvr>
                                        <p:cTn id="14" dur="1000"/>
                                        <p:tgtEl>
                                          <p:spTgt spid="8"/>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1000" fill="hold"/>
                                        <p:tgtEl>
                                          <p:spTgt spid="16"/>
                                        </p:tgtEl>
                                        <p:attrNameLst>
                                          <p:attrName>ppt_w</p:attrName>
                                        </p:attrNameLst>
                                      </p:cBhvr>
                                      <p:tavLst>
                                        <p:tav tm="0">
                                          <p:val>
                                            <p:strVal val="#ppt_w*0.70"/>
                                          </p:val>
                                        </p:tav>
                                        <p:tav tm="100000">
                                          <p:val>
                                            <p:strVal val="#ppt_w"/>
                                          </p:val>
                                        </p:tav>
                                      </p:tavLst>
                                    </p:anim>
                                    <p:anim calcmode="lin" valueType="num">
                                      <p:cBhvr>
                                        <p:cTn id="20" dur="1000" fill="hold"/>
                                        <p:tgtEl>
                                          <p:spTgt spid="16"/>
                                        </p:tgtEl>
                                        <p:attrNameLst>
                                          <p:attrName>ppt_h</p:attrName>
                                        </p:attrNameLst>
                                      </p:cBhvr>
                                      <p:tavLst>
                                        <p:tav tm="0">
                                          <p:val>
                                            <p:strVal val="#ppt_h"/>
                                          </p:val>
                                        </p:tav>
                                        <p:tav tm="100000">
                                          <p:val>
                                            <p:strVal val="#ppt_h"/>
                                          </p:val>
                                        </p:tav>
                                      </p:tavLst>
                                    </p:anim>
                                    <p:animEffect transition="in" filter="fade">
                                      <p:cBhvr>
                                        <p:cTn id="21" dur="1000"/>
                                        <p:tgtEl>
                                          <p:spTgt spid="1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20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1" nodeType="clickEffect">
                                  <p:stCondLst>
                                    <p:cond delay="0"/>
                                  </p:stCondLst>
                                  <p:childTnLst>
                                    <p:animEffect transition="out" filter="fade">
                                      <p:cBhvr>
                                        <p:cTn id="30" dur="2000"/>
                                        <p:tgtEl>
                                          <p:spTgt spid="5"/>
                                        </p:tgtEl>
                                      </p:cBhvr>
                                    </p:animEffect>
                                    <p:set>
                                      <p:cBhvr>
                                        <p:cTn id="31" dur="1" fill="hold">
                                          <p:stCondLst>
                                            <p:cond delay="1999"/>
                                          </p:stCondLst>
                                        </p:cTn>
                                        <p:tgtEl>
                                          <p:spTgt spid="5"/>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23" presetClass="exit" presetSubtype="32" fill="hold" nodeType="clickEffect">
                                  <p:stCondLst>
                                    <p:cond delay="0"/>
                                  </p:stCondLst>
                                  <p:childTnLst>
                                    <p:anim calcmode="lin" valueType="num">
                                      <p:cBhvr>
                                        <p:cTn id="35" dur="500"/>
                                        <p:tgtEl>
                                          <p:spTgt spid="8"/>
                                        </p:tgtEl>
                                        <p:attrNameLst>
                                          <p:attrName>ppt_w</p:attrName>
                                        </p:attrNameLst>
                                      </p:cBhvr>
                                      <p:tavLst>
                                        <p:tav tm="0">
                                          <p:val>
                                            <p:strVal val="ppt_w"/>
                                          </p:val>
                                        </p:tav>
                                        <p:tav tm="100000">
                                          <p:val>
                                            <p:fltVal val="0"/>
                                          </p:val>
                                        </p:tav>
                                      </p:tavLst>
                                    </p:anim>
                                    <p:anim calcmode="lin" valueType="num">
                                      <p:cBhvr>
                                        <p:cTn id="36" dur="500"/>
                                        <p:tgtEl>
                                          <p:spTgt spid="8"/>
                                        </p:tgtEl>
                                        <p:attrNameLst>
                                          <p:attrName>ppt_h</p:attrName>
                                        </p:attrNameLst>
                                      </p:cBhvr>
                                      <p:tavLst>
                                        <p:tav tm="0">
                                          <p:val>
                                            <p:strVal val="ppt_h"/>
                                          </p:val>
                                        </p:tav>
                                        <p:tav tm="100000">
                                          <p:val>
                                            <p:fltVal val="0"/>
                                          </p:val>
                                        </p:tav>
                                      </p:tavLst>
                                    </p:anim>
                                    <p:set>
                                      <p:cBhvr>
                                        <p:cTn id="37" dur="1" fill="hold">
                                          <p:stCondLst>
                                            <p:cond delay="499"/>
                                          </p:stCondLst>
                                        </p:cTn>
                                        <p:tgtEl>
                                          <p:spTgt spid="8"/>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3" presetClass="exit" presetSubtype="32" fill="hold" nodeType="clickEffect">
                                  <p:stCondLst>
                                    <p:cond delay="0"/>
                                  </p:stCondLst>
                                  <p:childTnLst>
                                    <p:anim calcmode="lin" valueType="num">
                                      <p:cBhvr>
                                        <p:cTn id="41" dur="500"/>
                                        <p:tgtEl>
                                          <p:spTgt spid="16"/>
                                        </p:tgtEl>
                                        <p:attrNameLst>
                                          <p:attrName>ppt_w</p:attrName>
                                        </p:attrNameLst>
                                      </p:cBhvr>
                                      <p:tavLst>
                                        <p:tav tm="0">
                                          <p:val>
                                            <p:strVal val="ppt_w"/>
                                          </p:val>
                                        </p:tav>
                                        <p:tav tm="100000">
                                          <p:val>
                                            <p:fltVal val="0"/>
                                          </p:val>
                                        </p:tav>
                                      </p:tavLst>
                                    </p:anim>
                                    <p:anim calcmode="lin" valueType="num">
                                      <p:cBhvr>
                                        <p:cTn id="42" dur="500"/>
                                        <p:tgtEl>
                                          <p:spTgt spid="16"/>
                                        </p:tgtEl>
                                        <p:attrNameLst>
                                          <p:attrName>ppt_h</p:attrName>
                                        </p:attrNameLst>
                                      </p:cBhvr>
                                      <p:tavLst>
                                        <p:tav tm="0">
                                          <p:val>
                                            <p:strVal val="ppt_h"/>
                                          </p:val>
                                        </p:tav>
                                        <p:tav tm="100000">
                                          <p:val>
                                            <p:fltVal val="0"/>
                                          </p:val>
                                        </p:tav>
                                      </p:tavLst>
                                    </p:anim>
                                    <p:set>
                                      <p:cBhvr>
                                        <p:cTn id="43" dur="1" fill="hold">
                                          <p:stCondLst>
                                            <p:cond delay="499"/>
                                          </p:stCondLst>
                                        </p:cTn>
                                        <p:tgtEl>
                                          <p:spTgt spid="1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利得配分の変化による安定化</a:t>
            </a:r>
            <a:endParaRPr kumimoji="1" lang="ja-JP" altLang="en-US" dirty="0"/>
          </a:p>
        </p:txBody>
      </p:sp>
      <p:pic>
        <p:nvPicPr>
          <p:cNvPr id="107522" name="Picture 2" descr="D:\Powell03.png"/>
          <p:cNvPicPr>
            <a:picLocks noGrp="1" noChangeAspect="1" noChangeArrowheads="1"/>
          </p:cNvPicPr>
          <p:nvPr>
            <p:ph idx="1"/>
          </p:nvPr>
        </p:nvPicPr>
        <p:blipFill>
          <a:blip r:embed="rId2" cstate="print"/>
          <a:srcRect/>
          <a:stretch>
            <a:fillRect/>
          </a:stretch>
        </p:blipFill>
        <p:spPr bwMode="auto">
          <a:xfrm>
            <a:off x="1107480" y="1268761"/>
            <a:ext cx="6992912" cy="5244684"/>
          </a:xfrm>
          <a:prstGeom prst="rect">
            <a:avLst/>
          </a:prstGeom>
          <a:noFill/>
        </p:spPr>
      </p:pic>
      <p:sp>
        <p:nvSpPr>
          <p:cNvPr id="5" name="フローチャート : 結合子 4"/>
          <p:cNvSpPr/>
          <p:nvPr/>
        </p:nvSpPr>
        <p:spPr bwMode="auto">
          <a:xfrm>
            <a:off x="3707904" y="3212976"/>
            <a:ext cx="216024" cy="216024"/>
          </a:xfrm>
          <a:prstGeom prst="flowChartConnector">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7" name="直線矢印コネクタ 6"/>
          <p:cNvCxnSpPr>
            <a:stCxn id="5" idx="4"/>
          </p:cNvCxnSpPr>
          <p:nvPr/>
        </p:nvCxnSpPr>
        <p:spPr bwMode="auto">
          <a:xfrm rot="16200000" flipH="1">
            <a:off x="2717794" y="4527122"/>
            <a:ext cx="2232248" cy="36004"/>
          </a:xfrm>
          <a:prstGeom prst="straightConnector1">
            <a:avLst/>
          </a:prstGeom>
          <a:ln>
            <a:headEnd type="none" w="med" len="med"/>
            <a:tailEnd type="arrow"/>
          </a:ln>
        </p:spPr>
        <p:style>
          <a:lnRef idx="2">
            <a:schemeClr val="accent1"/>
          </a:lnRef>
          <a:fillRef idx="0">
            <a:schemeClr val="accent1"/>
          </a:fillRef>
          <a:effectRef idx="1">
            <a:schemeClr val="accent1"/>
          </a:effectRef>
          <a:fontRef idx="minor">
            <a:schemeClr val="tx1"/>
          </a:fontRef>
        </p:style>
      </p:cxnSp>
      <p:sp>
        <p:nvSpPr>
          <p:cNvPr id="9" name="フローチャート : 結合子 8"/>
          <p:cNvSpPr/>
          <p:nvPr/>
        </p:nvSpPr>
        <p:spPr bwMode="auto">
          <a:xfrm>
            <a:off x="3707904" y="5661248"/>
            <a:ext cx="216024" cy="216024"/>
          </a:xfrm>
          <a:prstGeom prst="flowChartConnector">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strVal val="#ppt_w*0.70"/>
                                          </p:val>
                                        </p:tav>
                                        <p:tav tm="100000">
                                          <p:val>
                                            <p:strVal val="#ppt_w"/>
                                          </p:val>
                                        </p:tav>
                                      </p:tavLst>
                                    </p:anim>
                                    <p:anim calcmode="lin" valueType="num">
                                      <p:cBhvr>
                                        <p:cTn id="8" dur="1000" fill="hold"/>
                                        <p:tgtEl>
                                          <p:spTgt spid="7"/>
                                        </p:tgtEl>
                                        <p:attrNameLst>
                                          <p:attrName>ppt_h</p:attrName>
                                        </p:attrNameLst>
                                      </p:cBhvr>
                                      <p:tavLst>
                                        <p:tav tm="0">
                                          <p:val>
                                            <p:strVal val="#ppt_h"/>
                                          </p:val>
                                        </p:tav>
                                        <p:tav tm="100000">
                                          <p:val>
                                            <p:strVal val="#ppt_h"/>
                                          </p:val>
                                        </p:tav>
                                      </p:tavLst>
                                    </p:anim>
                                    <p:animEffect transition="in" filter="fade">
                                      <p:cBhvr>
                                        <p:cTn id="9" dur="10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fade">
                                      <p:cBhvr>
                                        <p:cTn id="14" dur="2000"/>
                                        <p:tgtEl>
                                          <p:spTgt spid="9"/>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2000"/>
                                        <p:tgtEl>
                                          <p:spTgt spid="5"/>
                                        </p:tgtEl>
                                      </p:cBhvr>
                                    </p:animEffect>
                                    <p:set>
                                      <p:cBhvr>
                                        <p:cTn id="19" dur="1" fill="hold">
                                          <p:stCondLst>
                                            <p:cond delay="1999"/>
                                          </p:stCondLst>
                                        </p:cTn>
                                        <p:tgtEl>
                                          <p:spTgt spid="5"/>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0" presetClass="exit" presetSubtype="0" fill="hold" nodeType="clickEffect">
                                  <p:stCondLst>
                                    <p:cond delay="0"/>
                                  </p:stCondLst>
                                  <p:childTnLst>
                                    <p:animEffect transition="out" filter="fade">
                                      <p:cBhvr>
                                        <p:cTn id="23" dur="2000"/>
                                        <p:tgtEl>
                                          <p:spTgt spid="7"/>
                                        </p:tgtEl>
                                      </p:cBhvr>
                                    </p:animEffect>
                                    <p:set>
                                      <p:cBhvr>
                                        <p:cTn id="24" dur="1" fill="hold">
                                          <p:stCondLst>
                                            <p:cond delay="1999"/>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Reed et.al.(2008)</a:t>
            </a:r>
            <a:r>
              <a:rPr lang="ja-JP" altLang="en-US" dirty="0" smtClean="0"/>
              <a:t>の計量分析</a:t>
            </a:r>
            <a:endParaRPr kumimoji="1" lang="ja-JP" altLang="en-US" dirty="0"/>
          </a:p>
        </p:txBody>
      </p:sp>
      <p:pic>
        <p:nvPicPr>
          <p:cNvPr id="108546" name="Picture 2" descr="D:\predict.png"/>
          <p:cNvPicPr>
            <a:picLocks noGrp="1" noChangeAspect="1" noChangeArrowheads="1"/>
          </p:cNvPicPr>
          <p:nvPr>
            <p:ph idx="1"/>
          </p:nvPr>
        </p:nvPicPr>
        <p:blipFill>
          <a:blip r:embed="rId2" cstate="print"/>
          <a:srcRect/>
          <a:stretch>
            <a:fillRect/>
          </a:stretch>
        </p:blipFill>
        <p:spPr bwMode="auto">
          <a:xfrm>
            <a:off x="3206035" y="1844824"/>
            <a:ext cx="5937965" cy="4320480"/>
          </a:xfrm>
          <a:prstGeom prst="rect">
            <a:avLst/>
          </a:prstGeom>
          <a:noFill/>
        </p:spPr>
      </p:pic>
      <p:sp>
        <p:nvSpPr>
          <p:cNvPr id="5" name="テキスト ボックス 4"/>
          <p:cNvSpPr txBox="1"/>
          <p:nvPr/>
        </p:nvSpPr>
        <p:spPr>
          <a:xfrm>
            <a:off x="251520" y="1988840"/>
            <a:ext cx="3096344" cy="3108543"/>
          </a:xfrm>
          <a:prstGeom prst="rect">
            <a:avLst/>
          </a:prstGeom>
          <a:noFill/>
        </p:spPr>
        <p:txBody>
          <a:bodyPr wrap="square" rtlCol="0">
            <a:spAutoFit/>
          </a:bodyPr>
          <a:lstStyle/>
          <a:p>
            <a:r>
              <a:rPr kumimoji="1" lang="ja-JP" altLang="en-US" sz="2800" b="1" dirty="0" smtClean="0">
                <a:latin typeface="+mn-ea"/>
              </a:rPr>
              <a:t>図は推定結果から得たパワー分布と紛争発生の予測確率の変化</a:t>
            </a:r>
            <a:endParaRPr kumimoji="1" lang="en-US" altLang="ja-JP" sz="2800" b="1" dirty="0" smtClean="0">
              <a:latin typeface="+mn-ea"/>
            </a:endParaRPr>
          </a:p>
          <a:p>
            <a:endParaRPr kumimoji="1" lang="en-US" altLang="ja-JP" sz="2800" b="1" dirty="0">
              <a:latin typeface="+mn-ea"/>
            </a:endParaRPr>
          </a:p>
          <a:p>
            <a:r>
              <a:rPr kumimoji="1" lang="ja-JP" altLang="en-US" sz="2800" b="1" dirty="0" smtClean="0">
                <a:latin typeface="+mn-ea"/>
              </a:rPr>
              <a:t>変動域がオリジナルより小さい</a:t>
            </a:r>
            <a:endParaRPr kumimoji="1" lang="ja-JP" altLang="en-US" sz="2800" b="1" dirty="0">
              <a:latin typeface="+mn-ea"/>
            </a:endParaRPr>
          </a:p>
        </p:txBody>
      </p:sp>
      <p:cxnSp>
        <p:nvCxnSpPr>
          <p:cNvPr id="7" name="直線コネクタ 6"/>
          <p:cNvCxnSpPr/>
          <p:nvPr/>
        </p:nvCxnSpPr>
        <p:spPr bwMode="auto">
          <a:xfrm>
            <a:off x="3851920" y="4149080"/>
            <a:ext cx="4824536" cy="0"/>
          </a:xfrm>
          <a:prstGeom prst="line">
            <a:avLst/>
          </a:prstGeom>
          <a:solidFill>
            <a:schemeClr val="accent1"/>
          </a:solidFill>
          <a:ln w="25400" cap="flat" cmpd="sng" algn="ctr">
            <a:solidFill>
              <a:schemeClr val="tx2"/>
            </a:solidFill>
            <a:prstDash val="solid"/>
            <a:round/>
            <a:headEnd type="none" w="med" len="med"/>
            <a:tailEnd type="none" w="med" len="med"/>
          </a:ln>
          <a:effectLst/>
        </p:spPr>
      </p:cxnSp>
      <p:cxnSp>
        <p:nvCxnSpPr>
          <p:cNvPr id="9" name="直線コネクタ 8"/>
          <p:cNvCxnSpPr/>
          <p:nvPr/>
        </p:nvCxnSpPr>
        <p:spPr bwMode="auto">
          <a:xfrm>
            <a:off x="3779912" y="2780928"/>
            <a:ext cx="4824536" cy="0"/>
          </a:xfrm>
          <a:prstGeom prst="line">
            <a:avLst/>
          </a:prstGeom>
          <a:solidFill>
            <a:schemeClr val="accent1"/>
          </a:solidFill>
          <a:ln w="25400" cap="flat" cmpd="sng" algn="ctr">
            <a:solidFill>
              <a:schemeClr val="tx1"/>
            </a:solidFill>
            <a:prstDash val="solid"/>
            <a:round/>
            <a:headEnd type="none" w="med" len="med"/>
            <a:tailEnd type="none" w="med" len="med"/>
          </a:ln>
          <a:effectLst/>
        </p:spPr>
      </p:cxnSp>
      <p:cxnSp>
        <p:nvCxnSpPr>
          <p:cNvPr id="12" name="直線矢印コネクタ 11"/>
          <p:cNvCxnSpPr/>
          <p:nvPr/>
        </p:nvCxnSpPr>
        <p:spPr bwMode="auto">
          <a:xfrm rot="5400000">
            <a:off x="3528678" y="3464210"/>
            <a:ext cx="1224136" cy="1588"/>
          </a:xfrm>
          <a:prstGeom prst="straightConnector1">
            <a:avLst/>
          </a:prstGeom>
          <a:solidFill>
            <a:schemeClr val="accent1"/>
          </a:solidFill>
          <a:ln w="25400" cap="flat" cmpd="sng" algn="ctr">
            <a:solidFill>
              <a:srgbClr val="FF0000"/>
            </a:solidFill>
            <a:prstDash val="solid"/>
            <a:round/>
            <a:headEnd type="arrow"/>
            <a:tailEnd type="arrow"/>
          </a:ln>
          <a:effectLst/>
        </p:spPr>
      </p:cxnSp>
    </p:spTree>
  </p:cSld>
  <p:clrMapOvr>
    <a:masterClrMapping/>
  </p:clrMapOvr>
  <p:transition>
    <p:wheel spokes="2"/>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108546"/>
                                        </p:tgtEl>
                                        <p:attrNameLst>
                                          <p:attrName>style.visibility</p:attrName>
                                        </p:attrNameLst>
                                      </p:cBhvr>
                                      <p:to>
                                        <p:strVal val="visible"/>
                                      </p:to>
                                    </p:set>
                                    <p:animEffect transition="in" filter="randombar(horizontal)">
                                      <p:cBhvr>
                                        <p:cTn id="7" dur="500"/>
                                        <p:tgtEl>
                                          <p:spTgt spid="108546"/>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ppt_w</p:attrName>
                                        </p:attrNameLst>
                                      </p:cBhvr>
                                      <p:tavLst>
                                        <p:tav tm="0">
                                          <p:val>
                                            <p:strVal val="#ppt_w*0.70"/>
                                          </p:val>
                                        </p:tav>
                                        <p:tav tm="100000">
                                          <p:val>
                                            <p:strVal val="#ppt_w"/>
                                          </p:val>
                                        </p:tav>
                                      </p:tavLst>
                                    </p:anim>
                                    <p:anim calcmode="lin" valueType="num">
                                      <p:cBhvr>
                                        <p:cTn id="13" dur="1000" fill="hold"/>
                                        <p:tgtEl>
                                          <p:spTgt spid="7"/>
                                        </p:tgtEl>
                                        <p:attrNameLst>
                                          <p:attrName>ppt_h</p:attrName>
                                        </p:attrNameLst>
                                      </p:cBhvr>
                                      <p:tavLst>
                                        <p:tav tm="0">
                                          <p:val>
                                            <p:strVal val="#ppt_h"/>
                                          </p:val>
                                        </p:tav>
                                        <p:tav tm="100000">
                                          <p:val>
                                            <p:strVal val="#ppt_h"/>
                                          </p:val>
                                        </p:tav>
                                      </p:tavLst>
                                    </p:anim>
                                    <p:animEffect transition="in" filter="fade">
                                      <p:cBhvr>
                                        <p:cTn id="14" dur="1000"/>
                                        <p:tgtEl>
                                          <p:spTgt spid="7"/>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p:cTn id="19" dur="1000" fill="hold"/>
                                        <p:tgtEl>
                                          <p:spTgt spid="9"/>
                                        </p:tgtEl>
                                        <p:attrNameLst>
                                          <p:attrName>ppt_w</p:attrName>
                                        </p:attrNameLst>
                                      </p:cBhvr>
                                      <p:tavLst>
                                        <p:tav tm="0">
                                          <p:val>
                                            <p:strVal val="#ppt_w*0.70"/>
                                          </p:val>
                                        </p:tav>
                                        <p:tav tm="100000">
                                          <p:val>
                                            <p:strVal val="#ppt_w"/>
                                          </p:val>
                                        </p:tav>
                                      </p:tavLst>
                                    </p:anim>
                                    <p:anim calcmode="lin" valueType="num">
                                      <p:cBhvr>
                                        <p:cTn id="20" dur="1000" fill="hold"/>
                                        <p:tgtEl>
                                          <p:spTgt spid="9"/>
                                        </p:tgtEl>
                                        <p:attrNameLst>
                                          <p:attrName>ppt_h</p:attrName>
                                        </p:attrNameLst>
                                      </p:cBhvr>
                                      <p:tavLst>
                                        <p:tav tm="0">
                                          <p:val>
                                            <p:strVal val="#ppt_h"/>
                                          </p:val>
                                        </p:tav>
                                        <p:tav tm="100000">
                                          <p:val>
                                            <p:strVal val="#ppt_h"/>
                                          </p:val>
                                        </p:tav>
                                      </p:tavLst>
                                    </p:anim>
                                    <p:animEffect transition="in" filter="fade">
                                      <p:cBhvr>
                                        <p:cTn id="21" dur="10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55" presetClass="entr" presetSubtype="0" fill="hold" nodeType="click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1000" fill="hold"/>
                                        <p:tgtEl>
                                          <p:spTgt spid="12"/>
                                        </p:tgtEl>
                                        <p:attrNameLst>
                                          <p:attrName>ppt_w</p:attrName>
                                        </p:attrNameLst>
                                      </p:cBhvr>
                                      <p:tavLst>
                                        <p:tav tm="0">
                                          <p:val>
                                            <p:strVal val="#ppt_w*0.70"/>
                                          </p:val>
                                        </p:tav>
                                        <p:tav tm="100000">
                                          <p:val>
                                            <p:strVal val="#ppt_w"/>
                                          </p:val>
                                        </p:tav>
                                      </p:tavLst>
                                    </p:anim>
                                    <p:anim calcmode="lin" valueType="num">
                                      <p:cBhvr>
                                        <p:cTn id="27" dur="1000" fill="hold"/>
                                        <p:tgtEl>
                                          <p:spTgt spid="12"/>
                                        </p:tgtEl>
                                        <p:attrNameLst>
                                          <p:attrName>ppt_h</p:attrName>
                                        </p:attrNameLst>
                                      </p:cBhvr>
                                      <p:tavLst>
                                        <p:tav tm="0">
                                          <p:val>
                                            <p:strVal val="#ppt_h"/>
                                          </p:val>
                                        </p:tav>
                                        <p:tav tm="100000">
                                          <p:val>
                                            <p:strVal val="#ppt_h"/>
                                          </p:val>
                                        </p:tav>
                                      </p:tavLst>
                                    </p:anim>
                                    <p:animEffect transition="in" filter="fade">
                                      <p:cBhvr>
                                        <p:cTn id="28"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C_Technology_ComputerMonitor_TP01140835">
  <a:themeElements>
    <a:clrScheme name="">
      <a:dk1>
        <a:srgbClr val="080808"/>
      </a:dk1>
      <a:lt1>
        <a:srgbClr val="74C8E6"/>
      </a:lt1>
      <a:dk2>
        <a:srgbClr val="FFFFFF"/>
      </a:dk2>
      <a:lt2>
        <a:srgbClr val="080808"/>
      </a:lt2>
      <a:accent1>
        <a:srgbClr val="68A2B6"/>
      </a:accent1>
      <a:accent2>
        <a:srgbClr val="4192BF"/>
      </a:accent2>
      <a:accent3>
        <a:srgbClr val="BCE0F0"/>
      </a:accent3>
      <a:accent4>
        <a:srgbClr val="060606"/>
      </a:accent4>
      <a:accent5>
        <a:srgbClr val="B9CED7"/>
      </a:accent5>
      <a:accent6>
        <a:srgbClr val="3A84AD"/>
      </a:accent6>
      <a:hlink>
        <a:srgbClr val="3963AF"/>
      </a:hlink>
      <a:folHlink>
        <a:srgbClr val="000066"/>
      </a:folHlink>
    </a:clrScheme>
    <a:fontScheme name="TC_Technology_ComputerMonitor_TP01140835">
      <a:majorFont>
        <a:latin typeface="ＭＳ Ｐゴシック"/>
        <a:ea typeface="ＭＳ Ｐゴシック"/>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TC_Technology_ComputerMonitor_TP01140835 1">
        <a:dk1>
          <a:srgbClr val="080808"/>
        </a:dk1>
        <a:lt1>
          <a:srgbClr val="74C8E6"/>
        </a:lt1>
        <a:dk2>
          <a:srgbClr val="000000"/>
        </a:dk2>
        <a:lt2>
          <a:srgbClr val="080808"/>
        </a:lt2>
        <a:accent1>
          <a:srgbClr val="68A2B6"/>
        </a:accent1>
        <a:accent2>
          <a:srgbClr val="4192BF"/>
        </a:accent2>
        <a:accent3>
          <a:srgbClr val="BCE0F0"/>
        </a:accent3>
        <a:accent4>
          <a:srgbClr val="060606"/>
        </a:accent4>
        <a:accent5>
          <a:srgbClr val="B9CED7"/>
        </a:accent5>
        <a:accent6>
          <a:srgbClr val="3A84AD"/>
        </a:accent6>
        <a:hlink>
          <a:srgbClr val="3963AF"/>
        </a:hlink>
        <a:folHlink>
          <a:srgbClr val="0000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442</TotalTime>
  <Words>1087</Words>
  <Application>Microsoft Office PowerPoint</Application>
  <PresentationFormat>画面に合わせる (4:3)</PresentationFormat>
  <Paragraphs>142</Paragraphs>
  <Slides>22</Slides>
  <Notes>2</Notes>
  <HiddenSlides>0</HiddenSlides>
  <MMClips>0</MMClips>
  <ScaleCrop>false</ScaleCrop>
  <HeadingPairs>
    <vt:vector size="4" baseType="variant">
      <vt:variant>
        <vt:lpstr>テーマ</vt:lpstr>
      </vt:variant>
      <vt:variant>
        <vt:i4>1</vt:i4>
      </vt:variant>
      <vt:variant>
        <vt:lpstr>スライド タイトル</vt:lpstr>
      </vt:variant>
      <vt:variant>
        <vt:i4>22</vt:i4>
      </vt:variant>
    </vt:vector>
  </HeadingPairs>
  <TitlesOfParts>
    <vt:vector size="23" baseType="lpstr">
      <vt:lpstr>TC_Technology_ComputerMonitor_TP01140835</vt:lpstr>
      <vt:lpstr>中東地域政治システムとイスラエル</vt:lpstr>
      <vt:lpstr>はじめに</vt:lpstr>
      <vt:lpstr>本研究の目的</vt:lpstr>
      <vt:lpstr>本研究の意義</vt:lpstr>
      <vt:lpstr>1．中東地域政治システムの考察</vt:lpstr>
      <vt:lpstr>1. 中東地域政治システムの考察</vt:lpstr>
      <vt:lpstr>多極構造の変化による不安定化</vt:lpstr>
      <vt:lpstr>利得配分の変化による安定化</vt:lpstr>
      <vt:lpstr>Reed et.al.(2008)の計量分析</vt:lpstr>
      <vt:lpstr>2.中東におけるパワーの物理的基盤と脅威認識</vt:lpstr>
      <vt:lpstr>Netanyahu (1993)より</vt:lpstr>
      <vt:lpstr>Netanyahu (1993)より</vt:lpstr>
      <vt:lpstr>2.中東におけるパワーの物理的基盤と脅威認識</vt:lpstr>
      <vt:lpstr>Powellモデルによる中東紛争の解釈</vt:lpstr>
      <vt:lpstr>イスラエル人の脅威認識</vt:lpstr>
      <vt:lpstr>イスラエル人の同盟認識</vt:lpstr>
      <vt:lpstr>中東地域の軍拡競争</vt:lpstr>
      <vt:lpstr>3.中東地域政治システムにおけるイラン問題の含意</vt:lpstr>
      <vt:lpstr>「核拡散による安定」命題</vt:lpstr>
      <vt:lpstr>Rauchhaus(2009)の実証分析結果から推定した紛争発生確率</vt:lpstr>
      <vt:lpstr>実証分析から得られる含意</vt:lpstr>
      <vt:lpstr>核拡散による平和の可能性</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中東地域政治システムとイスラエル</dc:title>
  <dc:subject/>
  <dc:creator/>
  <cp:keywords/>
  <dc:description/>
  <cp:lastModifiedBy>浜中新吾</cp:lastModifiedBy>
  <cp:revision>46</cp:revision>
  <dcterms:created xsi:type="dcterms:W3CDTF">2004-12-03T01:32:48Z</dcterms:created>
  <dcterms:modified xsi:type="dcterms:W3CDTF">2010-06-24T23:40:12Z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TC011408351041</vt:lpwstr>
  </property>
</Properties>
</file>