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56" r:id="rId2"/>
    <p:sldId id="257" r:id="rId3"/>
    <p:sldId id="258" r:id="rId4"/>
    <p:sldId id="259" r:id="rId5"/>
    <p:sldId id="260" r:id="rId6"/>
    <p:sldId id="262" r:id="rId7"/>
    <p:sldId id="264" r:id="rId8"/>
    <p:sldId id="265" r:id="rId9"/>
    <p:sldId id="266" r:id="rId10"/>
    <p:sldId id="267" r:id="rId11"/>
    <p:sldId id="268" r:id="rId12"/>
    <p:sldId id="269" r:id="rId13"/>
    <p:sldId id="271" r:id="rId14"/>
    <p:sldId id="270" r:id="rId15"/>
    <p:sldId id="272" r:id="rId16"/>
    <p:sldId id="273" r:id="rId17"/>
    <p:sldId id="274" r:id="rId18"/>
    <p:sldId id="275" r:id="rId19"/>
    <p:sldId id="276" r:id="rId20"/>
    <p:sldId id="277" r:id="rId21"/>
    <p:sldId id="278" r:id="rId2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______2.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2010年2月</c:v>
                </c:pt>
              </c:strCache>
            </c:strRef>
          </c:tx>
          <c:invertIfNegative val="0"/>
          <c:dLbls>
            <c:showLegendKey val="0"/>
            <c:showVal val="1"/>
            <c:showCatName val="0"/>
            <c:showSerName val="0"/>
            <c:showPercent val="0"/>
            <c:showBubbleSize val="0"/>
            <c:showLeaderLines val="0"/>
          </c:dLbls>
          <c:cat>
            <c:strRef>
              <c:f>Sheet1!$A$2:$A$6</c:f>
              <c:strCache>
                <c:ptCount val="5"/>
                <c:pt idx="0">
                  <c:v>ダアワ党</c:v>
                </c:pt>
                <c:pt idx="1">
                  <c:v>イラク国民同盟</c:v>
                </c:pt>
                <c:pt idx="2">
                  <c:v>イラーキーヤ</c:v>
                </c:pt>
                <c:pt idx="3">
                  <c:v>クルド同盟</c:v>
                </c:pt>
                <c:pt idx="4">
                  <c:v>支持無し</c:v>
                </c:pt>
              </c:strCache>
            </c:strRef>
          </c:cat>
          <c:val>
            <c:numRef>
              <c:f>Sheet1!$B$2:$B$6</c:f>
              <c:numCache>
                <c:formatCode>General</c:formatCode>
                <c:ptCount val="5"/>
                <c:pt idx="0">
                  <c:v>29.2</c:v>
                </c:pt>
                <c:pt idx="1">
                  <c:v>17.2</c:v>
                </c:pt>
                <c:pt idx="2">
                  <c:v>21.8</c:v>
                </c:pt>
                <c:pt idx="3">
                  <c:v>10</c:v>
                </c:pt>
                <c:pt idx="4">
                  <c:v>13.4</c:v>
                </c:pt>
              </c:numCache>
            </c:numRef>
          </c:val>
        </c:ser>
        <c:ser>
          <c:idx val="1"/>
          <c:order val="1"/>
          <c:tx>
            <c:strRef>
              <c:f>Sheet1!$C$1</c:f>
              <c:strCache>
                <c:ptCount val="1"/>
                <c:pt idx="0">
                  <c:v>2011年10月</c:v>
                </c:pt>
              </c:strCache>
            </c:strRef>
          </c:tx>
          <c:invertIfNegative val="0"/>
          <c:dLbls>
            <c:showLegendKey val="0"/>
            <c:showVal val="1"/>
            <c:showCatName val="0"/>
            <c:showSerName val="0"/>
            <c:showPercent val="0"/>
            <c:showBubbleSize val="0"/>
            <c:showLeaderLines val="0"/>
          </c:dLbls>
          <c:cat>
            <c:strRef>
              <c:f>Sheet1!$A$2:$A$6</c:f>
              <c:strCache>
                <c:ptCount val="5"/>
                <c:pt idx="0">
                  <c:v>ダアワ党</c:v>
                </c:pt>
                <c:pt idx="1">
                  <c:v>イラク国民同盟</c:v>
                </c:pt>
                <c:pt idx="2">
                  <c:v>イラーキーヤ</c:v>
                </c:pt>
                <c:pt idx="3">
                  <c:v>クルド同盟</c:v>
                </c:pt>
                <c:pt idx="4">
                  <c:v>支持無し</c:v>
                </c:pt>
              </c:strCache>
            </c:strRef>
          </c:cat>
          <c:val>
            <c:numRef>
              <c:f>Sheet1!$C$2:$C$6</c:f>
              <c:numCache>
                <c:formatCode>General</c:formatCode>
                <c:ptCount val="5"/>
                <c:pt idx="0">
                  <c:v>4.7</c:v>
                </c:pt>
                <c:pt idx="1">
                  <c:v>14.8</c:v>
                </c:pt>
                <c:pt idx="2">
                  <c:v>18</c:v>
                </c:pt>
                <c:pt idx="3">
                  <c:v>14.3</c:v>
                </c:pt>
                <c:pt idx="4">
                  <c:v>13.8</c:v>
                </c:pt>
              </c:numCache>
            </c:numRef>
          </c:val>
        </c:ser>
        <c:dLbls>
          <c:showLegendKey val="0"/>
          <c:showVal val="0"/>
          <c:showCatName val="0"/>
          <c:showSerName val="0"/>
          <c:showPercent val="0"/>
          <c:showBubbleSize val="0"/>
        </c:dLbls>
        <c:gapWidth val="150"/>
        <c:axId val="122969472"/>
        <c:axId val="122967936"/>
      </c:barChart>
      <c:valAx>
        <c:axId val="122967936"/>
        <c:scaling>
          <c:orientation val="minMax"/>
          <c:max val="35"/>
          <c:min val="0"/>
        </c:scaling>
        <c:delete val="0"/>
        <c:axPos val="b"/>
        <c:majorGridlines/>
        <c:minorGridlines/>
        <c:numFmt formatCode="General" sourceLinked="1"/>
        <c:majorTickMark val="out"/>
        <c:minorTickMark val="none"/>
        <c:tickLblPos val="nextTo"/>
        <c:crossAx val="122969472"/>
        <c:crosses val="autoZero"/>
        <c:crossBetween val="between"/>
      </c:valAx>
      <c:catAx>
        <c:axId val="122969472"/>
        <c:scaling>
          <c:orientation val="minMax"/>
        </c:scaling>
        <c:delete val="0"/>
        <c:axPos val="l"/>
        <c:majorTickMark val="out"/>
        <c:minorTickMark val="none"/>
        <c:tickLblPos val="nextTo"/>
        <c:crossAx val="122967936"/>
        <c:crosses val="autoZero"/>
        <c:auto val="1"/>
        <c:lblAlgn val="ctr"/>
        <c:lblOffset val="100"/>
        <c:noMultiLvlLbl val="0"/>
      </c:catAx>
      <c:spPr>
        <a:ln>
          <a:prstDash val="solid"/>
        </a:ln>
      </c:spPr>
    </c:plotArea>
    <c:legend>
      <c:legendPos val="r"/>
      <c:overlay val="0"/>
    </c:legend>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Sheet1!$A$2</c:f>
              <c:strCache>
                <c:ptCount val="1"/>
                <c:pt idx="0">
                  <c:v>シーア派政党</c:v>
                </c:pt>
              </c:strCache>
            </c:strRef>
          </c:tx>
          <c:invertIfNegative val="0"/>
          <c:dLbls>
            <c:dLbl>
              <c:idx val="0"/>
              <c:spPr/>
              <c:txPr>
                <a:bodyPr/>
                <a:lstStyle/>
                <a:p>
                  <a:pPr>
                    <a:defRPr sz="1100" b="1"/>
                  </a:pPr>
                  <a:endParaRPr lang="ja-JP"/>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Sheet1!$B$1:$D$1</c:f>
              <c:strCache>
                <c:ptCount val="3"/>
                <c:pt idx="0">
                  <c:v>シーア派</c:v>
                </c:pt>
                <c:pt idx="1">
                  <c:v>スンナ派</c:v>
                </c:pt>
                <c:pt idx="2">
                  <c:v>クルド</c:v>
                </c:pt>
              </c:strCache>
            </c:strRef>
          </c:cat>
          <c:val>
            <c:numRef>
              <c:f>Sheet1!$B$2:$D$2</c:f>
              <c:numCache>
                <c:formatCode>0.0%</c:formatCode>
                <c:ptCount val="3"/>
                <c:pt idx="0">
                  <c:v>0.46829999999999999</c:v>
                </c:pt>
                <c:pt idx="1">
                  <c:v>5.5999999999999999E-3</c:v>
                </c:pt>
                <c:pt idx="2">
                  <c:v>1.67E-2</c:v>
                </c:pt>
              </c:numCache>
            </c:numRef>
          </c:val>
        </c:ser>
        <c:ser>
          <c:idx val="1"/>
          <c:order val="1"/>
          <c:tx>
            <c:strRef>
              <c:f>Sheet1!$A$3</c:f>
              <c:strCache>
                <c:ptCount val="1"/>
                <c:pt idx="0">
                  <c:v>スンナ派政党</c:v>
                </c:pt>
              </c:strCache>
            </c:strRef>
          </c:tx>
          <c:invertIfNegative val="0"/>
          <c:dLbls>
            <c:dLbl>
              <c:idx val="1"/>
              <c:spPr/>
              <c:txPr>
                <a:bodyPr/>
                <a:lstStyle/>
                <a:p>
                  <a:pPr>
                    <a:defRPr sz="1100" b="1"/>
                  </a:pPr>
                  <a:endParaRPr lang="ja-JP"/>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Sheet1!$B$1:$D$1</c:f>
              <c:strCache>
                <c:ptCount val="3"/>
                <c:pt idx="0">
                  <c:v>シーア派</c:v>
                </c:pt>
                <c:pt idx="1">
                  <c:v>スンナ派</c:v>
                </c:pt>
                <c:pt idx="2">
                  <c:v>クルド</c:v>
                </c:pt>
              </c:strCache>
            </c:strRef>
          </c:cat>
          <c:val>
            <c:numRef>
              <c:f>Sheet1!$B$3:$D$3</c:f>
              <c:numCache>
                <c:formatCode>0.0%</c:formatCode>
                <c:ptCount val="3"/>
                <c:pt idx="0">
                  <c:v>0.17549999999999999</c:v>
                </c:pt>
                <c:pt idx="1">
                  <c:v>0.60529999999999995</c:v>
                </c:pt>
                <c:pt idx="2">
                  <c:v>0.21</c:v>
                </c:pt>
              </c:numCache>
            </c:numRef>
          </c:val>
        </c:ser>
        <c:ser>
          <c:idx val="2"/>
          <c:order val="2"/>
          <c:tx>
            <c:strRef>
              <c:f>Sheet1!$A$4</c:f>
              <c:strCache>
                <c:ptCount val="1"/>
                <c:pt idx="0">
                  <c:v>クルド系＋その他</c:v>
                </c:pt>
              </c:strCache>
            </c:strRef>
          </c:tx>
          <c:invertIfNegative val="0"/>
          <c:dLbls>
            <c:dLbl>
              <c:idx val="2"/>
              <c:spPr/>
              <c:txPr>
                <a:bodyPr/>
                <a:lstStyle/>
                <a:p>
                  <a:pPr>
                    <a:defRPr sz="1100" b="1"/>
                  </a:pPr>
                  <a:endParaRPr lang="ja-JP"/>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Sheet1!$B$1:$D$1</c:f>
              <c:strCache>
                <c:ptCount val="3"/>
                <c:pt idx="0">
                  <c:v>シーア派</c:v>
                </c:pt>
                <c:pt idx="1">
                  <c:v>スンナ派</c:v>
                </c:pt>
                <c:pt idx="2">
                  <c:v>クルド</c:v>
                </c:pt>
              </c:strCache>
            </c:strRef>
          </c:cat>
          <c:val>
            <c:numRef>
              <c:f>Sheet1!$B$4:$D$4</c:f>
              <c:numCache>
                <c:formatCode>0.0%</c:formatCode>
                <c:ptCount val="3"/>
                <c:pt idx="0">
                  <c:v>8.5099999999999995E-2</c:v>
                </c:pt>
                <c:pt idx="1">
                  <c:v>7.8899999999999998E-2</c:v>
                </c:pt>
                <c:pt idx="2">
                  <c:v>0.51619999999999999</c:v>
                </c:pt>
              </c:numCache>
            </c:numRef>
          </c:val>
        </c:ser>
        <c:ser>
          <c:idx val="3"/>
          <c:order val="3"/>
          <c:tx>
            <c:strRef>
              <c:f>Sheet1!$A$5</c:f>
              <c:strCache>
                <c:ptCount val="1"/>
                <c:pt idx="0">
                  <c:v>無党派</c:v>
                </c:pt>
              </c:strCache>
            </c:strRef>
          </c:tx>
          <c:invertIfNegative val="0"/>
          <c:cat>
            <c:strRef>
              <c:f>Sheet1!$B$1:$D$1</c:f>
              <c:strCache>
                <c:ptCount val="3"/>
                <c:pt idx="0">
                  <c:v>シーア派</c:v>
                </c:pt>
                <c:pt idx="1">
                  <c:v>スンナ派</c:v>
                </c:pt>
                <c:pt idx="2">
                  <c:v>クルド</c:v>
                </c:pt>
              </c:strCache>
            </c:strRef>
          </c:cat>
          <c:val>
            <c:numRef>
              <c:f>Sheet1!$B$5:$D$5</c:f>
              <c:numCache>
                <c:formatCode>0.0%</c:formatCode>
                <c:ptCount val="3"/>
                <c:pt idx="0">
                  <c:v>0.27110000000000001</c:v>
                </c:pt>
                <c:pt idx="1">
                  <c:v>0.31030000000000002</c:v>
                </c:pt>
                <c:pt idx="2">
                  <c:v>0.2571</c:v>
                </c:pt>
              </c:numCache>
            </c:numRef>
          </c:val>
        </c:ser>
        <c:dLbls>
          <c:showLegendKey val="0"/>
          <c:showVal val="1"/>
          <c:showCatName val="0"/>
          <c:showSerName val="0"/>
          <c:showPercent val="0"/>
          <c:showBubbleSize val="0"/>
        </c:dLbls>
        <c:gapWidth val="75"/>
        <c:axId val="47393792"/>
        <c:axId val="47411968"/>
      </c:barChart>
      <c:catAx>
        <c:axId val="47393792"/>
        <c:scaling>
          <c:orientation val="minMax"/>
        </c:scaling>
        <c:delete val="0"/>
        <c:axPos val="b"/>
        <c:majorTickMark val="none"/>
        <c:minorTickMark val="none"/>
        <c:tickLblPos val="nextTo"/>
        <c:txPr>
          <a:bodyPr/>
          <a:lstStyle/>
          <a:p>
            <a:pPr>
              <a:defRPr sz="1100" b="1"/>
            </a:pPr>
            <a:endParaRPr lang="ja-JP"/>
          </a:p>
        </c:txPr>
        <c:crossAx val="47411968"/>
        <c:crossesAt val="0"/>
        <c:auto val="1"/>
        <c:lblAlgn val="ctr"/>
        <c:lblOffset val="100"/>
        <c:noMultiLvlLbl val="0"/>
      </c:catAx>
      <c:valAx>
        <c:axId val="47411968"/>
        <c:scaling>
          <c:orientation val="minMax"/>
        </c:scaling>
        <c:delete val="0"/>
        <c:axPos val="l"/>
        <c:numFmt formatCode="General" sourceLinked="0"/>
        <c:majorTickMark val="none"/>
        <c:minorTickMark val="none"/>
        <c:tickLblPos val="nextTo"/>
        <c:crossAx val="47393792"/>
        <c:crosses val="autoZero"/>
        <c:crossBetween val="between"/>
      </c:valAx>
    </c:plotArea>
    <c:legend>
      <c:legendPos val="b"/>
      <c:overlay val="0"/>
      <c:spPr>
        <a:solidFill>
          <a:schemeClr val="bg1"/>
        </a:solidFill>
      </c:spPr>
      <c:txPr>
        <a:bodyPr/>
        <a:lstStyle/>
        <a:p>
          <a:pPr>
            <a:defRPr sz="1100" b="1"/>
          </a:pPr>
          <a:endParaRPr lang="ja-JP"/>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29CE190-1918-4834-ADA7-9F215AA9F975}" type="datetimeFigureOut">
              <a:rPr kumimoji="1" lang="ja-JP" altLang="en-US" smtClean="0"/>
              <a:t>2012/10/2</a:t>
            </a:fld>
            <a:endParaRPr kumimoji="1" lang="ja-JP" altLang="en-US"/>
          </a:p>
        </p:txBody>
      </p:sp>
      <p:sp>
        <p:nvSpPr>
          <p:cNvPr id="4" name="フッター プレースホルダー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093DC40-A1FD-45E7-9AD5-DC1AB2F96297}" type="slidenum">
              <a:rPr kumimoji="1" lang="ja-JP" altLang="en-US" smtClean="0"/>
              <a:t>‹#›</a:t>
            </a:fld>
            <a:endParaRPr kumimoji="1" lang="ja-JP" altLang="en-US"/>
          </a:p>
        </p:txBody>
      </p:sp>
    </p:spTree>
    <p:extLst>
      <p:ext uri="{BB962C8B-B14F-4D97-AF65-F5344CB8AC3E}">
        <p14:creationId xmlns:p14="http://schemas.microsoft.com/office/powerpoint/2010/main" val="3248390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90FC1F5-48E4-4E4C-BD15-7E11915F97A2}" type="datetimeFigureOut">
              <a:rPr kumimoji="1" lang="ja-JP" altLang="en-US" smtClean="0"/>
              <a:t>2012/10/2</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4578BB5-5B32-44D3-82FB-DC08AE299658}" type="slidenum">
              <a:rPr kumimoji="1" lang="ja-JP" altLang="en-US" smtClean="0"/>
              <a:t>‹#›</a:t>
            </a:fld>
            <a:endParaRPr kumimoji="1" lang="ja-JP" altLang="en-US"/>
          </a:p>
        </p:txBody>
      </p:sp>
    </p:spTree>
    <p:extLst>
      <p:ext uri="{BB962C8B-B14F-4D97-AF65-F5344CB8AC3E}">
        <p14:creationId xmlns:p14="http://schemas.microsoft.com/office/powerpoint/2010/main" val="29468529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4578BB5-5B32-44D3-82FB-DC08AE299658}" type="slidenum">
              <a:rPr kumimoji="1" lang="ja-JP" altLang="en-US" smtClean="0"/>
              <a:t>18</a:t>
            </a:fld>
            <a:endParaRPr kumimoji="1" lang="ja-JP" altLang="en-US"/>
          </a:p>
        </p:txBody>
      </p:sp>
    </p:spTree>
    <p:extLst>
      <p:ext uri="{BB962C8B-B14F-4D97-AF65-F5344CB8AC3E}">
        <p14:creationId xmlns:p14="http://schemas.microsoft.com/office/powerpoint/2010/main" val="1902597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67D1C96-E9EC-4FFE-BE41-57BA5AF491F5}" type="datetime1">
              <a:rPr kumimoji="1" lang="ja-JP" altLang="en-US" smtClean="0"/>
              <a:t>2012/10/2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861222FC-9C42-4F3C-88ED-B79F44457905}" type="datetime1">
              <a:rPr kumimoji="1" lang="ja-JP" altLang="en-US" smtClean="0"/>
              <a:t>2012/10/2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7202BC9-6A69-4318-A4F1-E10CECEB2143}" type="datetime1">
              <a:rPr kumimoji="1" lang="ja-JP" altLang="en-US" smtClean="0"/>
              <a:t>2012/10/2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D36E5CD-07FF-4CE5-87E9-E19C8A10C6A3}" type="datetime1">
              <a:rPr kumimoji="1" lang="ja-JP" altLang="en-US" smtClean="0"/>
              <a:t>2012/10/2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8502CA0-E7B4-44D6-AF06-FD149BB0FFF4}" type="datetime1">
              <a:rPr kumimoji="1" lang="ja-JP" altLang="en-US" smtClean="0"/>
              <a:t>2012/10/2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532AFB8D-CB84-462C-A1E4-8419491EED92}" type="datetime1">
              <a:rPr kumimoji="1" lang="ja-JP" altLang="en-US" smtClean="0"/>
              <a:t>2012/10/2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10B120C-8F4E-4CD7-B8BC-90FD83B7F92E}" type="datetime1">
              <a:rPr kumimoji="1" lang="ja-JP" altLang="en-US" smtClean="0"/>
              <a:t>2012/10/2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4A08C458-413F-496D-9B45-B269358E937C}" type="datetime1">
              <a:rPr kumimoji="1" lang="ja-JP" altLang="en-US" smtClean="0"/>
              <a:t>2012/10/2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26EC3CB-7A16-4F87-8254-69E28763302D}" type="datetime1">
              <a:rPr kumimoji="1" lang="ja-JP" altLang="en-US" smtClean="0"/>
              <a:t>2012/10/2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15EE51E-CFEB-4192-916D-659DF2A73F04}" type="datetime1">
              <a:rPr kumimoji="1" lang="ja-JP" altLang="en-US" smtClean="0"/>
              <a:t>2012/10/2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54F59EF-74D1-4725-A03F-FEB596221538}" type="datetime1">
              <a:rPr kumimoji="1" lang="ja-JP" altLang="en-US" smtClean="0"/>
              <a:t>2012/10/2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0E3B46-59C4-4783-80E0-F9821A9FF39D}"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D5929F4-DC18-44D4-89A9-4A6F1CA76231}" type="datetime1">
              <a:rPr kumimoji="1" lang="ja-JP" altLang="en-US" smtClean="0"/>
              <a:t>2012/10/2</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B0E3B46-59C4-4783-80E0-F9821A9FF39D}"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イラクにおける政党支持構造とその変容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山尾大（九州大学）</a:t>
            </a:r>
            <a:endParaRPr kumimoji="1" lang="en-US" altLang="ja-JP" dirty="0" smtClean="0"/>
          </a:p>
          <a:p>
            <a:r>
              <a:rPr kumimoji="1" lang="ja-JP" altLang="en-US" dirty="0" smtClean="0"/>
              <a:t>浜中新吾（山形大学）</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1</a:t>
            </a:fld>
            <a:endParaRPr kumimoji="1" lang="ja-JP" altLang="en-US"/>
          </a:p>
        </p:txBody>
      </p:sp>
    </p:spTree>
    <p:extLst>
      <p:ext uri="{BB962C8B-B14F-4D97-AF65-F5344CB8AC3E}">
        <p14:creationId xmlns:p14="http://schemas.microsoft.com/office/powerpoint/2010/main" val="362534526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79512" y="1916832"/>
            <a:ext cx="8784976" cy="4608512"/>
          </a:xfrm>
          <a:prstGeom prst="rect">
            <a:avLst/>
          </a:prstGeom>
          <a:noFill/>
          <a:ln>
            <a:noFill/>
          </a:ln>
        </p:spPr>
      </p:pic>
      <p:sp>
        <p:nvSpPr>
          <p:cNvPr id="2" name="タイトル 1"/>
          <p:cNvSpPr>
            <a:spLocks noGrp="1"/>
          </p:cNvSpPr>
          <p:nvPr>
            <p:ph type="title"/>
          </p:nvPr>
        </p:nvSpPr>
        <p:spPr/>
        <p:txBody>
          <a:bodyPr>
            <a:normAutofit fontScale="90000"/>
          </a:bodyPr>
          <a:lstStyle/>
          <a:p>
            <a:r>
              <a:rPr kumimoji="1" lang="ja-JP" altLang="en-US" dirty="0" smtClean="0"/>
              <a:t>図</a:t>
            </a:r>
            <a:r>
              <a:rPr kumimoji="1" lang="en-US" altLang="ja-JP" dirty="0" smtClean="0"/>
              <a:t>2:</a:t>
            </a:r>
            <a:r>
              <a:rPr lang="ja-JP" altLang="en-US" dirty="0" smtClean="0"/>
              <a:t>主要</a:t>
            </a:r>
            <a:r>
              <a:rPr lang="ja-JP" altLang="en-US" dirty="0"/>
              <a:t>政党の県別得票率</a:t>
            </a:r>
            <a:r>
              <a:rPr lang="en-US" altLang="ja-JP" dirty="0"/>
              <a:t>(</a:t>
            </a:r>
            <a:r>
              <a:rPr lang="ja-JP" altLang="en-US" dirty="0" smtClean="0"/>
              <a:t>第２回</a:t>
            </a:r>
            <a:r>
              <a:rPr lang="en-US" altLang="ja-JP" dirty="0"/>
              <a:t>)</a:t>
            </a:r>
            <a:endParaRPr kumimoji="1" lang="ja-JP" altLang="en-US" dirty="0"/>
          </a:p>
        </p:txBody>
      </p:sp>
      <p:sp>
        <p:nvSpPr>
          <p:cNvPr id="3" name="スライド番号プレースホルダー 2"/>
          <p:cNvSpPr>
            <a:spLocks noGrp="1"/>
          </p:cNvSpPr>
          <p:nvPr>
            <p:ph type="sldNum" sz="quarter" idx="12"/>
          </p:nvPr>
        </p:nvSpPr>
        <p:spPr/>
        <p:txBody>
          <a:bodyPr/>
          <a:lstStyle/>
          <a:p>
            <a:fld id="{4B0E3B46-59C4-4783-80E0-F9821A9FF39D}" type="slidenum">
              <a:rPr kumimoji="1" lang="ja-JP" altLang="en-US" smtClean="0"/>
              <a:t>10</a:t>
            </a:fld>
            <a:endParaRPr kumimoji="1" lang="ja-JP" altLang="en-US"/>
          </a:p>
        </p:txBody>
      </p:sp>
    </p:spTree>
    <p:extLst>
      <p:ext uri="{BB962C8B-B14F-4D97-AF65-F5344CB8AC3E}">
        <p14:creationId xmlns:p14="http://schemas.microsoft.com/office/powerpoint/2010/main" val="13060195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ja-JP" altLang="en-US" sz="3000" dirty="0" smtClean="0"/>
              <a:t>第</a:t>
            </a:r>
            <a:r>
              <a:rPr kumimoji="1" lang="en-US" altLang="ja-JP" sz="3000" dirty="0" smtClean="0"/>
              <a:t>1</a:t>
            </a:r>
            <a:r>
              <a:rPr kumimoji="1" lang="ja-JP" altLang="en-US" sz="3000" dirty="0" smtClean="0"/>
              <a:t>選挙間期（</a:t>
            </a:r>
            <a:r>
              <a:rPr kumimoji="1" lang="en-US" altLang="ja-JP" sz="3000" dirty="0" smtClean="0"/>
              <a:t>2006</a:t>
            </a:r>
            <a:r>
              <a:rPr kumimoji="1" lang="ja-JP" altLang="en-US" sz="3000" dirty="0" smtClean="0"/>
              <a:t>年</a:t>
            </a:r>
            <a:r>
              <a:rPr kumimoji="1" lang="en-US" altLang="ja-JP" sz="3000" dirty="0" smtClean="0"/>
              <a:t>1</a:t>
            </a:r>
            <a:r>
              <a:rPr kumimoji="1" lang="ja-JP" altLang="en-US" sz="3000" dirty="0" smtClean="0"/>
              <a:t>月～</a:t>
            </a:r>
            <a:r>
              <a:rPr kumimoji="1" lang="en-US" altLang="ja-JP" sz="3000" dirty="0" smtClean="0"/>
              <a:t>2010</a:t>
            </a:r>
            <a:r>
              <a:rPr kumimoji="1" lang="ja-JP" altLang="en-US" sz="3000" dirty="0" smtClean="0"/>
              <a:t>年</a:t>
            </a:r>
            <a:r>
              <a:rPr kumimoji="1" lang="en-US" altLang="ja-JP" sz="3000" dirty="0" smtClean="0"/>
              <a:t>2</a:t>
            </a:r>
            <a:r>
              <a:rPr kumimoji="1" lang="ja-JP" altLang="en-US" sz="3000" dirty="0" smtClean="0"/>
              <a:t>月）</a:t>
            </a:r>
            <a:endParaRPr kumimoji="1" lang="en-US" altLang="ja-JP" sz="3000" dirty="0" smtClean="0"/>
          </a:p>
          <a:p>
            <a:r>
              <a:rPr lang="ja-JP" altLang="en-US" dirty="0"/>
              <a:t>政党連合</a:t>
            </a:r>
            <a:r>
              <a:rPr lang="ja-JP" altLang="en-US" dirty="0" smtClean="0"/>
              <a:t>の再編</a:t>
            </a:r>
            <a:endParaRPr lang="en-US" altLang="ja-JP" dirty="0" smtClean="0"/>
          </a:p>
          <a:p>
            <a:pPr lvl="1">
              <a:buFont typeface="Wingdings" pitchFamily="2" charset="2"/>
              <a:buChar char="l"/>
            </a:pPr>
            <a:r>
              <a:rPr kumimoji="1" lang="ja-JP" altLang="en-US" dirty="0"/>
              <a:t>与党</a:t>
            </a:r>
            <a:r>
              <a:rPr kumimoji="1" lang="ja-JP" altLang="en-US" dirty="0" smtClean="0"/>
              <a:t>の再編</a:t>
            </a:r>
            <a:endParaRPr kumimoji="1" lang="en-US" altLang="ja-JP" dirty="0" smtClean="0"/>
          </a:p>
          <a:p>
            <a:pPr lvl="1">
              <a:buFont typeface="Wingdings" pitchFamily="2" charset="2"/>
              <a:buChar char="l"/>
            </a:pPr>
            <a:r>
              <a:rPr lang="ja-JP" altLang="en-US" dirty="0"/>
              <a:t>野党</a:t>
            </a:r>
            <a:r>
              <a:rPr lang="ja-JP" altLang="en-US" dirty="0" smtClean="0"/>
              <a:t>の</a:t>
            </a:r>
            <a:r>
              <a:rPr lang="ja-JP" altLang="en-US" dirty="0"/>
              <a:t>再編</a:t>
            </a:r>
            <a:endParaRPr kumimoji="1" lang="en-US" altLang="ja-JP" dirty="0" smtClean="0"/>
          </a:p>
          <a:p>
            <a:r>
              <a:rPr lang="ja-JP" altLang="en-US" dirty="0" smtClean="0"/>
              <a:t>争点：米軍の占領政策</a:t>
            </a:r>
            <a:endParaRPr lang="en-US" altLang="ja-JP" dirty="0" smtClean="0"/>
          </a:p>
          <a:p>
            <a:r>
              <a:rPr kumimoji="1" lang="ja-JP" altLang="en-US" dirty="0" smtClean="0"/>
              <a:t>選挙時とは異なり、政策・イデオロギーにもとづく合従連衡</a:t>
            </a:r>
            <a:endParaRPr kumimoji="1" lang="ja-JP" altLang="en-US" dirty="0"/>
          </a:p>
        </p:txBody>
      </p:sp>
      <p:sp>
        <p:nvSpPr>
          <p:cNvPr id="2" name="タイトル 1"/>
          <p:cNvSpPr>
            <a:spLocks noGrp="1"/>
          </p:cNvSpPr>
          <p:nvPr>
            <p:ph type="title"/>
          </p:nvPr>
        </p:nvSpPr>
        <p:spPr/>
        <p:txBody>
          <a:bodyPr/>
          <a:lstStyle/>
          <a:p>
            <a:r>
              <a:rPr kumimoji="1" lang="ja-JP" altLang="en-US" dirty="0" smtClean="0"/>
              <a:t>選挙間期の多数派形成ゲーム</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11</a:t>
            </a:fld>
            <a:endParaRPr kumimoji="1" lang="ja-JP" altLang="en-US"/>
          </a:p>
        </p:txBody>
      </p:sp>
    </p:spTree>
    <p:extLst>
      <p:ext uri="{BB962C8B-B14F-4D97-AF65-F5344CB8AC3E}">
        <p14:creationId xmlns:p14="http://schemas.microsoft.com/office/powerpoint/2010/main" val="834937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ja-JP" altLang="en-US" sz="3200" dirty="0" smtClean="0"/>
              <a:t>第</a:t>
            </a:r>
            <a:r>
              <a:rPr kumimoji="1" lang="en-US" altLang="ja-JP" sz="3200" dirty="0" smtClean="0"/>
              <a:t>2</a:t>
            </a:r>
            <a:r>
              <a:rPr kumimoji="1" lang="ja-JP" altLang="en-US" sz="3200" dirty="0" smtClean="0"/>
              <a:t>選挙間期（</a:t>
            </a:r>
            <a:r>
              <a:rPr kumimoji="1" lang="en-US" altLang="ja-JP" sz="3200" dirty="0" smtClean="0"/>
              <a:t>2010</a:t>
            </a:r>
            <a:r>
              <a:rPr kumimoji="1" lang="ja-JP" altLang="en-US" sz="3200" dirty="0" smtClean="0"/>
              <a:t>年</a:t>
            </a:r>
            <a:r>
              <a:rPr kumimoji="1" lang="en-US" altLang="ja-JP" sz="3200" dirty="0" smtClean="0"/>
              <a:t>4</a:t>
            </a:r>
            <a:r>
              <a:rPr kumimoji="1" lang="ja-JP" altLang="en-US" sz="3200" dirty="0" smtClean="0"/>
              <a:t>月～）</a:t>
            </a:r>
            <a:endParaRPr kumimoji="1" lang="en-US" altLang="ja-JP" sz="3200" dirty="0" smtClean="0"/>
          </a:p>
          <a:p>
            <a:r>
              <a:rPr lang="ja-JP" altLang="en-US" dirty="0"/>
              <a:t>政党連合</a:t>
            </a:r>
            <a:r>
              <a:rPr lang="ja-JP" altLang="en-US" dirty="0" smtClean="0"/>
              <a:t>の再編</a:t>
            </a:r>
            <a:endParaRPr lang="en-US" altLang="ja-JP" dirty="0" smtClean="0"/>
          </a:p>
          <a:p>
            <a:r>
              <a:rPr kumimoji="1" lang="ja-JP" altLang="en-US" dirty="0" smtClean="0"/>
              <a:t>争点①組閣</a:t>
            </a:r>
            <a:endParaRPr kumimoji="1" lang="en-US" altLang="ja-JP" dirty="0" smtClean="0"/>
          </a:p>
          <a:p>
            <a:pPr lvl="1">
              <a:buFont typeface="Wingdings" pitchFamily="2" charset="2"/>
              <a:buChar char="l"/>
            </a:pPr>
            <a:r>
              <a:rPr lang="en-US" altLang="ja-JP" dirty="0" smtClean="0"/>
              <a:t>8</a:t>
            </a:r>
            <a:r>
              <a:rPr lang="ja-JP" altLang="en-US" dirty="0" smtClean="0"/>
              <a:t>か月以上も合従連衡→多数派形成ゲーム</a:t>
            </a:r>
            <a:endParaRPr lang="en-US" altLang="ja-JP" dirty="0"/>
          </a:p>
          <a:p>
            <a:r>
              <a:rPr kumimoji="1" lang="ja-JP" altLang="en-US" dirty="0" smtClean="0"/>
              <a:t>争点②首相権限</a:t>
            </a:r>
            <a:endParaRPr kumimoji="1" lang="en-US" altLang="ja-JP" dirty="0" smtClean="0"/>
          </a:p>
          <a:p>
            <a:pPr lvl="1">
              <a:buFont typeface="Wingdings" pitchFamily="2" charset="2"/>
              <a:buChar char="l"/>
            </a:pPr>
            <a:r>
              <a:rPr kumimoji="1" lang="ja-JP" altLang="en-US" dirty="0" smtClean="0"/>
              <a:t>首相権限を縮小するための合従連衡</a:t>
            </a:r>
            <a:endParaRPr kumimoji="1" lang="en-US" altLang="ja-JP" dirty="0" smtClean="0"/>
          </a:p>
        </p:txBody>
      </p:sp>
      <p:sp>
        <p:nvSpPr>
          <p:cNvPr id="2" name="タイトル 1"/>
          <p:cNvSpPr>
            <a:spLocks noGrp="1"/>
          </p:cNvSpPr>
          <p:nvPr>
            <p:ph type="title"/>
          </p:nvPr>
        </p:nvSpPr>
        <p:spPr/>
        <p:txBody>
          <a:bodyPr/>
          <a:lstStyle/>
          <a:p>
            <a:r>
              <a:rPr lang="ja-JP" altLang="en-US" dirty="0"/>
              <a:t>選挙間期の多数派形成ゲーム</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12</a:t>
            </a:fld>
            <a:endParaRPr kumimoji="1" lang="ja-JP" altLang="en-US"/>
          </a:p>
        </p:txBody>
      </p:sp>
    </p:spTree>
    <p:extLst>
      <p:ext uri="{BB962C8B-B14F-4D97-AF65-F5344CB8AC3E}">
        <p14:creationId xmlns:p14="http://schemas.microsoft.com/office/powerpoint/2010/main" val="35562863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72067" y="2420888"/>
            <a:ext cx="7408333" cy="3705275"/>
          </a:xfrm>
        </p:spPr>
        <p:txBody>
          <a:bodyPr/>
          <a:lstStyle/>
          <a:p>
            <a:r>
              <a:rPr kumimoji="1" lang="ja-JP" altLang="en-US" sz="2800" dirty="0" smtClean="0">
                <a:solidFill>
                  <a:srgbClr val="FF0000"/>
                </a:solidFill>
              </a:rPr>
              <a:t>合従連衡による多数派形成ゲーム</a:t>
            </a:r>
            <a:endParaRPr kumimoji="1" lang="en-US" altLang="ja-JP" sz="2800" dirty="0" smtClean="0">
              <a:solidFill>
                <a:srgbClr val="FF0000"/>
              </a:solidFill>
            </a:endParaRPr>
          </a:p>
          <a:p>
            <a:pPr lvl="1">
              <a:buFont typeface="Wingdings" pitchFamily="2" charset="2"/>
              <a:buChar char="l"/>
            </a:pPr>
            <a:r>
              <a:rPr kumimoji="1" lang="ja-JP" altLang="en-US" sz="2400" dirty="0" smtClean="0"/>
              <a:t>社会サーヴィス政策の停滞</a:t>
            </a:r>
            <a:endParaRPr kumimoji="1" lang="en-US" altLang="ja-JP" sz="2400" dirty="0" smtClean="0"/>
          </a:p>
          <a:p>
            <a:pPr lvl="1">
              <a:buFont typeface="Wingdings" pitchFamily="2" charset="2"/>
              <a:buChar char="l"/>
            </a:pPr>
            <a:r>
              <a:rPr lang="ja-JP" altLang="en-US" sz="2400" dirty="0"/>
              <a:t>国民</a:t>
            </a:r>
            <a:r>
              <a:rPr lang="ja-JP" altLang="en-US" sz="2400" dirty="0" smtClean="0"/>
              <a:t>統合</a:t>
            </a:r>
            <a:r>
              <a:rPr lang="ja-JP" altLang="en-US" sz="2400" dirty="0"/>
              <a:t>へ</a:t>
            </a:r>
            <a:r>
              <a:rPr lang="ja-JP" altLang="en-US" sz="2400" dirty="0" smtClean="0"/>
              <a:t>の消極的影響</a:t>
            </a:r>
            <a:endParaRPr lang="en-US" altLang="ja-JP" sz="2400" dirty="0" smtClean="0"/>
          </a:p>
          <a:p>
            <a:endParaRPr kumimoji="1" lang="en-US" altLang="ja-JP" dirty="0" smtClean="0"/>
          </a:p>
          <a:p>
            <a:endParaRPr kumimoji="1" lang="en-US" altLang="ja-JP" dirty="0"/>
          </a:p>
          <a:p>
            <a:r>
              <a:rPr lang="ja-JP" altLang="en-US" sz="2800" dirty="0" smtClean="0"/>
              <a:t>民衆のデモ拡大</a:t>
            </a:r>
            <a:endParaRPr lang="en-US" altLang="ja-JP" sz="2800" dirty="0" smtClean="0"/>
          </a:p>
          <a:p>
            <a:r>
              <a:rPr kumimoji="1" lang="ja-JP" altLang="en-US" sz="2800" dirty="0"/>
              <a:t>マーリキー首相</a:t>
            </a:r>
            <a:r>
              <a:rPr kumimoji="1" lang="ja-JP" altLang="en-US" sz="2800" dirty="0" smtClean="0"/>
              <a:t>をはじめ</a:t>
            </a:r>
            <a:r>
              <a:rPr kumimoji="1" lang="ja-JP" altLang="en-US" sz="2800" dirty="0"/>
              <a:t>と</a:t>
            </a:r>
            <a:r>
              <a:rPr kumimoji="1" lang="ja-JP" altLang="en-US" sz="2800" dirty="0" smtClean="0"/>
              <a:t>する与党</a:t>
            </a:r>
            <a:r>
              <a:rPr kumimoji="1" lang="ja-JP" altLang="en-US" sz="2800" dirty="0"/>
              <a:t>批判</a:t>
            </a:r>
          </a:p>
        </p:txBody>
      </p:sp>
      <p:sp>
        <p:nvSpPr>
          <p:cNvPr id="2" name="タイトル 1"/>
          <p:cNvSpPr>
            <a:spLocks noGrp="1"/>
          </p:cNvSpPr>
          <p:nvPr>
            <p:ph type="title"/>
          </p:nvPr>
        </p:nvSpPr>
        <p:spPr/>
        <p:txBody>
          <a:bodyPr/>
          <a:lstStyle/>
          <a:p>
            <a:r>
              <a:rPr lang="ja-JP" altLang="en-US" dirty="0" smtClean="0"/>
              <a:t>選挙間期の多数派形成ゲーム</a:t>
            </a:r>
            <a:endParaRPr kumimoji="1" lang="ja-JP" altLang="en-US" dirty="0"/>
          </a:p>
        </p:txBody>
      </p:sp>
      <p:sp>
        <p:nvSpPr>
          <p:cNvPr id="4" name="下矢印 3"/>
          <p:cNvSpPr/>
          <p:nvPr/>
        </p:nvSpPr>
        <p:spPr>
          <a:xfrm>
            <a:off x="3069664" y="4003264"/>
            <a:ext cx="1341797" cy="4356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p:txBody>
          <a:bodyPr/>
          <a:lstStyle/>
          <a:p>
            <a:fld id="{4B0E3B46-59C4-4783-80E0-F9821A9FF39D}" type="slidenum">
              <a:rPr kumimoji="1" lang="ja-JP" altLang="en-US" smtClean="0"/>
              <a:t>13</a:t>
            </a:fld>
            <a:endParaRPr kumimoji="1" lang="ja-JP" altLang="en-US"/>
          </a:p>
        </p:txBody>
      </p:sp>
    </p:spTree>
    <p:extLst>
      <p:ext uri="{BB962C8B-B14F-4D97-AF65-F5344CB8AC3E}">
        <p14:creationId xmlns:p14="http://schemas.microsoft.com/office/powerpoint/2010/main" val="417900205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72067" y="2564904"/>
            <a:ext cx="7408333" cy="3816424"/>
          </a:xfrm>
        </p:spPr>
        <p:txBody>
          <a:bodyPr>
            <a:normAutofit/>
          </a:bodyPr>
          <a:lstStyle/>
          <a:p>
            <a:pPr marL="0" indent="0">
              <a:buNone/>
            </a:pPr>
            <a:r>
              <a:rPr kumimoji="1" lang="ja-JP" altLang="en-US" dirty="0" smtClean="0">
                <a:solidFill>
                  <a:srgbClr val="FF0000"/>
                </a:solidFill>
              </a:rPr>
              <a:t>仮説①</a:t>
            </a:r>
            <a:r>
              <a:rPr lang="ja-JP" altLang="ja-JP" sz="2800" dirty="0"/>
              <a:t>選挙時には、有権者が宗派や民族にもとづいて政党を支持するエスノポリティクスがみられ、選挙間期にも継続する</a:t>
            </a:r>
            <a:endParaRPr kumimoji="1" lang="en-US" altLang="ja-JP" sz="2800" dirty="0" smtClean="0"/>
          </a:p>
          <a:p>
            <a:pPr marL="0" indent="0">
              <a:buNone/>
            </a:pPr>
            <a:endParaRPr kumimoji="1" lang="en-US" altLang="ja-JP" dirty="0" smtClean="0"/>
          </a:p>
          <a:p>
            <a:pPr marL="0" indent="0">
              <a:buNone/>
            </a:pPr>
            <a:r>
              <a:rPr lang="ja-JP" altLang="en-US" dirty="0" smtClean="0">
                <a:solidFill>
                  <a:srgbClr val="FF0000"/>
                </a:solidFill>
              </a:rPr>
              <a:t>仮説②</a:t>
            </a:r>
            <a:r>
              <a:rPr lang="ja-JP" altLang="ja-JP" sz="2800" dirty="0"/>
              <a:t>選挙間期には、重要争点をめぐって激しい合従連衡が行われる結果、国民統合政策の推進や社会サーヴィスの提供に失敗した与党が支持を喪失する</a:t>
            </a:r>
            <a:endParaRPr kumimoji="1" lang="ja-JP" altLang="en-US" sz="2800" dirty="0"/>
          </a:p>
        </p:txBody>
      </p:sp>
      <p:sp>
        <p:nvSpPr>
          <p:cNvPr id="2" name="タイトル 1"/>
          <p:cNvSpPr>
            <a:spLocks noGrp="1"/>
          </p:cNvSpPr>
          <p:nvPr>
            <p:ph type="title"/>
          </p:nvPr>
        </p:nvSpPr>
        <p:spPr/>
        <p:txBody>
          <a:bodyPr/>
          <a:lstStyle/>
          <a:p>
            <a:r>
              <a:rPr kumimoji="1" lang="ja-JP" altLang="en-US" dirty="0" smtClean="0"/>
              <a:t>仮説</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14</a:t>
            </a:fld>
            <a:endParaRPr kumimoji="1" lang="ja-JP" altLang="en-US"/>
          </a:p>
        </p:txBody>
      </p:sp>
    </p:spTree>
    <p:extLst>
      <p:ext uri="{BB962C8B-B14F-4D97-AF65-F5344CB8AC3E}">
        <p14:creationId xmlns:p14="http://schemas.microsoft.com/office/powerpoint/2010/main" val="280835272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58311260"/>
              </p:ext>
            </p:extLst>
          </p:nvPr>
        </p:nvGraphicFramePr>
        <p:xfrm>
          <a:off x="899592" y="2204864"/>
          <a:ext cx="7444878" cy="3922414"/>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a:normAutofit fontScale="90000"/>
          </a:bodyPr>
          <a:lstStyle/>
          <a:p>
            <a:r>
              <a:rPr lang="ja-JP" altLang="en-US" dirty="0" smtClean="0"/>
              <a:t>図３</a:t>
            </a:r>
            <a:r>
              <a:rPr lang="en-US" altLang="ja-JP" dirty="0" smtClean="0"/>
              <a:t>:</a:t>
            </a:r>
            <a:r>
              <a:rPr lang="ja-JP" altLang="en-US" dirty="0" smtClean="0"/>
              <a:t>選挙期と選挙間期の政党支持率</a:t>
            </a:r>
            <a:endParaRPr kumimoji="1" lang="ja-JP" altLang="en-US" dirty="0"/>
          </a:p>
        </p:txBody>
      </p:sp>
      <p:sp>
        <p:nvSpPr>
          <p:cNvPr id="3" name="スライド番号プレースホルダー 2"/>
          <p:cNvSpPr>
            <a:spLocks noGrp="1"/>
          </p:cNvSpPr>
          <p:nvPr>
            <p:ph type="sldNum" sz="quarter" idx="12"/>
          </p:nvPr>
        </p:nvSpPr>
        <p:spPr/>
        <p:txBody>
          <a:bodyPr/>
          <a:lstStyle/>
          <a:p>
            <a:fld id="{4B0E3B46-59C4-4783-80E0-F9821A9FF39D}" type="slidenum">
              <a:rPr kumimoji="1" lang="ja-JP" altLang="en-US" smtClean="0"/>
              <a:t>15</a:t>
            </a:fld>
            <a:endParaRPr kumimoji="1" lang="ja-JP" altLang="en-US"/>
          </a:p>
        </p:txBody>
      </p:sp>
    </p:spTree>
    <p:extLst>
      <p:ext uri="{BB962C8B-B14F-4D97-AF65-F5344CB8AC3E}">
        <p14:creationId xmlns:p14="http://schemas.microsoft.com/office/powerpoint/2010/main" val="3622394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fontScale="90000"/>
          </a:bodyPr>
          <a:lstStyle/>
          <a:p>
            <a:r>
              <a:rPr kumimoji="1" lang="ja-JP" altLang="en-US" sz="4000" dirty="0" smtClean="0"/>
              <a:t>表１</a:t>
            </a:r>
            <a:r>
              <a:rPr kumimoji="1" lang="en-US" altLang="ja-JP" sz="4000" dirty="0" smtClean="0"/>
              <a:t>:</a:t>
            </a:r>
            <a:r>
              <a:rPr kumimoji="1" lang="ja-JP" altLang="en-US" sz="4000" dirty="0" smtClean="0"/>
              <a:t>エスノポリティックス構造の計量分析</a:t>
            </a:r>
            <a:r>
              <a:rPr kumimoji="1" lang="en-US" altLang="ja-JP" dirty="0" smtClean="0"/>
              <a:t/>
            </a:r>
            <a:br>
              <a:rPr kumimoji="1" lang="en-US" altLang="ja-JP" dirty="0" smtClean="0"/>
            </a:br>
            <a:r>
              <a:rPr lang="ja-JP" altLang="en-US" sz="2800" dirty="0" smtClean="0"/>
              <a:t>（無党派を基準とした多項</a:t>
            </a:r>
            <a:r>
              <a:rPr lang="ja-JP" altLang="en-US" sz="2800" dirty="0"/>
              <a:t>プロビット</a:t>
            </a:r>
            <a:r>
              <a:rPr lang="ja-JP" altLang="en-US" sz="2800" dirty="0" smtClean="0"/>
              <a:t>分析）</a:t>
            </a:r>
            <a:endParaRPr kumimoji="1" lang="ja-JP" altLang="en-US"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700808"/>
            <a:ext cx="6837914" cy="5016528"/>
          </a:xfrm>
          <a:prstGeom prst="rect">
            <a:avLst/>
          </a:prstGeom>
          <a:solidFill>
            <a:schemeClr val="bg1">
              <a:alpha val="58000"/>
            </a:schemeClr>
          </a:solidFill>
          <a:ln>
            <a:noFill/>
          </a:ln>
          <a:effectLst/>
        </p:spPr>
      </p:pic>
      <p:sp>
        <p:nvSpPr>
          <p:cNvPr id="2" name="スライド番号プレースホルダー 1"/>
          <p:cNvSpPr>
            <a:spLocks noGrp="1"/>
          </p:cNvSpPr>
          <p:nvPr>
            <p:ph type="sldNum" sz="quarter" idx="12"/>
          </p:nvPr>
        </p:nvSpPr>
        <p:spPr/>
        <p:txBody>
          <a:bodyPr/>
          <a:lstStyle/>
          <a:p>
            <a:fld id="{4B0E3B46-59C4-4783-80E0-F9821A9FF39D}" type="slidenum">
              <a:rPr kumimoji="1" lang="ja-JP" altLang="en-US" smtClean="0"/>
              <a:t>16</a:t>
            </a:fld>
            <a:endParaRPr kumimoji="1" lang="ja-JP" altLang="en-US"/>
          </a:p>
        </p:txBody>
      </p:sp>
    </p:spTree>
    <p:extLst>
      <p:ext uri="{BB962C8B-B14F-4D97-AF65-F5344CB8AC3E}">
        <p14:creationId xmlns:p14="http://schemas.microsoft.com/office/powerpoint/2010/main" val="322424702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randombar(horizontal)">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fontScale="90000"/>
          </a:bodyPr>
          <a:lstStyle/>
          <a:p>
            <a:r>
              <a:rPr kumimoji="1" lang="ja-JP" altLang="en-US" sz="4000" dirty="0" smtClean="0"/>
              <a:t>図４</a:t>
            </a:r>
            <a:r>
              <a:rPr kumimoji="1" lang="en-US" altLang="ja-JP" sz="4000" dirty="0" smtClean="0"/>
              <a:t>:</a:t>
            </a:r>
            <a:r>
              <a:rPr kumimoji="1" lang="ja-JP" altLang="en-US" sz="4000" dirty="0" smtClean="0"/>
              <a:t>エスニシティと支持態度の確率変動</a:t>
            </a:r>
            <a:r>
              <a:rPr kumimoji="1" lang="en-US" altLang="ja-JP" dirty="0" smtClean="0"/>
              <a:t/>
            </a:r>
            <a:br>
              <a:rPr kumimoji="1" lang="en-US" altLang="ja-JP" dirty="0" smtClean="0"/>
            </a:br>
            <a:r>
              <a:rPr kumimoji="1" lang="ja-JP" altLang="en-US" sz="2700" dirty="0" smtClean="0"/>
              <a:t>（</a:t>
            </a:r>
            <a:r>
              <a:rPr lang="ja-JP" altLang="en-US" sz="2700" dirty="0" smtClean="0"/>
              <a:t>多項プロビット分析の結果から推定）</a:t>
            </a:r>
            <a:endParaRPr kumimoji="1" lang="ja-JP" altLang="en-US" sz="27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08608622"/>
              </p:ext>
            </p:extLst>
          </p:nvPr>
        </p:nvGraphicFramePr>
        <p:xfrm>
          <a:off x="871538" y="2674938"/>
          <a:ext cx="7408862" cy="3451225"/>
        </p:xfrm>
        <a:graphic>
          <a:graphicData uri="http://schemas.openxmlformats.org/drawingml/2006/chart">
            <c:chart xmlns:c="http://schemas.openxmlformats.org/drawingml/2006/chart" xmlns:r="http://schemas.openxmlformats.org/officeDocument/2006/relationships" r:id="rId2"/>
          </a:graphicData>
        </a:graphic>
      </p:graphicFrame>
      <p:sp>
        <p:nvSpPr>
          <p:cNvPr id="2" name="スライド番号プレースホルダー 1"/>
          <p:cNvSpPr>
            <a:spLocks noGrp="1"/>
          </p:cNvSpPr>
          <p:nvPr>
            <p:ph type="sldNum" sz="quarter" idx="12"/>
          </p:nvPr>
        </p:nvSpPr>
        <p:spPr/>
        <p:txBody>
          <a:bodyPr/>
          <a:lstStyle/>
          <a:p>
            <a:fld id="{4B0E3B46-59C4-4783-80E0-F9821A9FF39D}" type="slidenum">
              <a:rPr kumimoji="1" lang="ja-JP" altLang="en-US" smtClean="0"/>
              <a:t>17</a:t>
            </a:fld>
            <a:endParaRPr kumimoji="1" lang="ja-JP" altLang="en-US"/>
          </a:p>
        </p:txBody>
      </p:sp>
    </p:spTree>
    <p:extLst>
      <p:ext uri="{BB962C8B-B14F-4D97-AF65-F5344CB8AC3E}">
        <p14:creationId xmlns:p14="http://schemas.microsoft.com/office/powerpoint/2010/main" val="38870206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fontScale="90000"/>
          </a:bodyPr>
          <a:lstStyle/>
          <a:p>
            <a:r>
              <a:rPr kumimoji="1" lang="ja-JP" altLang="en-US" sz="3600" dirty="0" smtClean="0"/>
              <a:t>表２</a:t>
            </a:r>
            <a:r>
              <a:rPr kumimoji="1" lang="en-US" altLang="ja-JP" sz="3600" dirty="0" smtClean="0"/>
              <a:t>:</a:t>
            </a:r>
            <a:r>
              <a:rPr kumimoji="1" lang="ja-JP" altLang="en-US" sz="3600" dirty="0" smtClean="0"/>
              <a:t>投票忌避の計量分析</a:t>
            </a:r>
            <a:r>
              <a:rPr kumimoji="1" lang="en-US" altLang="ja-JP" sz="3600" dirty="0" smtClean="0"/>
              <a:t/>
            </a:r>
            <a:br>
              <a:rPr kumimoji="1" lang="en-US" altLang="ja-JP" sz="3600" dirty="0" smtClean="0"/>
            </a:br>
            <a:r>
              <a:rPr lang="ja-JP" altLang="en-US" sz="3100" dirty="0" smtClean="0"/>
              <a:t>図５</a:t>
            </a:r>
            <a:r>
              <a:rPr lang="en-US" altLang="ja-JP" sz="3100" dirty="0" smtClean="0"/>
              <a:t>:</a:t>
            </a:r>
            <a:r>
              <a:rPr lang="ja-JP" altLang="en-US" sz="3100" dirty="0" smtClean="0"/>
              <a:t>国民統合と失業率による投票忌避確率の変動</a:t>
            </a:r>
            <a:endParaRPr kumimoji="1" lang="ja-JP" altLang="en-US" sz="3600"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5536" y="1844824"/>
            <a:ext cx="2622837" cy="470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03466" y="2348880"/>
            <a:ext cx="5704352"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p:txBody>
          <a:bodyPr/>
          <a:lstStyle/>
          <a:p>
            <a:fld id="{4B0E3B46-59C4-4783-80E0-F9821A9FF39D}" type="slidenum">
              <a:rPr kumimoji="1" lang="ja-JP" altLang="en-US" smtClean="0"/>
              <a:t>18</a:t>
            </a:fld>
            <a:endParaRPr kumimoji="1" lang="ja-JP" altLang="en-US"/>
          </a:p>
        </p:txBody>
      </p:sp>
    </p:spTree>
    <p:extLst>
      <p:ext uri="{BB962C8B-B14F-4D97-AF65-F5344CB8AC3E}">
        <p14:creationId xmlns:p14="http://schemas.microsoft.com/office/powerpoint/2010/main" val="18507452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circle(in)">
                                      <p:cBhvr>
                                        <p:cTn id="7" dur="2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72067" y="2636912"/>
            <a:ext cx="7408333" cy="3489251"/>
          </a:xfrm>
        </p:spPr>
        <p:txBody>
          <a:bodyPr/>
          <a:lstStyle/>
          <a:p>
            <a:r>
              <a:rPr kumimoji="1" lang="ja-JP" altLang="en-US" dirty="0" smtClean="0"/>
              <a:t>仮説①は妥当。選挙間期にもエスノポリティックス構造は存続している。ただし宗派ごとにその規定力は異なる。</a:t>
            </a:r>
            <a:endParaRPr kumimoji="1" lang="en-US" altLang="ja-JP" dirty="0" smtClean="0"/>
          </a:p>
          <a:p>
            <a:endParaRPr lang="en-US" altLang="ja-JP" dirty="0"/>
          </a:p>
          <a:p>
            <a:r>
              <a:rPr kumimoji="1" lang="ja-JP" altLang="en-US" dirty="0" smtClean="0"/>
              <a:t>仮説②も妥当。失業率が改善しているにもかかわらず、所得の低い地域の住民は投票を忌避し、無党派層になりやすい。</a:t>
            </a:r>
            <a:endParaRPr kumimoji="1" lang="ja-JP" altLang="en-US" dirty="0"/>
          </a:p>
        </p:txBody>
      </p:sp>
      <p:sp>
        <p:nvSpPr>
          <p:cNvPr id="3" name="タイトル 2"/>
          <p:cNvSpPr>
            <a:spLocks noGrp="1"/>
          </p:cNvSpPr>
          <p:nvPr>
            <p:ph type="title"/>
          </p:nvPr>
        </p:nvSpPr>
        <p:spPr/>
        <p:txBody>
          <a:bodyPr/>
          <a:lstStyle/>
          <a:p>
            <a:r>
              <a:rPr kumimoji="1" lang="ja-JP" altLang="en-US" dirty="0" smtClean="0"/>
              <a:t>計量分析のまとめ</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19</a:t>
            </a:fld>
            <a:endParaRPr kumimoji="1" lang="ja-JP" altLang="en-US"/>
          </a:p>
        </p:txBody>
      </p:sp>
    </p:spTree>
    <p:extLst>
      <p:ext uri="{BB962C8B-B14F-4D97-AF65-F5344CB8AC3E}">
        <p14:creationId xmlns:p14="http://schemas.microsoft.com/office/powerpoint/2010/main" val="36501598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72067" y="2276872"/>
            <a:ext cx="7408333" cy="4104456"/>
          </a:xfrm>
        </p:spPr>
        <p:txBody>
          <a:bodyPr>
            <a:normAutofit/>
          </a:bodyPr>
          <a:lstStyle/>
          <a:p>
            <a:r>
              <a:rPr lang="ja-JP" altLang="en-US" sz="2800" dirty="0" smtClean="0"/>
              <a:t>国家建設と</a:t>
            </a:r>
            <a:r>
              <a:rPr lang="ja-JP" altLang="en-US" sz="2800" dirty="0"/>
              <a:t>いう問題系</a:t>
            </a:r>
            <a:endParaRPr lang="en-US" altLang="ja-JP" sz="2800" dirty="0" smtClean="0"/>
          </a:p>
          <a:p>
            <a:pPr lvl="1">
              <a:buFont typeface="Wingdings" pitchFamily="2" charset="2"/>
              <a:buChar char="l"/>
            </a:pPr>
            <a:r>
              <a:rPr kumimoji="1" lang="ja-JP" altLang="en-US" sz="2400" dirty="0" smtClean="0"/>
              <a:t>ポスト・冷戦期の紛争→国家機能の破壊</a:t>
            </a:r>
            <a:endParaRPr kumimoji="1" lang="en-US" altLang="ja-JP" sz="2400" dirty="0" smtClean="0"/>
          </a:p>
          <a:p>
            <a:pPr lvl="1">
              <a:buFont typeface="Wingdings" pitchFamily="2" charset="2"/>
              <a:buChar char="l"/>
            </a:pPr>
            <a:r>
              <a:rPr lang="ja-JP" altLang="en-US" sz="2400" dirty="0" smtClean="0"/>
              <a:t>民主主義体制の形成が前提→選挙の重要性</a:t>
            </a:r>
            <a:endParaRPr lang="en-US" altLang="ja-JP" sz="2400" dirty="0" smtClean="0"/>
          </a:p>
          <a:p>
            <a:endParaRPr kumimoji="1" lang="en-US" altLang="ja-JP" dirty="0" smtClean="0"/>
          </a:p>
          <a:p>
            <a:r>
              <a:rPr lang="ja-JP" altLang="en-US" sz="2800" dirty="0" smtClean="0"/>
              <a:t>先行研究の議論</a:t>
            </a:r>
            <a:endParaRPr kumimoji="1" lang="en-US" altLang="ja-JP" sz="2800" dirty="0" smtClean="0"/>
          </a:p>
          <a:p>
            <a:pPr marL="0" indent="0">
              <a:buNone/>
            </a:pPr>
            <a:r>
              <a:rPr lang="ja-JP" altLang="en-US" dirty="0" smtClean="0"/>
              <a:t>　①制度設計の重要性：タイミング、権力分有制度</a:t>
            </a:r>
            <a:endParaRPr lang="en-US" altLang="ja-JP" dirty="0" smtClean="0"/>
          </a:p>
          <a:p>
            <a:pPr marL="0" indent="0">
              <a:buNone/>
            </a:pPr>
            <a:r>
              <a:rPr kumimoji="1" lang="ja-JP" altLang="en-US" dirty="0" smtClean="0"/>
              <a:t>　②エスノポリティクス（民族の政治）の促進</a:t>
            </a:r>
            <a:endParaRPr kumimoji="1" lang="en-US" altLang="ja-JP" dirty="0" smtClean="0"/>
          </a:p>
          <a:p>
            <a:pPr marL="0" indent="0">
              <a:buNone/>
            </a:pPr>
            <a:r>
              <a:rPr lang="ja-JP" altLang="en-US" dirty="0" smtClean="0"/>
              <a:t>　③暴力の再生産</a:t>
            </a:r>
            <a:endParaRPr kumimoji="1" lang="en-US" altLang="ja-JP" dirty="0" smtClean="0"/>
          </a:p>
          <a:p>
            <a:endParaRPr kumimoji="1" lang="ja-JP" altLang="en-US" dirty="0"/>
          </a:p>
        </p:txBody>
      </p:sp>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2</a:t>
            </a:fld>
            <a:endParaRPr kumimoji="1" lang="ja-JP" altLang="en-US"/>
          </a:p>
        </p:txBody>
      </p:sp>
    </p:spTree>
    <p:extLst>
      <p:ext uri="{BB962C8B-B14F-4D97-AF65-F5344CB8AC3E}">
        <p14:creationId xmlns:p14="http://schemas.microsoft.com/office/powerpoint/2010/main" val="35498411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72067" y="2564904"/>
            <a:ext cx="7408333" cy="4176464"/>
          </a:xfrm>
        </p:spPr>
        <p:txBody>
          <a:bodyPr>
            <a:normAutofit/>
          </a:bodyPr>
          <a:lstStyle/>
          <a:p>
            <a:r>
              <a:rPr lang="en-US" altLang="ja-JP" dirty="0" smtClean="0"/>
              <a:t>[</a:t>
            </a:r>
            <a:r>
              <a:rPr lang="ja-JP" altLang="en-US" dirty="0" smtClean="0"/>
              <a:t>冒頭の問い</a:t>
            </a:r>
            <a:r>
              <a:rPr lang="en-US" altLang="ja-JP" dirty="0" smtClean="0"/>
              <a:t>]</a:t>
            </a:r>
            <a:r>
              <a:rPr lang="ja-JP" altLang="en-US" dirty="0" smtClean="0"/>
              <a:t>出発</a:t>
            </a:r>
            <a:r>
              <a:rPr lang="ja-JP" altLang="en-US" dirty="0"/>
              <a:t>選挙</a:t>
            </a:r>
            <a:r>
              <a:rPr lang="ja-JP" altLang="en-US" dirty="0" smtClean="0"/>
              <a:t>で</a:t>
            </a:r>
            <a:r>
              <a:rPr lang="ja-JP" altLang="en-US" dirty="0"/>
              <a:t>露呈</a:t>
            </a:r>
            <a:r>
              <a:rPr lang="ja-JP" altLang="en-US" dirty="0" smtClean="0"/>
              <a:t>した</a:t>
            </a:r>
            <a:r>
              <a:rPr lang="ja-JP" altLang="en-US" dirty="0"/>
              <a:t>エスノポリティクスはどのような要因によって変化するのか</a:t>
            </a:r>
            <a:r>
              <a:rPr lang="ja-JP" altLang="en-US" dirty="0" smtClean="0"/>
              <a:t>？</a:t>
            </a:r>
            <a:endParaRPr lang="en-US" altLang="ja-JP" dirty="0" smtClean="0"/>
          </a:p>
          <a:p>
            <a:r>
              <a:rPr kumimoji="1" lang="en-US" altLang="ja-JP" dirty="0" smtClean="0"/>
              <a:t>[</a:t>
            </a:r>
            <a:r>
              <a:rPr kumimoji="1" lang="ja-JP" altLang="en-US" dirty="0" smtClean="0"/>
              <a:t>確認できた事実</a:t>
            </a:r>
            <a:r>
              <a:rPr kumimoji="1" lang="en-US" altLang="ja-JP" dirty="0" smtClean="0"/>
              <a:t>]</a:t>
            </a:r>
            <a:r>
              <a:rPr kumimoji="1" lang="ja-JP" altLang="en-US" dirty="0" smtClean="0"/>
              <a:t>エスノポリティックスは選挙期に明確</a:t>
            </a:r>
            <a:endParaRPr kumimoji="1" lang="en-US" altLang="ja-JP" dirty="0" smtClean="0"/>
          </a:p>
          <a:p>
            <a:r>
              <a:rPr kumimoji="1" lang="ja-JP" altLang="en-US" dirty="0" smtClean="0">
                <a:solidFill>
                  <a:srgbClr val="FF0000"/>
                </a:solidFill>
              </a:rPr>
              <a:t>選挙間期</a:t>
            </a:r>
            <a:r>
              <a:rPr kumimoji="1" lang="ja-JP" altLang="en-US" dirty="0" smtClean="0"/>
              <a:t>には一部でその傾向が弱くなる</a:t>
            </a:r>
            <a:endParaRPr kumimoji="1" lang="en-US" altLang="ja-JP" dirty="0" smtClean="0"/>
          </a:p>
          <a:p>
            <a:endParaRPr kumimoji="1" lang="en-US" altLang="ja-JP" dirty="0" smtClean="0"/>
          </a:p>
          <a:p>
            <a:r>
              <a:rPr kumimoji="1" lang="en-US" altLang="ja-JP" dirty="0" smtClean="0">
                <a:solidFill>
                  <a:srgbClr val="FF0000"/>
                </a:solidFill>
              </a:rPr>
              <a:t>[</a:t>
            </a:r>
            <a:r>
              <a:rPr kumimoji="1" lang="ja-JP" altLang="en-US" dirty="0" smtClean="0">
                <a:solidFill>
                  <a:srgbClr val="FF0000"/>
                </a:solidFill>
              </a:rPr>
              <a:t>問いに対する答え</a:t>
            </a:r>
            <a:r>
              <a:rPr kumimoji="1" lang="en-US" altLang="ja-JP" dirty="0" smtClean="0">
                <a:solidFill>
                  <a:srgbClr val="FF0000"/>
                </a:solidFill>
              </a:rPr>
              <a:t>]</a:t>
            </a:r>
          </a:p>
          <a:p>
            <a:r>
              <a:rPr kumimoji="1" lang="ja-JP" altLang="en-US" dirty="0" smtClean="0"/>
              <a:t>選挙間期の政治家は、合従連衡に基づく多数派形成ゲームに没頭　⇒　</a:t>
            </a:r>
            <a:r>
              <a:rPr lang="ja-JP" altLang="en-US" dirty="0" smtClean="0"/>
              <a:t>国民統合政策や社会サーヴィス政策に不満な有権者は</a:t>
            </a:r>
            <a:r>
              <a:rPr lang="ja-JP" altLang="en-US" dirty="0" smtClean="0">
                <a:solidFill>
                  <a:srgbClr val="FF0000"/>
                </a:solidFill>
              </a:rPr>
              <a:t>与党支持から離反</a:t>
            </a:r>
            <a:endParaRPr kumimoji="1" lang="ja-JP" altLang="en-US" dirty="0">
              <a:solidFill>
                <a:srgbClr val="FF0000"/>
              </a:solidFill>
            </a:endParaRPr>
          </a:p>
        </p:txBody>
      </p:sp>
      <p:sp>
        <p:nvSpPr>
          <p:cNvPr id="3" name="タイトル 2"/>
          <p:cNvSpPr>
            <a:spLocks noGrp="1"/>
          </p:cNvSpPr>
          <p:nvPr>
            <p:ph type="title"/>
          </p:nvPr>
        </p:nvSpPr>
        <p:spPr/>
        <p:txBody>
          <a:bodyPr/>
          <a:lstStyle/>
          <a:p>
            <a:r>
              <a:rPr kumimoji="1" lang="ja-JP" altLang="en-US" dirty="0" smtClean="0"/>
              <a:t>おわりに</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20</a:t>
            </a:fld>
            <a:endParaRPr kumimoji="1" lang="ja-JP" altLang="en-US"/>
          </a:p>
        </p:txBody>
      </p:sp>
    </p:spTree>
    <p:extLst>
      <p:ext uri="{BB962C8B-B14F-4D97-AF65-F5344CB8AC3E}">
        <p14:creationId xmlns:p14="http://schemas.microsoft.com/office/powerpoint/2010/main" val="263052247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72067" y="2780928"/>
            <a:ext cx="7408333" cy="3744416"/>
          </a:xfrm>
        </p:spPr>
        <p:txBody>
          <a:bodyPr>
            <a:normAutofit/>
          </a:bodyPr>
          <a:lstStyle/>
          <a:p>
            <a:r>
              <a:rPr lang="ja-JP" altLang="en-US" dirty="0"/>
              <a:t>政治</a:t>
            </a:r>
            <a:r>
              <a:rPr lang="ja-JP" altLang="en-US" dirty="0" smtClean="0"/>
              <a:t>エリートの激しい政治闘争⇒エスノポリティックスの変容を生み出している</a:t>
            </a:r>
            <a:endParaRPr lang="en-US" altLang="ja-JP" dirty="0" smtClean="0"/>
          </a:p>
          <a:p>
            <a:endParaRPr lang="en-US" altLang="ja-JP" dirty="0" smtClean="0"/>
          </a:p>
          <a:p>
            <a:r>
              <a:rPr kumimoji="1" lang="en-US" altLang="ja-JP" dirty="0" smtClean="0"/>
              <a:t>[</a:t>
            </a:r>
            <a:r>
              <a:rPr kumimoji="1" lang="ja-JP" altLang="en-US" dirty="0" smtClean="0"/>
              <a:t>紛争後の選挙が抱えるエスノポリティックス問題</a:t>
            </a:r>
            <a:r>
              <a:rPr kumimoji="1" lang="en-US" altLang="ja-JP" dirty="0" smtClean="0"/>
              <a:t>]</a:t>
            </a:r>
            <a:endParaRPr kumimoji="1" lang="en-US" altLang="ja-JP" dirty="0"/>
          </a:p>
          <a:p>
            <a:r>
              <a:rPr kumimoji="1" lang="ja-JP" altLang="en-US" dirty="0" smtClean="0"/>
              <a:t>国民の分断に不満を感じる与党支持者の一部が離反し、無党派層となっているのは、イラク政治にとって希望の萌芽なのかもしれない。</a:t>
            </a:r>
            <a:endParaRPr kumimoji="1" lang="ja-JP" altLang="en-US" dirty="0"/>
          </a:p>
        </p:txBody>
      </p:sp>
      <p:sp>
        <p:nvSpPr>
          <p:cNvPr id="3" name="タイトル 2"/>
          <p:cNvSpPr>
            <a:spLocks noGrp="1"/>
          </p:cNvSpPr>
          <p:nvPr>
            <p:ph type="title"/>
          </p:nvPr>
        </p:nvSpPr>
        <p:spPr/>
        <p:txBody>
          <a:bodyPr/>
          <a:lstStyle/>
          <a:p>
            <a:r>
              <a:rPr kumimoji="1" lang="ja-JP" altLang="en-US" dirty="0" smtClean="0"/>
              <a:t>おわりに</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21</a:t>
            </a:fld>
            <a:endParaRPr kumimoji="1" lang="ja-JP" altLang="en-US"/>
          </a:p>
        </p:txBody>
      </p:sp>
    </p:spTree>
    <p:extLst>
      <p:ext uri="{BB962C8B-B14F-4D97-AF65-F5344CB8AC3E}">
        <p14:creationId xmlns:p14="http://schemas.microsoft.com/office/powerpoint/2010/main" val="51944572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72067" y="2348880"/>
            <a:ext cx="7408333" cy="3888432"/>
          </a:xfrm>
        </p:spPr>
        <p:txBody>
          <a:bodyPr>
            <a:normAutofit lnSpcReduction="10000"/>
          </a:bodyPr>
          <a:lstStyle/>
          <a:p>
            <a:r>
              <a:rPr kumimoji="1" lang="ja-JP" altLang="en-US" sz="2800" dirty="0" smtClean="0"/>
              <a:t>共通した主張</a:t>
            </a:r>
            <a:endParaRPr kumimoji="1" lang="en-US" altLang="ja-JP" sz="2800" dirty="0" smtClean="0"/>
          </a:p>
          <a:p>
            <a:pPr marL="0" indent="0">
              <a:buNone/>
            </a:pPr>
            <a:r>
              <a:rPr lang="ja-JP" altLang="en-US" dirty="0" smtClean="0"/>
              <a:t>　＝紛争後の選挙を成功させることは困難</a:t>
            </a:r>
            <a:endParaRPr lang="en-US" altLang="ja-JP" dirty="0" smtClean="0"/>
          </a:p>
          <a:p>
            <a:endParaRPr lang="en-US" altLang="ja-JP" dirty="0" smtClean="0"/>
          </a:p>
          <a:p>
            <a:r>
              <a:rPr lang="ja-JP" altLang="en-US" sz="2800" dirty="0"/>
              <a:t>なぜ？</a:t>
            </a:r>
            <a:endParaRPr lang="en-US" altLang="ja-JP" sz="2800" dirty="0" smtClean="0"/>
          </a:p>
          <a:p>
            <a:pPr marL="0" indent="0">
              <a:buNone/>
            </a:pPr>
            <a:r>
              <a:rPr kumimoji="1" lang="ja-JP" altLang="en-US" dirty="0" smtClean="0"/>
              <a:t>　①タイミングや制度設計が困難であるため</a:t>
            </a:r>
            <a:endParaRPr kumimoji="1" lang="en-US" altLang="ja-JP" dirty="0" smtClean="0"/>
          </a:p>
          <a:p>
            <a:pPr marL="0" indent="0">
              <a:buNone/>
            </a:pPr>
            <a:r>
              <a:rPr lang="ja-JP" altLang="en-US" dirty="0" smtClean="0"/>
              <a:t>　②エスノポリティクスが露呈、国民統合を破壊するから</a:t>
            </a:r>
            <a:endParaRPr lang="en-US" altLang="ja-JP" dirty="0" smtClean="0"/>
          </a:p>
          <a:p>
            <a:pPr marL="0" indent="0">
              <a:buNone/>
            </a:pPr>
            <a:r>
              <a:rPr kumimoji="1" lang="ja-JP" altLang="en-US" dirty="0" smtClean="0"/>
              <a:t>　③選挙は民主主義の定着には</a:t>
            </a:r>
            <a:r>
              <a:rPr lang="ja-JP" altLang="en-US" dirty="0" smtClean="0"/>
              <a:t>繋がらないため</a:t>
            </a:r>
            <a:endParaRPr lang="en-US" altLang="ja-JP" dirty="0" smtClean="0"/>
          </a:p>
          <a:p>
            <a:pPr marL="0" indent="0">
              <a:buNone/>
            </a:pPr>
            <a:endParaRPr lang="en-US" altLang="ja-JP" dirty="0" smtClean="0"/>
          </a:p>
          <a:p>
            <a:pPr marL="0" indent="0">
              <a:buNone/>
            </a:pPr>
            <a:r>
              <a:rPr kumimoji="1" lang="en-US" altLang="ja-JP" dirty="0" smtClean="0"/>
              <a:t>※</a:t>
            </a:r>
            <a:r>
              <a:rPr kumimoji="1" lang="ja-JP" altLang="en-US" dirty="0" smtClean="0">
                <a:solidFill>
                  <a:srgbClr val="FF0000"/>
                </a:solidFill>
              </a:rPr>
              <a:t>エスノポリティクスが問題の根幹</a:t>
            </a:r>
            <a:endParaRPr kumimoji="1" lang="en-US" altLang="ja-JP" dirty="0" smtClean="0">
              <a:solidFill>
                <a:srgbClr val="FF0000"/>
              </a:solidFill>
            </a:endParaRPr>
          </a:p>
        </p:txBody>
      </p:sp>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3</a:t>
            </a:fld>
            <a:endParaRPr kumimoji="1" lang="ja-JP" altLang="en-US"/>
          </a:p>
        </p:txBody>
      </p:sp>
    </p:spTree>
    <p:extLst>
      <p:ext uri="{BB962C8B-B14F-4D97-AF65-F5344CB8AC3E}">
        <p14:creationId xmlns:p14="http://schemas.microsoft.com/office/powerpoint/2010/main" val="425716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72067" y="2060848"/>
            <a:ext cx="7408333" cy="4464496"/>
          </a:xfrm>
        </p:spPr>
        <p:txBody>
          <a:bodyPr>
            <a:normAutofit fontScale="70000" lnSpcReduction="20000"/>
          </a:bodyPr>
          <a:lstStyle/>
          <a:p>
            <a:pPr marL="0" indent="0">
              <a:buNone/>
            </a:pPr>
            <a:endParaRPr kumimoji="1" lang="en-US" altLang="ja-JP" dirty="0" smtClean="0"/>
          </a:p>
          <a:p>
            <a:r>
              <a:rPr lang="ja-JP" altLang="en-US" sz="4000" dirty="0" smtClean="0"/>
              <a:t>何が問題なのか？</a:t>
            </a:r>
            <a:endParaRPr lang="en-US" altLang="ja-JP" sz="4000" dirty="0" smtClean="0"/>
          </a:p>
          <a:p>
            <a:pPr lvl="1">
              <a:buFont typeface="Wingdings" pitchFamily="2" charset="2"/>
              <a:buChar char="l"/>
            </a:pPr>
            <a:r>
              <a:rPr lang="ja-JP" altLang="en-US" sz="3400" dirty="0" smtClean="0"/>
              <a:t>エスノポリティクス＝国家の分断として批判される</a:t>
            </a:r>
            <a:endParaRPr lang="en-US" altLang="ja-JP" sz="3400" dirty="0" smtClean="0"/>
          </a:p>
          <a:p>
            <a:pPr marL="0" indent="0">
              <a:buNone/>
            </a:pPr>
            <a:r>
              <a:rPr kumimoji="1" lang="ja-JP" altLang="en-US" dirty="0" smtClean="0"/>
              <a:t>　　　　</a:t>
            </a:r>
            <a:r>
              <a:rPr kumimoji="1" lang="ja-JP" altLang="en-US" sz="3400" dirty="0" smtClean="0"/>
              <a:t>→国民統合への支持が拡大する</a:t>
            </a:r>
            <a:endParaRPr kumimoji="1" lang="en-US" altLang="ja-JP" sz="3400" dirty="0" smtClean="0"/>
          </a:p>
          <a:p>
            <a:endParaRPr lang="en-US" altLang="ja-JP" dirty="0" smtClean="0"/>
          </a:p>
          <a:p>
            <a:endParaRPr lang="en-US" altLang="ja-JP" dirty="0"/>
          </a:p>
          <a:p>
            <a:r>
              <a:rPr kumimoji="1" lang="ja-JP" altLang="en-US" sz="3800" dirty="0" smtClean="0"/>
              <a:t>エスノポリティクスは</a:t>
            </a:r>
            <a:r>
              <a:rPr lang="ja-JP" altLang="en-US" sz="3800" dirty="0"/>
              <a:t>変容</a:t>
            </a:r>
            <a:r>
              <a:rPr lang="ja-JP" altLang="en-US" sz="3800" dirty="0" smtClean="0"/>
              <a:t>を迫られる</a:t>
            </a:r>
            <a:r>
              <a:rPr lang="ja-JP" altLang="en-US" sz="3800" dirty="0"/>
              <a:t>はず</a:t>
            </a:r>
            <a:r>
              <a:rPr kumimoji="1" lang="ja-JP" altLang="en-US" sz="3800" dirty="0" smtClean="0"/>
              <a:t>？</a:t>
            </a:r>
            <a:endParaRPr lang="en-US" altLang="ja-JP" sz="3800" dirty="0" smtClean="0"/>
          </a:p>
          <a:p>
            <a:endParaRPr kumimoji="1" lang="en-US" altLang="ja-JP" dirty="0"/>
          </a:p>
          <a:p>
            <a:r>
              <a:rPr lang="ja-JP" altLang="en-US" sz="3800" dirty="0" smtClean="0">
                <a:solidFill>
                  <a:srgbClr val="FF0000"/>
                </a:solidFill>
              </a:rPr>
              <a:t>問い</a:t>
            </a:r>
            <a:endParaRPr lang="en-US" altLang="ja-JP" sz="3800" dirty="0" smtClean="0">
              <a:solidFill>
                <a:srgbClr val="FF0000"/>
              </a:solidFill>
            </a:endParaRPr>
          </a:p>
          <a:p>
            <a:pPr marL="301943" lvl="1" indent="0">
              <a:buNone/>
            </a:pPr>
            <a:r>
              <a:rPr lang="ja-JP" altLang="en-US" sz="4100" dirty="0" smtClean="0"/>
              <a:t>出発</a:t>
            </a:r>
            <a:r>
              <a:rPr lang="ja-JP" altLang="en-US" sz="4100" dirty="0"/>
              <a:t>選挙</a:t>
            </a:r>
            <a:r>
              <a:rPr lang="ja-JP" altLang="en-US" sz="4100" dirty="0" smtClean="0"/>
              <a:t>で</a:t>
            </a:r>
            <a:r>
              <a:rPr lang="ja-JP" altLang="en-US" sz="4100" dirty="0"/>
              <a:t>露呈</a:t>
            </a:r>
            <a:r>
              <a:rPr lang="ja-JP" altLang="en-US" sz="4100" dirty="0" smtClean="0"/>
              <a:t>した</a:t>
            </a:r>
            <a:r>
              <a:rPr lang="ja-JP" altLang="en-US" sz="4100" dirty="0"/>
              <a:t>エスノポリティクスは</a:t>
            </a:r>
            <a:r>
              <a:rPr lang="ja-JP" altLang="en-US" sz="4100" dirty="0" smtClean="0"/>
              <a:t>どの</a:t>
            </a:r>
            <a:r>
              <a:rPr lang="ja-JP" altLang="en-US" sz="4100" dirty="0"/>
              <a:t>ような要因によって変化するのか</a:t>
            </a:r>
            <a:r>
              <a:rPr lang="ja-JP" altLang="en-US" sz="4100" dirty="0" smtClean="0"/>
              <a:t>？</a:t>
            </a:r>
            <a:endParaRPr lang="en-US" altLang="ja-JP" sz="4100" dirty="0" smtClean="0"/>
          </a:p>
          <a:p>
            <a:pPr lvl="1">
              <a:buFont typeface="Wingdings" pitchFamily="2" charset="2"/>
              <a:buChar char="l"/>
            </a:pPr>
            <a:r>
              <a:rPr lang="ja-JP" altLang="en-US" dirty="0"/>
              <a:t>政党支持構造の変化に着目して分析</a:t>
            </a:r>
            <a:endParaRPr lang="en-US" altLang="ja-JP" dirty="0"/>
          </a:p>
          <a:p>
            <a:endParaRPr lang="en-US" altLang="ja-JP" dirty="0" smtClean="0"/>
          </a:p>
        </p:txBody>
      </p:sp>
      <p:sp>
        <p:nvSpPr>
          <p:cNvPr id="2" name="タイトル 1"/>
          <p:cNvSpPr>
            <a:spLocks noGrp="1"/>
          </p:cNvSpPr>
          <p:nvPr>
            <p:ph type="title"/>
          </p:nvPr>
        </p:nvSpPr>
        <p:spPr>
          <a:xfrm>
            <a:off x="395536" y="125760"/>
            <a:ext cx="8229600" cy="1143000"/>
          </a:xfrm>
        </p:spPr>
        <p:txBody>
          <a:bodyPr/>
          <a:lstStyle/>
          <a:p>
            <a:r>
              <a:rPr kumimoji="1" lang="ja-JP" altLang="en-US" dirty="0" smtClean="0"/>
              <a:t>はじめに</a:t>
            </a:r>
            <a:endParaRPr kumimoji="1" lang="ja-JP" altLang="en-US" dirty="0"/>
          </a:p>
        </p:txBody>
      </p:sp>
      <p:sp>
        <p:nvSpPr>
          <p:cNvPr id="4" name="下矢印 3"/>
          <p:cNvSpPr/>
          <p:nvPr/>
        </p:nvSpPr>
        <p:spPr>
          <a:xfrm>
            <a:off x="3315690" y="3651713"/>
            <a:ext cx="1159697"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p:txBody>
          <a:bodyPr/>
          <a:lstStyle/>
          <a:p>
            <a:fld id="{4B0E3B46-59C4-4783-80E0-F9821A9FF39D}" type="slidenum">
              <a:rPr kumimoji="1" lang="ja-JP" altLang="en-US" smtClean="0"/>
              <a:t>4</a:t>
            </a:fld>
            <a:endParaRPr kumimoji="1" lang="ja-JP" altLang="en-US"/>
          </a:p>
        </p:txBody>
      </p:sp>
    </p:spTree>
    <p:extLst>
      <p:ext uri="{BB962C8B-B14F-4D97-AF65-F5344CB8AC3E}">
        <p14:creationId xmlns:p14="http://schemas.microsoft.com/office/powerpoint/2010/main" val="162577533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7803" y="2276872"/>
            <a:ext cx="4454197" cy="4243348"/>
          </a:xfrm>
        </p:spPr>
        <p:txBody>
          <a:bodyPr>
            <a:normAutofit/>
          </a:bodyPr>
          <a:lstStyle/>
          <a:p>
            <a:r>
              <a:rPr kumimoji="1" lang="ja-JP" altLang="en-US" dirty="0" smtClean="0"/>
              <a:t>ケース：</a:t>
            </a:r>
            <a:r>
              <a:rPr kumimoji="1" lang="en-US" altLang="ja-JP" sz="2000" dirty="0" smtClean="0"/>
              <a:t>2003</a:t>
            </a:r>
            <a:r>
              <a:rPr kumimoji="1" lang="ja-JP" altLang="en-US" sz="2000" dirty="0" smtClean="0"/>
              <a:t>年イラク戦争後のイラク</a:t>
            </a:r>
            <a:endParaRPr kumimoji="1" lang="en-US" altLang="ja-JP" sz="2000" dirty="0" smtClean="0"/>
          </a:p>
          <a:p>
            <a:r>
              <a:rPr lang="ja-JP" altLang="en-US" sz="2200" dirty="0" smtClean="0"/>
              <a:t>民族・宗派構成</a:t>
            </a:r>
            <a:endParaRPr lang="en-US" altLang="ja-JP" sz="2200" dirty="0" smtClean="0"/>
          </a:p>
          <a:p>
            <a:pPr lvl="1">
              <a:buFont typeface="Wingdings" pitchFamily="2" charset="2"/>
              <a:buChar char="l"/>
            </a:pPr>
            <a:r>
              <a:rPr lang="ja-JP" altLang="en-US" sz="2000" dirty="0" smtClean="0"/>
              <a:t>シーア派</a:t>
            </a:r>
            <a:r>
              <a:rPr lang="en-US" altLang="ja-JP" sz="2000" dirty="0"/>
              <a:t>60</a:t>
            </a:r>
            <a:r>
              <a:rPr lang="en-US" altLang="ja-JP" sz="2000" dirty="0" smtClean="0"/>
              <a:t>%</a:t>
            </a:r>
            <a:r>
              <a:rPr lang="ja-JP" altLang="en-US" sz="2000" dirty="0" smtClean="0"/>
              <a:t>弱</a:t>
            </a:r>
            <a:endParaRPr lang="en-US" altLang="ja-JP" sz="2000" dirty="0" smtClean="0"/>
          </a:p>
          <a:p>
            <a:pPr lvl="1">
              <a:buFont typeface="Wingdings" pitchFamily="2" charset="2"/>
              <a:buChar char="l"/>
            </a:pPr>
            <a:r>
              <a:rPr lang="ja-JP" altLang="en-US" sz="2000" dirty="0" smtClean="0"/>
              <a:t>スンナ派約</a:t>
            </a:r>
            <a:r>
              <a:rPr lang="en-US" altLang="ja-JP" sz="2000" dirty="0" smtClean="0"/>
              <a:t>20%</a:t>
            </a:r>
          </a:p>
          <a:p>
            <a:pPr lvl="1">
              <a:buFont typeface="Wingdings" pitchFamily="2" charset="2"/>
              <a:buChar char="l"/>
            </a:pPr>
            <a:r>
              <a:rPr lang="ja-JP" altLang="en-US" sz="2000" dirty="0" smtClean="0"/>
              <a:t>クルド人約</a:t>
            </a:r>
            <a:r>
              <a:rPr lang="en-US" altLang="ja-JP" sz="2000" dirty="0" smtClean="0"/>
              <a:t>20%</a:t>
            </a:r>
          </a:p>
          <a:p>
            <a:pPr>
              <a:buFont typeface="Wingdings" pitchFamily="2" charset="2"/>
              <a:buChar char="l"/>
            </a:pPr>
            <a:r>
              <a:rPr lang="ja-JP" altLang="en-US" dirty="0" smtClean="0"/>
              <a:t>戦後イラク政治＝</a:t>
            </a:r>
            <a:r>
              <a:rPr lang="ja-JP" altLang="en-US" dirty="0" smtClean="0">
                <a:solidFill>
                  <a:srgbClr val="FF0000"/>
                </a:solidFill>
              </a:rPr>
              <a:t>「宗派主義」</a:t>
            </a:r>
            <a:endParaRPr lang="en-US" altLang="ja-JP" dirty="0" smtClean="0">
              <a:solidFill>
                <a:srgbClr val="FF0000"/>
              </a:solidFill>
            </a:endParaRPr>
          </a:p>
          <a:p>
            <a:pPr marL="0" indent="0">
              <a:buNone/>
            </a:pPr>
            <a:r>
              <a:rPr lang="ja-JP" altLang="en-US" dirty="0" smtClean="0"/>
              <a:t>　　＝エスノポリティクスが通説</a:t>
            </a:r>
            <a:endParaRPr lang="en-US" altLang="ja-JP" dirty="0"/>
          </a:p>
          <a:p>
            <a:pPr>
              <a:buFont typeface="Wingdings" pitchFamily="2" charset="2"/>
              <a:buChar char="l"/>
            </a:pPr>
            <a:r>
              <a:rPr lang="ja-JP" altLang="en-US" dirty="0" smtClean="0"/>
              <a:t>エスノポリティクスは本当に固定化したのか？</a:t>
            </a:r>
            <a:endParaRPr lang="en-US" altLang="ja-JP" dirty="0" smtClean="0"/>
          </a:p>
          <a:p>
            <a:pPr>
              <a:buFont typeface="Wingdings" pitchFamily="2" charset="2"/>
              <a:buChar char="l"/>
            </a:pPr>
            <a:r>
              <a:rPr lang="ja-JP" altLang="en-US" dirty="0" smtClean="0"/>
              <a:t>データ：</a:t>
            </a:r>
            <a:r>
              <a:rPr lang="en-US" altLang="ja-JP" dirty="0" smtClean="0"/>
              <a:t>2011</a:t>
            </a:r>
            <a:r>
              <a:rPr lang="ja-JP" altLang="en-US" dirty="0" smtClean="0"/>
              <a:t>年</a:t>
            </a:r>
            <a:r>
              <a:rPr lang="en-US" altLang="ja-JP" dirty="0" smtClean="0"/>
              <a:t>10</a:t>
            </a:r>
            <a:r>
              <a:rPr lang="ja-JP" altLang="en-US" dirty="0" smtClean="0"/>
              <a:t>月世論調査</a:t>
            </a:r>
            <a:endParaRPr lang="en-US" altLang="ja-JP" dirty="0" smtClean="0"/>
          </a:p>
        </p:txBody>
      </p:sp>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pic>
        <p:nvPicPr>
          <p:cNvPr id="4" name="図 3" descr="D:\研究フォルダ\イラクのイスラーム運動・サドル関係・年表・文献リスト・人名リスト\イラク地図\イラク民族分布図.jpg"/>
          <p:cNvPicPr/>
          <p:nvPr/>
        </p:nvPicPr>
        <p:blipFill>
          <a:blip r:embed="rId2" cstate="print"/>
          <a:srcRect/>
          <a:stretch>
            <a:fillRect/>
          </a:stretch>
        </p:blipFill>
        <p:spPr bwMode="auto">
          <a:xfrm>
            <a:off x="4479146" y="2371723"/>
            <a:ext cx="4333272" cy="4486275"/>
          </a:xfrm>
          <a:prstGeom prst="rect">
            <a:avLst/>
          </a:prstGeom>
          <a:noFill/>
          <a:ln w="9525">
            <a:noFill/>
            <a:miter lim="800000"/>
            <a:headEnd/>
            <a:tailEnd/>
          </a:ln>
        </p:spPr>
      </p:pic>
      <p:grpSp>
        <p:nvGrpSpPr>
          <p:cNvPr id="5" name="グループ化 4"/>
          <p:cNvGrpSpPr/>
          <p:nvPr/>
        </p:nvGrpSpPr>
        <p:grpSpPr>
          <a:xfrm>
            <a:off x="4479146" y="2689661"/>
            <a:ext cx="4333272" cy="3992253"/>
            <a:chOff x="0" y="0"/>
            <a:chExt cx="4406900" cy="4781550"/>
          </a:xfrm>
        </p:grpSpPr>
        <p:sp>
          <p:nvSpPr>
            <p:cNvPr id="6" name="Text Box 4"/>
            <p:cNvSpPr txBox="1">
              <a:spLocks noChangeArrowheads="1"/>
            </p:cNvSpPr>
            <p:nvPr/>
          </p:nvSpPr>
          <p:spPr bwMode="auto">
            <a:xfrm>
              <a:off x="1057275" y="0"/>
              <a:ext cx="654276"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ドホーク</a:t>
              </a:r>
              <a:endParaRPr lang="ja-JP" sz="1050" kern="100">
                <a:effectLst/>
                <a:latin typeface="Times New Roman"/>
                <a:ea typeface="ＭＳ 明朝"/>
                <a:cs typeface="Times New Roman"/>
              </a:endParaRPr>
            </a:p>
          </p:txBody>
        </p:sp>
        <p:cxnSp>
          <p:nvCxnSpPr>
            <p:cNvPr id="7" name="Line 5"/>
            <p:cNvCxnSpPr/>
            <p:nvPr/>
          </p:nvCxnSpPr>
          <p:spPr bwMode="auto">
            <a:xfrm>
              <a:off x="1495425" y="142875"/>
              <a:ext cx="309838" cy="19063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8" name="Text Box 6"/>
            <p:cNvSpPr txBox="1">
              <a:spLocks noChangeArrowheads="1"/>
            </p:cNvSpPr>
            <p:nvPr/>
          </p:nvSpPr>
          <p:spPr bwMode="auto">
            <a:xfrm>
              <a:off x="314325" y="781050"/>
              <a:ext cx="6540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ニーナワー</a:t>
              </a:r>
              <a:endParaRPr lang="ja-JP" sz="1050" kern="100">
                <a:effectLst/>
                <a:latin typeface="Times New Roman"/>
                <a:ea typeface="ＭＳ 明朝"/>
                <a:cs typeface="Times New Roman"/>
              </a:endParaRPr>
            </a:p>
          </p:txBody>
        </p:sp>
        <p:cxnSp>
          <p:nvCxnSpPr>
            <p:cNvPr id="9" name="Line 7"/>
            <p:cNvCxnSpPr/>
            <p:nvPr/>
          </p:nvCxnSpPr>
          <p:spPr bwMode="auto">
            <a:xfrm>
              <a:off x="781050" y="923925"/>
              <a:ext cx="654276" cy="17640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0" name="Text Box 8"/>
            <p:cNvSpPr txBox="1">
              <a:spLocks noChangeArrowheads="1"/>
            </p:cNvSpPr>
            <p:nvPr/>
          </p:nvSpPr>
          <p:spPr bwMode="auto">
            <a:xfrm>
              <a:off x="781050" y="2514600"/>
              <a:ext cx="6540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dirty="0">
                  <a:effectLst/>
                  <a:latin typeface="Times New Roman"/>
                  <a:ea typeface="ＭＳ Ｐ明朝"/>
                  <a:cs typeface="Times New Roman"/>
                </a:rPr>
                <a:t>アンバール</a:t>
              </a:r>
              <a:endParaRPr lang="ja-JP" sz="1050" kern="100" dirty="0">
                <a:effectLst/>
                <a:latin typeface="Times New Roman"/>
                <a:ea typeface="ＭＳ 明朝"/>
                <a:cs typeface="Times New Roman"/>
              </a:endParaRPr>
            </a:p>
          </p:txBody>
        </p:sp>
        <p:sp>
          <p:nvSpPr>
            <p:cNvPr id="11" name="Text Box 9"/>
            <p:cNvSpPr txBox="1">
              <a:spLocks noChangeArrowheads="1"/>
            </p:cNvSpPr>
            <p:nvPr/>
          </p:nvSpPr>
          <p:spPr bwMode="auto">
            <a:xfrm>
              <a:off x="533400" y="3276600"/>
              <a:ext cx="65405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カルバラー</a:t>
              </a:r>
              <a:endParaRPr lang="ja-JP" sz="1050" kern="100">
                <a:effectLst/>
                <a:latin typeface="Times New Roman"/>
                <a:ea typeface="ＭＳ 明朝"/>
                <a:cs typeface="Times New Roman"/>
              </a:endParaRPr>
            </a:p>
          </p:txBody>
        </p:sp>
        <p:sp>
          <p:nvSpPr>
            <p:cNvPr id="12" name="Text Box 10"/>
            <p:cNvSpPr txBox="1">
              <a:spLocks noChangeArrowheads="1"/>
            </p:cNvSpPr>
            <p:nvPr/>
          </p:nvSpPr>
          <p:spPr bwMode="auto">
            <a:xfrm>
              <a:off x="1866900" y="3067050"/>
              <a:ext cx="654050" cy="210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ナジャフ</a:t>
              </a:r>
              <a:endParaRPr lang="ja-JP" sz="1050" kern="100">
                <a:effectLst/>
                <a:latin typeface="Times New Roman"/>
                <a:ea typeface="ＭＳ 明朝"/>
                <a:cs typeface="Times New Roman"/>
              </a:endParaRPr>
            </a:p>
          </p:txBody>
        </p:sp>
        <p:cxnSp>
          <p:nvCxnSpPr>
            <p:cNvPr id="13" name="Line 11"/>
            <p:cNvCxnSpPr/>
            <p:nvPr/>
          </p:nvCxnSpPr>
          <p:spPr bwMode="auto">
            <a:xfrm flipH="1">
              <a:off x="1009650" y="2657475"/>
              <a:ext cx="1100946" cy="6146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4" name="Text Box 12"/>
            <p:cNvSpPr txBox="1">
              <a:spLocks noChangeArrowheads="1"/>
            </p:cNvSpPr>
            <p:nvPr/>
          </p:nvSpPr>
          <p:spPr bwMode="auto">
            <a:xfrm>
              <a:off x="2409825" y="3800475"/>
              <a:ext cx="6540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ムサンナー</a:t>
              </a:r>
              <a:endParaRPr lang="ja-JP" sz="1050" kern="100">
                <a:effectLst/>
                <a:latin typeface="Times New Roman"/>
                <a:ea typeface="ＭＳ 明朝"/>
                <a:cs typeface="Times New Roman"/>
              </a:endParaRPr>
            </a:p>
          </p:txBody>
        </p:sp>
        <p:sp>
          <p:nvSpPr>
            <p:cNvPr id="15" name="Text Box 13"/>
            <p:cNvSpPr txBox="1">
              <a:spLocks noChangeArrowheads="1"/>
            </p:cNvSpPr>
            <p:nvPr/>
          </p:nvSpPr>
          <p:spPr bwMode="auto">
            <a:xfrm>
              <a:off x="3228975" y="4543425"/>
              <a:ext cx="6540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バスラ</a:t>
              </a:r>
              <a:endParaRPr lang="ja-JP" sz="1050" kern="100">
                <a:effectLst/>
                <a:latin typeface="Times New Roman"/>
                <a:ea typeface="ＭＳ 明朝"/>
                <a:cs typeface="Times New Roman"/>
              </a:endParaRPr>
            </a:p>
          </p:txBody>
        </p:sp>
        <p:cxnSp>
          <p:nvCxnSpPr>
            <p:cNvPr id="16" name="Line 14"/>
            <p:cNvCxnSpPr/>
            <p:nvPr/>
          </p:nvCxnSpPr>
          <p:spPr bwMode="auto">
            <a:xfrm flipH="1">
              <a:off x="3552825" y="3638550"/>
              <a:ext cx="204461" cy="90744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7" name="Text Box 15"/>
            <p:cNvSpPr txBox="1">
              <a:spLocks noChangeArrowheads="1"/>
            </p:cNvSpPr>
            <p:nvPr/>
          </p:nvSpPr>
          <p:spPr bwMode="auto">
            <a:xfrm>
              <a:off x="3067050" y="304800"/>
              <a:ext cx="6540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イルビール</a:t>
              </a:r>
              <a:endParaRPr lang="ja-JP" sz="1050" kern="100">
                <a:effectLst/>
                <a:latin typeface="Times New Roman"/>
                <a:ea typeface="ＭＳ 明朝"/>
                <a:cs typeface="Times New Roman"/>
              </a:endParaRPr>
            </a:p>
          </p:txBody>
        </p:sp>
        <p:cxnSp>
          <p:nvCxnSpPr>
            <p:cNvPr id="18" name="Line 16"/>
            <p:cNvCxnSpPr/>
            <p:nvPr/>
          </p:nvCxnSpPr>
          <p:spPr bwMode="auto">
            <a:xfrm flipH="1">
              <a:off x="2524125" y="400050"/>
              <a:ext cx="545755" cy="2348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9" name="Text Box 17"/>
            <p:cNvSpPr txBox="1">
              <a:spLocks noChangeArrowheads="1"/>
            </p:cNvSpPr>
            <p:nvPr/>
          </p:nvSpPr>
          <p:spPr bwMode="auto">
            <a:xfrm>
              <a:off x="3105150" y="628650"/>
              <a:ext cx="6540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キルクーク</a:t>
              </a:r>
              <a:endParaRPr lang="ja-JP" sz="1050" kern="100">
                <a:effectLst/>
                <a:latin typeface="Times New Roman"/>
                <a:ea typeface="ＭＳ 明朝"/>
                <a:cs typeface="Times New Roman"/>
              </a:endParaRPr>
            </a:p>
          </p:txBody>
        </p:sp>
        <p:cxnSp>
          <p:nvCxnSpPr>
            <p:cNvPr id="20" name="Line 18"/>
            <p:cNvCxnSpPr/>
            <p:nvPr/>
          </p:nvCxnSpPr>
          <p:spPr bwMode="auto">
            <a:xfrm flipV="1">
              <a:off x="2343150" y="723900"/>
              <a:ext cx="754934" cy="4438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1" name="Text Box 19"/>
            <p:cNvSpPr txBox="1">
              <a:spLocks noChangeArrowheads="1"/>
            </p:cNvSpPr>
            <p:nvPr/>
          </p:nvSpPr>
          <p:spPr bwMode="auto">
            <a:xfrm>
              <a:off x="3314700" y="1104900"/>
              <a:ext cx="90551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スライマーニーヤ</a:t>
              </a:r>
              <a:endParaRPr lang="ja-JP" sz="1050" kern="100">
                <a:effectLst/>
                <a:latin typeface="Times New Roman"/>
                <a:ea typeface="ＭＳ 明朝"/>
                <a:cs typeface="Times New Roman"/>
              </a:endParaRPr>
            </a:p>
          </p:txBody>
        </p:sp>
        <p:cxnSp>
          <p:nvCxnSpPr>
            <p:cNvPr id="22" name="Line 20"/>
            <p:cNvCxnSpPr/>
            <p:nvPr/>
          </p:nvCxnSpPr>
          <p:spPr bwMode="auto">
            <a:xfrm flipV="1">
              <a:off x="2847975" y="1171575"/>
              <a:ext cx="467640" cy="818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3" name="Text Box 21"/>
            <p:cNvSpPr txBox="1">
              <a:spLocks noChangeArrowheads="1"/>
            </p:cNvSpPr>
            <p:nvPr/>
          </p:nvSpPr>
          <p:spPr bwMode="auto">
            <a:xfrm>
              <a:off x="0" y="1333500"/>
              <a:ext cx="905510" cy="220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サラーフッディーン</a:t>
              </a:r>
              <a:endParaRPr lang="ja-JP" sz="1050" kern="100">
                <a:effectLst/>
                <a:latin typeface="Times New Roman"/>
                <a:ea typeface="ＭＳ 明朝"/>
                <a:cs typeface="Times New Roman"/>
              </a:endParaRPr>
            </a:p>
          </p:txBody>
        </p:sp>
        <p:cxnSp>
          <p:nvCxnSpPr>
            <p:cNvPr id="24" name="Line 22"/>
            <p:cNvCxnSpPr/>
            <p:nvPr/>
          </p:nvCxnSpPr>
          <p:spPr bwMode="auto">
            <a:xfrm>
              <a:off x="885825" y="1447800"/>
              <a:ext cx="1064248" cy="10675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5" name="Text Box 23"/>
            <p:cNvSpPr txBox="1">
              <a:spLocks noChangeArrowheads="1"/>
            </p:cNvSpPr>
            <p:nvPr/>
          </p:nvSpPr>
          <p:spPr bwMode="auto">
            <a:xfrm>
              <a:off x="3105150" y="1647825"/>
              <a:ext cx="65405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ディヤーラー</a:t>
              </a:r>
              <a:endParaRPr lang="ja-JP" sz="1050" kern="100">
                <a:effectLst/>
                <a:latin typeface="Times New Roman"/>
                <a:ea typeface="ＭＳ 明朝"/>
                <a:cs typeface="Times New Roman"/>
              </a:endParaRPr>
            </a:p>
          </p:txBody>
        </p:sp>
        <p:cxnSp>
          <p:nvCxnSpPr>
            <p:cNvPr id="26" name="AutoShape 24"/>
            <p:cNvCxnSpPr>
              <a:cxnSpLocks noChangeShapeType="1"/>
            </p:cNvCxnSpPr>
            <p:nvPr/>
          </p:nvCxnSpPr>
          <p:spPr bwMode="auto">
            <a:xfrm flipV="1">
              <a:off x="2667000" y="1724025"/>
              <a:ext cx="438806" cy="19826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7" name="Text Box 25"/>
            <p:cNvSpPr txBox="1">
              <a:spLocks noChangeArrowheads="1"/>
            </p:cNvSpPr>
            <p:nvPr/>
          </p:nvSpPr>
          <p:spPr bwMode="auto">
            <a:xfrm>
              <a:off x="3495675" y="1857375"/>
              <a:ext cx="65405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バグダード</a:t>
              </a:r>
              <a:endParaRPr lang="ja-JP" sz="1050" kern="100">
                <a:effectLst/>
                <a:latin typeface="Times New Roman"/>
                <a:ea typeface="ＭＳ 明朝"/>
                <a:cs typeface="Times New Roman"/>
              </a:endParaRPr>
            </a:p>
          </p:txBody>
        </p:sp>
        <p:cxnSp>
          <p:nvCxnSpPr>
            <p:cNvPr id="28" name="AutoShape 26"/>
            <p:cNvCxnSpPr>
              <a:cxnSpLocks noChangeShapeType="1"/>
            </p:cNvCxnSpPr>
            <p:nvPr/>
          </p:nvCxnSpPr>
          <p:spPr bwMode="auto">
            <a:xfrm flipV="1">
              <a:off x="2343150" y="1924050"/>
              <a:ext cx="1146557" cy="35077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9" name="Text Box 27"/>
            <p:cNvSpPr txBox="1">
              <a:spLocks noChangeArrowheads="1"/>
            </p:cNvSpPr>
            <p:nvPr/>
          </p:nvSpPr>
          <p:spPr bwMode="auto">
            <a:xfrm>
              <a:off x="3267075" y="2124075"/>
              <a:ext cx="6540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バービル</a:t>
              </a:r>
              <a:endParaRPr lang="ja-JP" sz="1050" kern="100">
                <a:effectLst/>
                <a:latin typeface="Times New Roman"/>
                <a:ea typeface="ＭＳ 明朝"/>
                <a:cs typeface="Times New Roman"/>
              </a:endParaRPr>
            </a:p>
          </p:txBody>
        </p:sp>
        <p:sp>
          <p:nvSpPr>
            <p:cNvPr id="30" name="Text Box 28"/>
            <p:cNvSpPr txBox="1">
              <a:spLocks noChangeArrowheads="1"/>
            </p:cNvSpPr>
            <p:nvPr/>
          </p:nvSpPr>
          <p:spPr bwMode="auto">
            <a:xfrm>
              <a:off x="3495675" y="2314575"/>
              <a:ext cx="654050" cy="293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dirty="0">
                  <a:effectLst/>
                  <a:latin typeface="Times New Roman"/>
                  <a:ea typeface="ＭＳ Ｐ明朝"/>
                  <a:cs typeface="Times New Roman"/>
                </a:rPr>
                <a:t>ワースィト</a:t>
              </a:r>
              <a:endParaRPr lang="ja-JP" sz="1050" kern="100" dirty="0">
                <a:effectLst/>
                <a:latin typeface="Times New Roman"/>
                <a:ea typeface="ＭＳ 明朝"/>
                <a:cs typeface="Times New Roman"/>
              </a:endParaRPr>
            </a:p>
          </p:txBody>
        </p:sp>
        <p:sp>
          <p:nvSpPr>
            <p:cNvPr id="31" name="Text Box 29"/>
            <p:cNvSpPr txBox="1">
              <a:spLocks noChangeArrowheads="1"/>
            </p:cNvSpPr>
            <p:nvPr/>
          </p:nvSpPr>
          <p:spPr bwMode="auto">
            <a:xfrm>
              <a:off x="3752850" y="2657475"/>
              <a:ext cx="654050" cy="229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マイサーン</a:t>
              </a:r>
              <a:endParaRPr lang="ja-JP" sz="1050" kern="100">
                <a:effectLst/>
                <a:latin typeface="Times New Roman"/>
                <a:ea typeface="ＭＳ 明朝"/>
                <a:cs typeface="Times New Roman"/>
              </a:endParaRPr>
            </a:p>
          </p:txBody>
        </p:sp>
        <p:sp>
          <p:nvSpPr>
            <p:cNvPr id="32" name="Text Box 30"/>
            <p:cNvSpPr txBox="1">
              <a:spLocks noChangeArrowheads="1"/>
            </p:cNvSpPr>
            <p:nvPr/>
          </p:nvSpPr>
          <p:spPr bwMode="auto">
            <a:xfrm>
              <a:off x="2457450" y="4400550"/>
              <a:ext cx="70421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ズィー・カール</a:t>
              </a:r>
              <a:endParaRPr lang="ja-JP" sz="1050" kern="100">
                <a:effectLst/>
                <a:latin typeface="Times New Roman"/>
                <a:ea typeface="ＭＳ 明朝"/>
                <a:cs typeface="Times New Roman"/>
              </a:endParaRPr>
            </a:p>
          </p:txBody>
        </p:sp>
        <p:sp>
          <p:nvSpPr>
            <p:cNvPr id="33" name="Text Box 31"/>
            <p:cNvSpPr txBox="1">
              <a:spLocks noChangeArrowheads="1"/>
            </p:cNvSpPr>
            <p:nvPr/>
          </p:nvSpPr>
          <p:spPr bwMode="auto">
            <a:xfrm>
              <a:off x="1009650" y="3543300"/>
              <a:ext cx="805180" cy="184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ja-JP" sz="800" kern="100">
                  <a:effectLst/>
                  <a:latin typeface="Times New Roman"/>
                  <a:ea typeface="ＭＳ Ｐ明朝"/>
                  <a:cs typeface="Times New Roman"/>
                </a:rPr>
                <a:t>カーディスィーヤ</a:t>
              </a:r>
              <a:endParaRPr lang="ja-JP" sz="1050" kern="100">
                <a:effectLst/>
                <a:latin typeface="Times New Roman"/>
                <a:ea typeface="ＭＳ 明朝"/>
                <a:cs typeface="Times New Roman"/>
              </a:endParaRPr>
            </a:p>
          </p:txBody>
        </p:sp>
        <p:cxnSp>
          <p:nvCxnSpPr>
            <p:cNvPr id="34" name="AutoShape 32"/>
            <p:cNvCxnSpPr>
              <a:cxnSpLocks noChangeShapeType="1"/>
            </p:cNvCxnSpPr>
            <p:nvPr/>
          </p:nvCxnSpPr>
          <p:spPr bwMode="auto">
            <a:xfrm flipV="1">
              <a:off x="2524125" y="2219325"/>
              <a:ext cx="745498" cy="38890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5" name="AutoShape 33"/>
            <p:cNvCxnSpPr>
              <a:cxnSpLocks noChangeShapeType="1"/>
            </p:cNvCxnSpPr>
            <p:nvPr/>
          </p:nvCxnSpPr>
          <p:spPr bwMode="auto">
            <a:xfrm flipV="1">
              <a:off x="3067050" y="2466975"/>
              <a:ext cx="427272" cy="14488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6" name="AutoShape 34"/>
            <p:cNvCxnSpPr>
              <a:cxnSpLocks noChangeShapeType="1"/>
            </p:cNvCxnSpPr>
            <p:nvPr/>
          </p:nvCxnSpPr>
          <p:spPr bwMode="auto">
            <a:xfrm flipV="1">
              <a:off x="3629025" y="2809875"/>
              <a:ext cx="249023" cy="7778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35"/>
            <p:cNvCxnSpPr>
              <a:cxnSpLocks noChangeShapeType="1"/>
            </p:cNvCxnSpPr>
            <p:nvPr/>
          </p:nvCxnSpPr>
          <p:spPr bwMode="auto">
            <a:xfrm rot="16200000">
              <a:off x="2524125" y="3705225"/>
              <a:ext cx="1125534" cy="271042"/>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38" name="AutoShape 36"/>
            <p:cNvCxnSpPr>
              <a:cxnSpLocks noChangeShapeType="1"/>
            </p:cNvCxnSpPr>
            <p:nvPr/>
          </p:nvCxnSpPr>
          <p:spPr bwMode="auto">
            <a:xfrm flipV="1">
              <a:off x="1819275" y="3019425"/>
              <a:ext cx="791108" cy="709178"/>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
        <p:nvSpPr>
          <p:cNvPr id="39" name="スライド番号プレースホルダー 38"/>
          <p:cNvSpPr>
            <a:spLocks noGrp="1"/>
          </p:cNvSpPr>
          <p:nvPr>
            <p:ph type="sldNum" sz="quarter" idx="12"/>
          </p:nvPr>
        </p:nvSpPr>
        <p:spPr>
          <a:xfrm>
            <a:off x="3059832" y="6232227"/>
            <a:ext cx="1161826" cy="365125"/>
          </a:xfrm>
        </p:spPr>
        <p:txBody>
          <a:bodyPr/>
          <a:lstStyle/>
          <a:p>
            <a:fld id="{4B0E3B46-59C4-4783-80E0-F9821A9FF39D}" type="slidenum">
              <a:rPr kumimoji="1" lang="ja-JP" altLang="en-US" smtClean="0"/>
              <a:t>5</a:t>
            </a:fld>
            <a:endParaRPr kumimoji="1" lang="ja-JP" altLang="en-US" dirty="0"/>
          </a:p>
        </p:txBody>
      </p:sp>
    </p:spTree>
    <p:extLst>
      <p:ext uri="{BB962C8B-B14F-4D97-AF65-F5344CB8AC3E}">
        <p14:creationId xmlns:p14="http://schemas.microsoft.com/office/powerpoint/2010/main" val="175093368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27584" y="2420888"/>
            <a:ext cx="7408333" cy="4248472"/>
          </a:xfrm>
        </p:spPr>
        <p:txBody>
          <a:bodyPr>
            <a:normAutofit fontScale="85000" lnSpcReduction="20000"/>
          </a:bodyPr>
          <a:lstStyle/>
          <a:p>
            <a:r>
              <a:rPr kumimoji="1" lang="ja-JP" altLang="en-US" sz="3000" dirty="0" smtClean="0"/>
              <a:t>制憲議会選挙（</a:t>
            </a:r>
            <a:r>
              <a:rPr kumimoji="1" lang="en-US" altLang="ja-JP" sz="3000" dirty="0" smtClean="0"/>
              <a:t>2005</a:t>
            </a:r>
            <a:r>
              <a:rPr kumimoji="1" lang="ja-JP" altLang="en-US" sz="3000" dirty="0" smtClean="0"/>
              <a:t>年</a:t>
            </a:r>
            <a:r>
              <a:rPr kumimoji="1" lang="en-US" altLang="ja-JP" sz="3000" dirty="0" smtClean="0"/>
              <a:t>1</a:t>
            </a:r>
            <a:r>
              <a:rPr kumimoji="1" lang="ja-JP" altLang="en-US" sz="3000" dirty="0" smtClean="0"/>
              <a:t>月）＝出発選挙</a:t>
            </a:r>
            <a:endParaRPr kumimoji="1" lang="en-US" altLang="ja-JP" sz="3000" dirty="0" smtClean="0"/>
          </a:p>
          <a:p>
            <a:r>
              <a:rPr lang="ja-JP" altLang="en-US" dirty="0" smtClean="0"/>
              <a:t>問題＝政党間</a:t>
            </a:r>
            <a:r>
              <a:rPr lang="ja-JP" altLang="en-US" dirty="0"/>
              <a:t>の著しい</a:t>
            </a:r>
            <a:r>
              <a:rPr lang="ja-JP" altLang="en-US" dirty="0" smtClean="0"/>
              <a:t>差異</a:t>
            </a:r>
            <a:endParaRPr lang="en-US" altLang="ja-JP" dirty="0" smtClean="0"/>
          </a:p>
          <a:p>
            <a:pPr marL="0" indent="0">
              <a:buNone/>
            </a:pPr>
            <a:r>
              <a:rPr kumimoji="1" lang="ja-JP" altLang="en-US" dirty="0"/>
              <a:t>　</a:t>
            </a:r>
            <a:r>
              <a:rPr kumimoji="1" lang="ja-JP" altLang="en-US" dirty="0" smtClean="0"/>
              <a:t>　　・</a:t>
            </a:r>
            <a:r>
              <a:rPr kumimoji="1" lang="ja-JP" altLang="en-US" dirty="0" smtClean="0">
                <a:solidFill>
                  <a:srgbClr val="00B0F0"/>
                </a:solidFill>
              </a:rPr>
              <a:t>元亡命政党</a:t>
            </a:r>
            <a:r>
              <a:rPr kumimoji="1" lang="ja-JP" altLang="en-US" dirty="0" smtClean="0"/>
              <a:t>（組織化あり・基盤なし）</a:t>
            </a:r>
            <a:endParaRPr kumimoji="1" lang="en-US" altLang="ja-JP" dirty="0" smtClean="0"/>
          </a:p>
          <a:p>
            <a:pPr marL="0" indent="0">
              <a:buNone/>
            </a:pPr>
            <a:r>
              <a:rPr lang="ja-JP" altLang="en-US" dirty="0"/>
              <a:t>　</a:t>
            </a:r>
            <a:r>
              <a:rPr lang="ja-JP" altLang="en-US" dirty="0" smtClean="0"/>
              <a:t>　　　　・ダアワ党、</a:t>
            </a:r>
            <a:r>
              <a:rPr lang="en-US" altLang="ja-JP" dirty="0" smtClean="0"/>
              <a:t>ISCI</a:t>
            </a:r>
            <a:r>
              <a:rPr lang="ja-JP" altLang="en-US" dirty="0" smtClean="0"/>
              <a:t>（シーア派）→「イラク統一同盟」</a:t>
            </a:r>
            <a:endParaRPr kumimoji="1" lang="en-US" altLang="ja-JP" dirty="0" smtClean="0"/>
          </a:p>
          <a:p>
            <a:pPr marL="0" indent="0">
              <a:buNone/>
            </a:pPr>
            <a:r>
              <a:rPr lang="ja-JP" altLang="en-US" dirty="0"/>
              <a:t>　</a:t>
            </a:r>
            <a:r>
              <a:rPr lang="ja-JP" altLang="en-US" dirty="0" smtClean="0"/>
              <a:t>　　・</a:t>
            </a:r>
            <a:r>
              <a:rPr lang="ja-JP" altLang="en-US" dirty="0" smtClean="0">
                <a:solidFill>
                  <a:srgbClr val="00B0F0"/>
                </a:solidFill>
              </a:rPr>
              <a:t>国内政党</a:t>
            </a:r>
            <a:r>
              <a:rPr lang="ja-JP" altLang="en-US" dirty="0" smtClean="0"/>
              <a:t>（組織化なし・基盤あり）</a:t>
            </a:r>
            <a:endParaRPr lang="en-US" altLang="ja-JP" dirty="0" smtClean="0"/>
          </a:p>
          <a:p>
            <a:pPr marL="0" indent="0">
              <a:buNone/>
            </a:pPr>
            <a:r>
              <a:rPr kumimoji="1" lang="ja-JP" altLang="en-US" dirty="0"/>
              <a:t>　</a:t>
            </a:r>
            <a:r>
              <a:rPr kumimoji="1" lang="ja-JP" altLang="en-US" dirty="0" smtClean="0"/>
              <a:t>　　　　・サドル派（シーア派）、イラク合意戦線、イラク国民リスト、</a:t>
            </a:r>
            <a:endParaRPr kumimoji="1" lang="en-US" altLang="ja-JP" dirty="0" smtClean="0"/>
          </a:p>
          <a:p>
            <a:pPr marL="0" indent="0">
              <a:buNone/>
            </a:pPr>
            <a:r>
              <a:rPr lang="ja-JP" altLang="en-US" dirty="0"/>
              <a:t>　</a:t>
            </a:r>
            <a:r>
              <a:rPr lang="ja-JP" altLang="en-US" dirty="0" smtClean="0"/>
              <a:t>　　　　　</a:t>
            </a:r>
            <a:r>
              <a:rPr kumimoji="1" lang="ja-JP" altLang="en-US" dirty="0" smtClean="0"/>
              <a:t>イラク対話戦線（スンナ派）</a:t>
            </a:r>
            <a:endParaRPr kumimoji="1" lang="en-US" altLang="ja-JP" dirty="0" smtClean="0"/>
          </a:p>
          <a:p>
            <a:r>
              <a:rPr lang="ja-JP" altLang="en-US" sz="2800" dirty="0" smtClean="0"/>
              <a:t>結果：「</a:t>
            </a:r>
            <a:r>
              <a:rPr lang="ja-JP" altLang="en-US" sz="2800" dirty="0"/>
              <a:t>イラク統一同盟</a:t>
            </a:r>
            <a:r>
              <a:rPr lang="ja-JP" altLang="en-US" sz="2800" dirty="0" smtClean="0"/>
              <a:t>」の勝利</a:t>
            </a:r>
            <a:r>
              <a:rPr lang="ja-JP" altLang="en-US" sz="2100" dirty="0" smtClean="0"/>
              <a:t>（元亡命政党＋サドル派）</a:t>
            </a:r>
            <a:endParaRPr lang="en-US" altLang="ja-JP" sz="2100" dirty="0" smtClean="0"/>
          </a:p>
          <a:p>
            <a:pPr marL="0" indent="0">
              <a:buNone/>
            </a:pPr>
            <a:r>
              <a:rPr lang="ja-JP" altLang="en-US" sz="2800" dirty="0"/>
              <a:t>　</a:t>
            </a:r>
            <a:r>
              <a:rPr lang="ja-JP" altLang="en-US" sz="2800" dirty="0" smtClean="0"/>
              <a:t>　　　　→シーア派</a:t>
            </a:r>
            <a:r>
              <a:rPr lang="ja-JP" altLang="en-US" sz="2800" dirty="0"/>
              <a:t>イスラーム主義元亡命</a:t>
            </a:r>
            <a:r>
              <a:rPr lang="ja-JP" altLang="en-US" sz="2800" dirty="0" smtClean="0"/>
              <a:t>政党政権成立</a:t>
            </a:r>
            <a:endParaRPr lang="en-US" altLang="ja-JP" sz="2800" dirty="0"/>
          </a:p>
          <a:p>
            <a:r>
              <a:rPr lang="ja-JP" altLang="en-US" sz="2800" dirty="0">
                <a:solidFill>
                  <a:srgbClr val="FF0000"/>
                </a:solidFill>
              </a:rPr>
              <a:t>「政治的宗派主義」</a:t>
            </a:r>
            <a:r>
              <a:rPr lang="ja-JP" altLang="en-US" sz="2800" dirty="0"/>
              <a:t>の出現</a:t>
            </a:r>
            <a:endParaRPr lang="en-US" altLang="ja-JP" sz="2800" dirty="0"/>
          </a:p>
          <a:p>
            <a:pPr lvl="1">
              <a:buFont typeface="Wingdings" pitchFamily="2" charset="2"/>
              <a:buChar char="l"/>
            </a:pPr>
            <a:r>
              <a:rPr lang="ja-JP" altLang="en-US" sz="2400" dirty="0"/>
              <a:t>スンナ派の国内政党のボイコット</a:t>
            </a:r>
            <a:endParaRPr lang="en-US" altLang="ja-JP" sz="2400" dirty="0"/>
          </a:p>
          <a:p>
            <a:pPr lvl="1">
              <a:buFont typeface="Wingdings" pitchFamily="2" charset="2"/>
              <a:buChar char="l"/>
            </a:pPr>
            <a:r>
              <a:rPr lang="ja-JP" altLang="en-US" sz="2400" dirty="0"/>
              <a:t>投票率の格差</a:t>
            </a:r>
            <a:endParaRPr lang="en-US" altLang="ja-JP" sz="2400" dirty="0"/>
          </a:p>
          <a:p>
            <a:pPr>
              <a:buFont typeface="Arial" pitchFamily="34" charset="0"/>
              <a:buChar char="•"/>
            </a:pPr>
            <a:endParaRPr kumimoji="1" lang="en-US" altLang="ja-JP" dirty="0" smtClean="0"/>
          </a:p>
        </p:txBody>
      </p:sp>
      <p:sp>
        <p:nvSpPr>
          <p:cNvPr id="2" name="タイトル 1"/>
          <p:cNvSpPr>
            <a:spLocks noGrp="1"/>
          </p:cNvSpPr>
          <p:nvPr>
            <p:ph type="title"/>
          </p:nvPr>
        </p:nvSpPr>
        <p:spPr/>
        <p:txBody>
          <a:bodyPr>
            <a:normAutofit/>
          </a:bodyPr>
          <a:lstStyle/>
          <a:p>
            <a:r>
              <a:rPr kumimoji="1" lang="ja-JP" altLang="en-US" dirty="0" smtClean="0"/>
              <a:t>選挙時の「政治的宗派主義」</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6</a:t>
            </a:fld>
            <a:endParaRPr kumimoji="1" lang="ja-JP" altLang="en-US"/>
          </a:p>
        </p:txBody>
      </p:sp>
    </p:spTree>
    <p:extLst>
      <p:ext uri="{BB962C8B-B14F-4D97-AF65-F5344CB8AC3E}">
        <p14:creationId xmlns:p14="http://schemas.microsoft.com/office/powerpoint/2010/main" val="13241358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kumimoji="1" lang="ja-JP" altLang="en-US" sz="3000" dirty="0" smtClean="0"/>
              <a:t>第</a:t>
            </a:r>
            <a:r>
              <a:rPr kumimoji="1" lang="en-US" altLang="ja-JP" sz="3000" dirty="0" smtClean="0"/>
              <a:t>1</a:t>
            </a:r>
            <a:r>
              <a:rPr kumimoji="1" lang="ja-JP" altLang="en-US" sz="3000" dirty="0" smtClean="0"/>
              <a:t>回国会選挙（</a:t>
            </a:r>
            <a:r>
              <a:rPr kumimoji="1" lang="en-US" altLang="ja-JP" sz="3000" dirty="0" smtClean="0"/>
              <a:t>2005</a:t>
            </a:r>
            <a:r>
              <a:rPr kumimoji="1" lang="ja-JP" altLang="en-US" sz="3000" dirty="0" smtClean="0"/>
              <a:t>年</a:t>
            </a:r>
            <a:r>
              <a:rPr kumimoji="1" lang="en-US" altLang="ja-JP" sz="3000" dirty="0" smtClean="0"/>
              <a:t>12</a:t>
            </a:r>
            <a:r>
              <a:rPr kumimoji="1" lang="ja-JP" altLang="en-US" sz="3000" dirty="0" smtClean="0"/>
              <a:t>月）＝出発選挙</a:t>
            </a:r>
            <a:endParaRPr kumimoji="1" lang="en-US" altLang="ja-JP" sz="3000" dirty="0" smtClean="0"/>
          </a:p>
          <a:p>
            <a:r>
              <a:rPr kumimoji="1" lang="ja-JP" altLang="en-US" sz="2800" dirty="0" smtClean="0"/>
              <a:t>拘束名簿式比例代表制導入</a:t>
            </a:r>
            <a:endParaRPr kumimoji="1" lang="en-US" altLang="ja-JP" sz="2800" dirty="0" smtClean="0"/>
          </a:p>
          <a:p>
            <a:r>
              <a:rPr lang="ja-JP" altLang="en-US" sz="2800" dirty="0" smtClean="0"/>
              <a:t>「イラク統一同盟」：過半数獲得できず</a:t>
            </a:r>
            <a:endParaRPr lang="en-US" altLang="ja-JP" sz="2800" dirty="0" smtClean="0"/>
          </a:p>
          <a:p>
            <a:pPr marL="0" indent="0">
              <a:buNone/>
            </a:pPr>
            <a:r>
              <a:rPr lang="ja-JP" altLang="en-US" sz="2800" dirty="0"/>
              <a:t>　</a:t>
            </a:r>
            <a:r>
              <a:rPr lang="ja-JP" altLang="en-US" sz="2800" dirty="0" smtClean="0"/>
              <a:t>　　　→連立政権</a:t>
            </a:r>
            <a:endParaRPr lang="en-US" altLang="ja-JP" sz="2800" dirty="0" smtClean="0"/>
          </a:p>
          <a:p>
            <a:pPr marL="0" indent="0">
              <a:buNone/>
            </a:pPr>
            <a:r>
              <a:rPr kumimoji="1" lang="ja-JP" altLang="en-US" sz="2800" dirty="0" smtClean="0"/>
              <a:t>　　　　∵スンナ派国内政党の参加</a:t>
            </a:r>
            <a:endParaRPr kumimoji="1" lang="en-US" altLang="ja-JP" sz="2800" dirty="0" smtClean="0"/>
          </a:p>
          <a:p>
            <a:r>
              <a:rPr kumimoji="1" lang="ja-JP" altLang="en-US" sz="2800" dirty="0" smtClean="0">
                <a:solidFill>
                  <a:srgbClr val="FF0000"/>
                </a:solidFill>
              </a:rPr>
              <a:t>「政治的宗派主義」</a:t>
            </a:r>
            <a:r>
              <a:rPr kumimoji="1" lang="ja-JP" altLang="en-US" sz="2800" dirty="0" smtClean="0"/>
              <a:t>の拡大</a:t>
            </a:r>
            <a:endParaRPr kumimoji="1" lang="ja-JP" altLang="en-US" sz="2800" dirty="0"/>
          </a:p>
        </p:txBody>
      </p:sp>
      <p:sp>
        <p:nvSpPr>
          <p:cNvPr id="2" name="タイトル 1"/>
          <p:cNvSpPr>
            <a:spLocks noGrp="1"/>
          </p:cNvSpPr>
          <p:nvPr>
            <p:ph type="title"/>
          </p:nvPr>
        </p:nvSpPr>
        <p:spPr/>
        <p:txBody>
          <a:bodyPr/>
          <a:lstStyle/>
          <a:p>
            <a:r>
              <a:rPr lang="ja-JP" altLang="en-US" dirty="0"/>
              <a:t>選挙時の「政治的宗派主義」</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7</a:t>
            </a:fld>
            <a:endParaRPr kumimoji="1" lang="ja-JP" altLang="en-US"/>
          </a:p>
        </p:txBody>
      </p:sp>
    </p:spTree>
    <p:extLst>
      <p:ext uri="{BB962C8B-B14F-4D97-AF65-F5344CB8AC3E}">
        <p14:creationId xmlns:p14="http://schemas.microsoft.com/office/powerpoint/2010/main" val="5900411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79512" y="1916832"/>
            <a:ext cx="8784976" cy="4680520"/>
          </a:xfrm>
          <a:prstGeom prst="rect">
            <a:avLst/>
          </a:prstGeom>
          <a:noFill/>
          <a:ln>
            <a:noFill/>
          </a:ln>
        </p:spPr>
      </p:pic>
      <p:sp>
        <p:nvSpPr>
          <p:cNvPr id="2" name="タイトル 1"/>
          <p:cNvSpPr>
            <a:spLocks noGrp="1"/>
          </p:cNvSpPr>
          <p:nvPr>
            <p:ph type="title"/>
          </p:nvPr>
        </p:nvSpPr>
        <p:spPr/>
        <p:txBody>
          <a:bodyPr>
            <a:normAutofit fontScale="90000"/>
          </a:bodyPr>
          <a:lstStyle/>
          <a:p>
            <a:r>
              <a:rPr kumimoji="1" lang="ja-JP" altLang="en-US" dirty="0" smtClean="0"/>
              <a:t>図</a:t>
            </a:r>
            <a:r>
              <a:rPr kumimoji="1" lang="en-US" altLang="ja-JP" dirty="0" smtClean="0"/>
              <a:t>1:</a:t>
            </a:r>
            <a:r>
              <a:rPr kumimoji="1" lang="ja-JP" altLang="en-US" dirty="0" smtClean="0"/>
              <a:t>主要政党の県別得票率</a:t>
            </a:r>
            <a:r>
              <a:rPr kumimoji="1" lang="en-US" altLang="ja-JP" dirty="0" smtClean="0"/>
              <a:t>(</a:t>
            </a:r>
            <a:r>
              <a:rPr kumimoji="1" lang="ja-JP" altLang="en-US" dirty="0" smtClean="0"/>
              <a:t>第１回</a:t>
            </a:r>
            <a:r>
              <a:rPr kumimoji="1" lang="en-US" altLang="ja-JP" dirty="0" smtClean="0"/>
              <a:t>)</a:t>
            </a:r>
            <a:endParaRPr kumimoji="1" lang="ja-JP" altLang="en-US" dirty="0"/>
          </a:p>
        </p:txBody>
      </p:sp>
      <p:sp>
        <p:nvSpPr>
          <p:cNvPr id="3" name="スライド番号プレースホルダー 2"/>
          <p:cNvSpPr>
            <a:spLocks noGrp="1"/>
          </p:cNvSpPr>
          <p:nvPr>
            <p:ph type="sldNum" sz="quarter" idx="12"/>
          </p:nvPr>
        </p:nvSpPr>
        <p:spPr/>
        <p:txBody>
          <a:bodyPr/>
          <a:lstStyle/>
          <a:p>
            <a:fld id="{4B0E3B46-59C4-4783-80E0-F9821A9FF39D}" type="slidenum">
              <a:rPr kumimoji="1" lang="ja-JP" altLang="en-US" smtClean="0"/>
              <a:t>8</a:t>
            </a:fld>
            <a:endParaRPr kumimoji="1" lang="ja-JP" altLang="en-US"/>
          </a:p>
        </p:txBody>
      </p:sp>
    </p:spTree>
    <p:extLst>
      <p:ext uri="{BB962C8B-B14F-4D97-AF65-F5344CB8AC3E}">
        <p14:creationId xmlns:p14="http://schemas.microsoft.com/office/powerpoint/2010/main" val="29242798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72067" y="2564904"/>
            <a:ext cx="7408333" cy="3744416"/>
          </a:xfrm>
        </p:spPr>
        <p:txBody>
          <a:bodyPr>
            <a:normAutofit/>
          </a:bodyPr>
          <a:lstStyle/>
          <a:p>
            <a:r>
              <a:rPr kumimoji="1" lang="ja-JP" altLang="en-US" sz="2800" dirty="0" smtClean="0"/>
              <a:t>第</a:t>
            </a:r>
            <a:r>
              <a:rPr kumimoji="1" lang="en-US" altLang="ja-JP" sz="2800" dirty="0" smtClean="0"/>
              <a:t>2</a:t>
            </a:r>
            <a:r>
              <a:rPr kumimoji="1" lang="ja-JP" altLang="en-US" sz="2800" dirty="0" smtClean="0"/>
              <a:t>回国会選挙（</a:t>
            </a:r>
            <a:r>
              <a:rPr kumimoji="1" lang="en-US" altLang="ja-JP" sz="2800" dirty="0" smtClean="0"/>
              <a:t>2010</a:t>
            </a:r>
            <a:r>
              <a:rPr kumimoji="1" lang="ja-JP" altLang="en-US" sz="2800" dirty="0" smtClean="0"/>
              <a:t>年</a:t>
            </a:r>
            <a:r>
              <a:rPr kumimoji="1" lang="en-US" altLang="ja-JP" sz="2800" dirty="0" smtClean="0"/>
              <a:t>3</a:t>
            </a:r>
            <a:r>
              <a:rPr kumimoji="1" lang="ja-JP" altLang="en-US" sz="2800" dirty="0" smtClean="0"/>
              <a:t>月）＝ポスト出発選挙</a:t>
            </a:r>
            <a:endParaRPr kumimoji="1" lang="en-US" altLang="ja-JP" sz="2800" dirty="0" smtClean="0"/>
          </a:p>
          <a:p>
            <a:pPr marL="0" indent="0">
              <a:buNone/>
            </a:pPr>
            <a:r>
              <a:rPr lang="ja-JP" altLang="en-US" dirty="0" smtClean="0"/>
              <a:t>　①非拘束名簿方式の導入</a:t>
            </a:r>
            <a:endParaRPr lang="en-US" altLang="ja-JP" dirty="0" smtClean="0"/>
          </a:p>
          <a:p>
            <a:pPr marL="0" indent="0">
              <a:buNone/>
            </a:pPr>
            <a:r>
              <a:rPr lang="ja-JP" altLang="en-US" dirty="0" smtClean="0"/>
              <a:t>　②政党連合の大幅な再編</a:t>
            </a:r>
            <a:endParaRPr lang="en-US" altLang="ja-JP" dirty="0" smtClean="0"/>
          </a:p>
          <a:p>
            <a:pPr lvl="2">
              <a:buFont typeface="Wingdings" pitchFamily="2" charset="2"/>
              <a:buChar char="l"/>
            </a:pPr>
            <a:r>
              <a:rPr lang="ja-JP" altLang="en-US" dirty="0" smtClean="0"/>
              <a:t>分裂する与党（法治国家同盟、イラク国民同盟）</a:t>
            </a:r>
            <a:endParaRPr lang="en-US" altLang="ja-JP" dirty="0" smtClean="0"/>
          </a:p>
          <a:p>
            <a:pPr lvl="2">
              <a:buFont typeface="Wingdings" pitchFamily="2" charset="2"/>
              <a:buChar char="l"/>
            </a:pPr>
            <a:r>
              <a:rPr lang="ja-JP" altLang="en-US" dirty="0" smtClean="0"/>
              <a:t>統合する野党（イラーキーヤ）</a:t>
            </a:r>
            <a:endParaRPr lang="en-US" altLang="ja-JP" dirty="0"/>
          </a:p>
          <a:p>
            <a:r>
              <a:rPr kumimoji="1" lang="ja-JP" altLang="en-US" dirty="0" smtClean="0"/>
              <a:t>与党の敗北、野党の勝利→選挙後の合従連衡で旧与党の統合</a:t>
            </a:r>
            <a:endParaRPr kumimoji="1" lang="en-US" altLang="ja-JP" dirty="0" smtClean="0"/>
          </a:p>
          <a:p>
            <a:r>
              <a:rPr lang="ja-JP" altLang="en-US" dirty="0" smtClean="0">
                <a:solidFill>
                  <a:srgbClr val="FF0000"/>
                </a:solidFill>
              </a:rPr>
              <a:t>「政治的宗派主義」</a:t>
            </a:r>
            <a:endParaRPr kumimoji="1" lang="en-US" altLang="ja-JP" dirty="0" smtClean="0">
              <a:solidFill>
                <a:srgbClr val="FF0000"/>
              </a:solidFill>
            </a:endParaRPr>
          </a:p>
          <a:p>
            <a:endParaRPr kumimoji="1" lang="ja-JP" altLang="en-US" dirty="0"/>
          </a:p>
        </p:txBody>
      </p:sp>
      <p:sp>
        <p:nvSpPr>
          <p:cNvPr id="2" name="タイトル 1"/>
          <p:cNvSpPr>
            <a:spLocks noGrp="1"/>
          </p:cNvSpPr>
          <p:nvPr>
            <p:ph type="title"/>
          </p:nvPr>
        </p:nvSpPr>
        <p:spPr/>
        <p:txBody>
          <a:bodyPr/>
          <a:lstStyle/>
          <a:p>
            <a:r>
              <a:rPr lang="ja-JP" altLang="en-US" dirty="0"/>
              <a:t>選挙時の「政治的宗派主義」</a:t>
            </a:r>
            <a:endParaRPr kumimoji="1" lang="ja-JP" altLang="en-US" dirty="0"/>
          </a:p>
        </p:txBody>
      </p:sp>
      <p:sp>
        <p:nvSpPr>
          <p:cNvPr id="4" name="スライド番号プレースホルダー 3"/>
          <p:cNvSpPr>
            <a:spLocks noGrp="1"/>
          </p:cNvSpPr>
          <p:nvPr>
            <p:ph type="sldNum" sz="quarter" idx="12"/>
          </p:nvPr>
        </p:nvSpPr>
        <p:spPr/>
        <p:txBody>
          <a:bodyPr/>
          <a:lstStyle/>
          <a:p>
            <a:fld id="{4B0E3B46-59C4-4783-80E0-F9821A9FF39D}" type="slidenum">
              <a:rPr kumimoji="1" lang="ja-JP" altLang="en-US" smtClean="0"/>
              <a:t>9</a:t>
            </a:fld>
            <a:endParaRPr kumimoji="1" lang="ja-JP" altLang="en-US"/>
          </a:p>
        </p:txBody>
      </p:sp>
    </p:spTree>
    <p:extLst>
      <p:ext uri="{BB962C8B-B14F-4D97-AF65-F5344CB8AC3E}">
        <p14:creationId xmlns:p14="http://schemas.microsoft.com/office/powerpoint/2010/main" val="270587708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Civic</Template>
  <TotalTime>928</TotalTime>
  <Words>666</Words>
  <Application>Microsoft Office PowerPoint</Application>
  <PresentationFormat>画面に合わせる (4:3)</PresentationFormat>
  <Paragraphs>160</Paragraphs>
  <Slides>21</Slides>
  <Notes>1</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ウェーブ</vt:lpstr>
      <vt:lpstr>イラクにおける政党支持構造とその変容</vt:lpstr>
      <vt:lpstr>はじめに</vt:lpstr>
      <vt:lpstr>はじめに</vt:lpstr>
      <vt:lpstr>はじめに</vt:lpstr>
      <vt:lpstr>はじめに</vt:lpstr>
      <vt:lpstr>選挙時の「政治的宗派主義」</vt:lpstr>
      <vt:lpstr>選挙時の「政治的宗派主義」</vt:lpstr>
      <vt:lpstr>図1:主要政党の県別得票率(第１回)</vt:lpstr>
      <vt:lpstr>選挙時の「政治的宗派主義」</vt:lpstr>
      <vt:lpstr>図2:主要政党の県別得票率(第２回)</vt:lpstr>
      <vt:lpstr>選挙間期の多数派形成ゲーム</vt:lpstr>
      <vt:lpstr>選挙間期の多数派形成ゲーム</vt:lpstr>
      <vt:lpstr>選挙間期の多数派形成ゲーム</vt:lpstr>
      <vt:lpstr>仮説</vt:lpstr>
      <vt:lpstr>図３:選挙期と選挙間期の政党支持率</vt:lpstr>
      <vt:lpstr>表１:エスノポリティックス構造の計量分析 （無党派を基準とした多項プロビット分析）</vt:lpstr>
      <vt:lpstr>図４:エスニシティと支持態度の確率変動 （多項プロビット分析の結果から推定）</vt:lpstr>
      <vt:lpstr>表２:投票忌避の計量分析 図５:国民統合と失業率による投票忌避確率の変動</vt:lpstr>
      <vt:lpstr>計量分析のまとめ</vt:lpstr>
      <vt:lpstr>おわりに</vt:lpstr>
      <vt:lpstr>おわりに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イラクにおける政党支持構造とその変容</dc:title>
  <dc:creator>YAMAO;HAMANAKA</dc:creator>
  <cp:lastModifiedBy>Shingo</cp:lastModifiedBy>
  <cp:revision>51</cp:revision>
  <cp:lastPrinted>2012-10-02T03:48:50Z</cp:lastPrinted>
  <dcterms:created xsi:type="dcterms:W3CDTF">2012-09-04T10:40:13Z</dcterms:created>
  <dcterms:modified xsi:type="dcterms:W3CDTF">2012-10-02T08:04:05Z</dcterms:modified>
</cp:coreProperties>
</file>