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sldIdLst>
    <p:sldId id="256" r:id="rId5"/>
    <p:sldId id="279" r:id="rId6"/>
    <p:sldId id="257" r:id="rId7"/>
    <p:sldId id="258" r:id="rId8"/>
    <p:sldId id="259" r:id="rId9"/>
    <p:sldId id="261" r:id="rId10"/>
    <p:sldId id="260" r:id="rId11"/>
    <p:sldId id="262" r:id="rId12"/>
    <p:sldId id="265" r:id="rId13"/>
    <p:sldId id="263" r:id="rId14"/>
    <p:sldId id="266" r:id="rId15"/>
    <p:sldId id="264"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6858000" type="screen4x3"/>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043"/>
    <a:srgbClr val="2B4A5E"/>
    <a:srgbClr val="406F8D"/>
    <a:srgbClr val="4864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30740;&#31350;&#38306;&#20418;\&#12452;&#12473;&#12521;&#12456;&#12523;&#12392;&#20013;&#26481;&#22320;&#22495;&#25919;&#27835;&#12471;&#12473;&#12486;&#12512;\&#12524;&#12496;&#12494;&#12531;&#22269;&#22659;&#12391;&#12398;IDF&#20853;&#22763;&#25126;&#27515;&#32773;&#2596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30740;&#31350;&#38306;&#20418;\&#12452;&#12473;&#12521;&#12456;&#12523;&#12392;&#20013;&#26481;&#22320;&#22495;&#25919;&#27835;&#12471;&#12473;&#12486;&#12512;\&#12524;&#12496;&#12494;&#12531;&#25764;&#36864;&#19990;&#35542;&#35519;&#26619;.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1"/>
          <c:order val="0"/>
          <c:spPr>
            <a:solidFill>
              <a:srgbClr val="FF0000"/>
            </a:solidFill>
          </c:spPr>
          <c:cat>
            <c:numRef>
              <c:f>Sheet1!$A$1:$A$21</c:f>
              <c:numCache>
                <c:formatCode>General</c:formatCode>
                <c:ptCount val="2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numCache>
            </c:numRef>
          </c:cat>
          <c:val>
            <c:numRef>
              <c:f>Sheet1!$B$1:$B$21</c:f>
              <c:numCache>
                <c:formatCode>General</c:formatCode>
                <c:ptCount val="21"/>
                <c:pt idx="0">
                  <c:v>3</c:v>
                </c:pt>
                <c:pt idx="1">
                  <c:v>9</c:v>
                </c:pt>
                <c:pt idx="2">
                  <c:v>18</c:v>
                </c:pt>
                <c:pt idx="3">
                  <c:v>20</c:v>
                </c:pt>
                <c:pt idx="4">
                  <c:v>2</c:v>
                </c:pt>
                <c:pt idx="5">
                  <c:v>7</c:v>
                </c:pt>
                <c:pt idx="6">
                  <c:v>9</c:v>
                </c:pt>
                <c:pt idx="7">
                  <c:v>13</c:v>
                </c:pt>
                <c:pt idx="8">
                  <c:v>26</c:v>
                </c:pt>
                <c:pt idx="9">
                  <c:v>21</c:v>
                </c:pt>
                <c:pt idx="10">
                  <c:v>23</c:v>
                </c:pt>
                <c:pt idx="11">
                  <c:v>26</c:v>
                </c:pt>
                <c:pt idx="12">
                  <c:v>33</c:v>
                </c:pt>
                <c:pt idx="13">
                  <c:v>20</c:v>
                </c:pt>
                <c:pt idx="14">
                  <c:v>12</c:v>
                </c:pt>
                <c:pt idx="15">
                  <c:v>8</c:v>
                </c:pt>
                <c:pt idx="16">
                  <c:v>2</c:v>
                </c:pt>
                <c:pt idx="17">
                  <c:v>1</c:v>
                </c:pt>
                <c:pt idx="18">
                  <c:v>2</c:v>
                </c:pt>
                <c:pt idx="19">
                  <c:v>5</c:v>
                </c:pt>
                <c:pt idx="20">
                  <c:v>2</c:v>
                </c:pt>
              </c:numCache>
            </c:numRef>
          </c:val>
        </c:ser>
        <c:axId val="63792640"/>
        <c:axId val="63794176"/>
      </c:barChart>
      <c:catAx>
        <c:axId val="63792640"/>
        <c:scaling>
          <c:orientation val="minMax"/>
        </c:scaling>
        <c:axPos val="b"/>
        <c:numFmt formatCode="General" sourceLinked="1"/>
        <c:tickLblPos val="nextTo"/>
        <c:txPr>
          <a:bodyPr/>
          <a:lstStyle/>
          <a:p>
            <a:pPr>
              <a:defRPr sz="1600"/>
            </a:pPr>
            <a:endParaRPr lang="ja-JP"/>
          </a:p>
        </c:txPr>
        <c:crossAx val="63794176"/>
        <c:crosses val="autoZero"/>
        <c:auto val="1"/>
        <c:lblAlgn val="ctr"/>
        <c:lblOffset val="100"/>
      </c:catAx>
      <c:valAx>
        <c:axId val="63794176"/>
        <c:scaling>
          <c:orientation val="minMax"/>
        </c:scaling>
        <c:axPos val="l"/>
        <c:majorGridlines/>
        <c:numFmt formatCode="General" sourceLinked="1"/>
        <c:tickLblPos val="nextTo"/>
        <c:txPr>
          <a:bodyPr/>
          <a:lstStyle/>
          <a:p>
            <a:pPr>
              <a:defRPr sz="1400" b="1"/>
            </a:pPr>
            <a:endParaRPr lang="ja-JP"/>
          </a:p>
        </c:txPr>
        <c:crossAx val="63792640"/>
        <c:crosses val="autoZero"/>
        <c:crossBetween val="between"/>
      </c:valAx>
    </c:plotArea>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style val="1"/>
  <c:chart>
    <c:autoTitleDeleted val="1"/>
    <c:plotArea>
      <c:layout/>
      <c:barChart>
        <c:barDir val="bar"/>
        <c:grouping val="percentStacked"/>
        <c:ser>
          <c:idx val="0"/>
          <c:order val="0"/>
          <c:tx>
            <c:strRef>
              <c:f>Sheet1!$B$1</c:f>
              <c:strCache>
                <c:ptCount val="1"/>
                <c:pt idx="0">
                  <c:v>Definitely Agree</c:v>
                </c:pt>
              </c:strCache>
            </c:strRef>
          </c:tx>
          <c:dLbls>
            <c:spPr>
              <a:solidFill>
                <a:sysClr val="window" lastClr="FFFFFF"/>
              </a:solidFill>
            </c:spPr>
            <c:showVal val="1"/>
          </c:dLbls>
          <c:cat>
            <c:numRef>
              <c:f>Sheet1!$A$2:$A$5</c:f>
              <c:numCache>
                <c:formatCode>General</c:formatCode>
                <c:ptCount val="4"/>
                <c:pt idx="0">
                  <c:v>1997</c:v>
                </c:pt>
                <c:pt idx="1">
                  <c:v>1998</c:v>
                </c:pt>
                <c:pt idx="2">
                  <c:v>1999</c:v>
                </c:pt>
                <c:pt idx="3">
                  <c:v>2000</c:v>
                </c:pt>
              </c:numCache>
            </c:numRef>
          </c:cat>
          <c:val>
            <c:numRef>
              <c:f>Sheet1!$B$2:$B$5</c:f>
              <c:numCache>
                <c:formatCode>General</c:formatCode>
                <c:ptCount val="4"/>
                <c:pt idx="0">
                  <c:v>12</c:v>
                </c:pt>
                <c:pt idx="1">
                  <c:v>14</c:v>
                </c:pt>
                <c:pt idx="2">
                  <c:v>17</c:v>
                </c:pt>
                <c:pt idx="3">
                  <c:v>25</c:v>
                </c:pt>
              </c:numCache>
            </c:numRef>
          </c:val>
        </c:ser>
        <c:ser>
          <c:idx val="1"/>
          <c:order val="1"/>
          <c:tx>
            <c:strRef>
              <c:f>Sheet1!$C$1</c:f>
              <c:strCache>
                <c:ptCount val="1"/>
                <c:pt idx="0">
                  <c:v>Agree</c:v>
                </c:pt>
              </c:strCache>
            </c:strRef>
          </c:tx>
          <c:dLbls>
            <c:spPr>
              <a:solidFill>
                <a:sysClr val="window" lastClr="FFFFFF"/>
              </a:solidFill>
            </c:spPr>
            <c:showVal val="1"/>
          </c:dLbls>
          <c:cat>
            <c:numRef>
              <c:f>Sheet1!$A$2:$A$5</c:f>
              <c:numCache>
                <c:formatCode>General</c:formatCode>
                <c:ptCount val="4"/>
                <c:pt idx="0">
                  <c:v>1997</c:v>
                </c:pt>
                <c:pt idx="1">
                  <c:v>1998</c:v>
                </c:pt>
                <c:pt idx="2">
                  <c:v>1999</c:v>
                </c:pt>
                <c:pt idx="3">
                  <c:v>2000</c:v>
                </c:pt>
              </c:numCache>
            </c:numRef>
          </c:cat>
          <c:val>
            <c:numRef>
              <c:f>Sheet1!$C$2:$C$5</c:f>
              <c:numCache>
                <c:formatCode>General</c:formatCode>
                <c:ptCount val="4"/>
                <c:pt idx="0">
                  <c:v>29</c:v>
                </c:pt>
                <c:pt idx="1">
                  <c:v>30</c:v>
                </c:pt>
                <c:pt idx="2">
                  <c:v>38</c:v>
                </c:pt>
                <c:pt idx="3">
                  <c:v>37</c:v>
                </c:pt>
              </c:numCache>
            </c:numRef>
          </c:val>
        </c:ser>
        <c:ser>
          <c:idx val="2"/>
          <c:order val="2"/>
          <c:tx>
            <c:strRef>
              <c:f>Sheet1!$D$1</c:f>
              <c:strCache>
                <c:ptCount val="1"/>
                <c:pt idx="0">
                  <c:v>Disagree</c:v>
                </c:pt>
              </c:strCache>
            </c:strRef>
          </c:tx>
          <c:dLbls>
            <c:spPr>
              <a:solidFill>
                <a:sysClr val="window" lastClr="FFFFFF"/>
              </a:solidFill>
            </c:spPr>
            <c:showVal val="1"/>
          </c:dLbls>
          <c:cat>
            <c:numRef>
              <c:f>Sheet1!$A$2:$A$5</c:f>
              <c:numCache>
                <c:formatCode>General</c:formatCode>
                <c:ptCount val="4"/>
                <c:pt idx="0">
                  <c:v>1997</c:v>
                </c:pt>
                <c:pt idx="1">
                  <c:v>1998</c:v>
                </c:pt>
                <c:pt idx="2">
                  <c:v>1999</c:v>
                </c:pt>
                <c:pt idx="3">
                  <c:v>2000</c:v>
                </c:pt>
              </c:numCache>
            </c:numRef>
          </c:cat>
          <c:val>
            <c:numRef>
              <c:f>Sheet1!$D$2:$D$5</c:f>
              <c:numCache>
                <c:formatCode>General</c:formatCode>
                <c:ptCount val="4"/>
                <c:pt idx="0">
                  <c:v>23</c:v>
                </c:pt>
                <c:pt idx="1">
                  <c:v>23</c:v>
                </c:pt>
                <c:pt idx="2">
                  <c:v>18</c:v>
                </c:pt>
                <c:pt idx="3">
                  <c:v>18</c:v>
                </c:pt>
              </c:numCache>
            </c:numRef>
          </c:val>
        </c:ser>
        <c:ser>
          <c:idx val="3"/>
          <c:order val="3"/>
          <c:tx>
            <c:strRef>
              <c:f>Sheet1!$E$1</c:f>
              <c:strCache>
                <c:ptCount val="1"/>
                <c:pt idx="0">
                  <c:v>Definitely Disagree</c:v>
                </c:pt>
              </c:strCache>
            </c:strRef>
          </c:tx>
          <c:dLbls>
            <c:spPr>
              <a:solidFill>
                <a:sysClr val="window" lastClr="FFFFFF"/>
              </a:solidFill>
            </c:spPr>
            <c:showVal val="1"/>
          </c:dLbls>
          <c:cat>
            <c:numRef>
              <c:f>Sheet1!$A$2:$A$5</c:f>
              <c:numCache>
                <c:formatCode>General</c:formatCode>
                <c:ptCount val="4"/>
                <c:pt idx="0">
                  <c:v>1997</c:v>
                </c:pt>
                <c:pt idx="1">
                  <c:v>1998</c:v>
                </c:pt>
                <c:pt idx="2">
                  <c:v>1999</c:v>
                </c:pt>
                <c:pt idx="3">
                  <c:v>2000</c:v>
                </c:pt>
              </c:numCache>
            </c:numRef>
          </c:cat>
          <c:val>
            <c:numRef>
              <c:f>Sheet1!$E$2:$E$5</c:f>
              <c:numCache>
                <c:formatCode>General</c:formatCode>
                <c:ptCount val="4"/>
                <c:pt idx="0">
                  <c:v>36</c:v>
                </c:pt>
                <c:pt idx="1">
                  <c:v>33</c:v>
                </c:pt>
                <c:pt idx="2">
                  <c:v>27</c:v>
                </c:pt>
                <c:pt idx="3">
                  <c:v>20</c:v>
                </c:pt>
              </c:numCache>
            </c:numRef>
          </c:val>
        </c:ser>
        <c:dLbls>
          <c:showVal val="1"/>
        </c:dLbls>
        <c:gapWidth val="75"/>
        <c:overlap val="100"/>
        <c:axId val="64345600"/>
        <c:axId val="64347136"/>
      </c:barChart>
      <c:catAx>
        <c:axId val="64345600"/>
        <c:scaling>
          <c:orientation val="minMax"/>
        </c:scaling>
        <c:axPos val="l"/>
        <c:numFmt formatCode="General" sourceLinked="1"/>
        <c:majorTickMark val="none"/>
        <c:tickLblPos val="nextTo"/>
        <c:txPr>
          <a:bodyPr/>
          <a:lstStyle/>
          <a:p>
            <a:pPr>
              <a:defRPr sz="1400" b="1"/>
            </a:pPr>
            <a:endParaRPr lang="ja-JP"/>
          </a:p>
        </c:txPr>
        <c:crossAx val="64347136"/>
        <c:crosses val="autoZero"/>
        <c:auto val="1"/>
        <c:lblAlgn val="ctr"/>
        <c:lblOffset val="100"/>
      </c:catAx>
      <c:valAx>
        <c:axId val="64347136"/>
        <c:scaling>
          <c:orientation val="minMax"/>
        </c:scaling>
        <c:axPos val="b"/>
        <c:numFmt formatCode="0%" sourceLinked="1"/>
        <c:majorTickMark val="none"/>
        <c:tickLblPos val="nextTo"/>
        <c:txPr>
          <a:bodyPr/>
          <a:lstStyle/>
          <a:p>
            <a:pPr>
              <a:defRPr sz="1400" b="1"/>
            </a:pPr>
            <a:endParaRPr lang="ja-JP"/>
          </a:p>
        </c:txPr>
        <c:crossAx val="64345600"/>
        <c:crosses val="autoZero"/>
        <c:crossBetween val="between"/>
      </c:valAx>
    </c:plotArea>
    <c:legend>
      <c:legendPos val="b"/>
      <c:txPr>
        <a:bodyPr/>
        <a:lstStyle/>
        <a:p>
          <a:pPr>
            <a:defRPr sz="1400" b="1"/>
          </a:pPr>
          <a:endParaRPr lang="ja-JP"/>
        </a:p>
      </c:txPr>
    </c:legend>
    <c:plotVisOnly val="1"/>
  </c:chart>
  <c:spPr>
    <a:solidFill>
      <a:prstClr val="white"/>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8.6962874349080219E-2"/>
          <c:y val="4.4396370429509967E-2"/>
          <c:w val="0.8832393834119745"/>
          <c:h val="0.69977668332680165"/>
        </c:manualLayout>
      </c:layout>
      <c:lineChart>
        <c:grouping val="standard"/>
        <c:ser>
          <c:idx val="0"/>
          <c:order val="0"/>
          <c:tx>
            <c:strRef>
              <c:f>Sheet1!$B$1</c:f>
              <c:strCache>
                <c:ptCount val="1"/>
                <c:pt idx="0">
                  <c:v>Attack justness</c:v>
                </c:pt>
              </c:strCache>
            </c:strRef>
          </c:tx>
          <c:spPr>
            <a:ln w="50800"/>
          </c:spPr>
          <c:marker>
            <c:symbol val="none"/>
          </c:marker>
          <c:cat>
            <c:strRef>
              <c:f>Sheet1!$A$2:$A$15</c:f>
              <c:strCache>
                <c:ptCount val="14"/>
                <c:pt idx="0">
                  <c:v>19-Jul-06</c:v>
                </c:pt>
                <c:pt idx="1">
                  <c:v>20-Jul-06</c:v>
                </c:pt>
                <c:pt idx="2">
                  <c:v>23-Jul-06</c:v>
                </c:pt>
                <c:pt idx="3">
                  <c:v>24-Jul-06</c:v>
                </c:pt>
                <c:pt idx="4">
                  <c:v>25-Jul-06</c:v>
                </c:pt>
                <c:pt idx="5">
                  <c:v>24-Jul-06</c:v>
                </c:pt>
                <c:pt idx="6">
                  <c:v>27-Jul-06</c:v>
                </c:pt>
                <c:pt idx="7">
                  <c:v>30-Jul-06</c:v>
                </c:pt>
                <c:pt idx="8">
                  <c:v>1-Aug-06</c:v>
                </c:pt>
                <c:pt idx="9">
                  <c:v>6-Aug-06</c:v>
                </c:pt>
                <c:pt idx="10">
                  <c:v>7-Aug-06</c:v>
                </c:pt>
                <c:pt idx="11">
                  <c:v>8-Aug-06</c:v>
                </c:pt>
                <c:pt idx="12">
                  <c:v>10-Aug-06</c:v>
                </c:pt>
                <c:pt idx="13">
                  <c:v>13-Aug-06</c:v>
                </c:pt>
              </c:strCache>
            </c:strRef>
          </c:cat>
          <c:val>
            <c:numRef>
              <c:f>Sheet1!$B$2:$B$15</c:f>
              <c:numCache>
                <c:formatCode>General</c:formatCode>
                <c:ptCount val="14"/>
                <c:pt idx="0">
                  <c:v>95</c:v>
                </c:pt>
                <c:pt idx="1">
                  <c:v>90</c:v>
                </c:pt>
                <c:pt idx="2">
                  <c:v>92</c:v>
                </c:pt>
                <c:pt idx="3">
                  <c:v>93</c:v>
                </c:pt>
                <c:pt idx="4">
                  <c:v>91</c:v>
                </c:pt>
                <c:pt idx="5">
                  <c:v>94</c:v>
                </c:pt>
                <c:pt idx="6">
                  <c:v>91</c:v>
                </c:pt>
                <c:pt idx="7">
                  <c:v>95</c:v>
                </c:pt>
                <c:pt idx="8">
                  <c:v>90</c:v>
                </c:pt>
                <c:pt idx="9">
                  <c:v>88</c:v>
                </c:pt>
                <c:pt idx="10">
                  <c:v>91</c:v>
                </c:pt>
                <c:pt idx="11">
                  <c:v>89</c:v>
                </c:pt>
                <c:pt idx="12">
                  <c:v>83</c:v>
                </c:pt>
                <c:pt idx="13">
                  <c:v>84</c:v>
                </c:pt>
              </c:numCache>
            </c:numRef>
          </c:val>
        </c:ser>
        <c:ser>
          <c:idx val="1"/>
          <c:order val="1"/>
          <c:tx>
            <c:strRef>
              <c:f>Sheet1!$C$1</c:f>
              <c:strCache>
                <c:ptCount val="1"/>
                <c:pt idx="0">
                  <c:v>Government handling approval rating</c:v>
                </c:pt>
              </c:strCache>
            </c:strRef>
          </c:tx>
          <c:spPr>
            <a:ln w="50800">
              <a:prstDash val="dash"/>
            </a:ln>
          </c:spPr>
          <c:marker>
            <c:symbol val="none"/>
          </c:marker>
          <c:cat>
            <c:strRef>
              <c:f>Sheet1!$A$2:$A$15</c:f>
              <c:strCache>
                <c:ptCount val="14"/>
                <c:pt idx="0">
                  <c:v>19-Jul-06</c:v>
                </c:pt>
                <c:pt idx="1">
                  <c:v>20-Jul-06</c:v>
                </c:pt>
                <c:pt idx="2">
                  <c:v>23-Jul-06</c:v>
                </c:pt>
                <c:pt idx="3">
                  <c:v>24-Jul-06</c:v>
                </c:pt>
                <c:pt idx="4">
                  <c:v>25-Jul-06</c:v>
                </c:pt>
                <c:pt idx="5">
                  <c:v>24-Jul-06</c:v>
                </c:pt>
                <c:pt idx="6">
                  <c:v>27-Jul-06</c:v>
                </c:pt>
                <c:pt idx="7">
                  <c:v>30-Jul-06</c:v>
                </c:pt>
                <c:pt idx="8">
                  <c:v>1-Aug-06</c:v>
                </c:pt>
                <c:pt idx="9">
                  <c:v>6-Aug-06</c:v>
                </c:pt>
                <c:pt idx="10">
                  <c:v>7-Aug-06</c:v>
                </c:pt>
                <c:pt idx="11">
                  <c:v>8-Aug-06</c:v>
                </c:pt>
                <c:pt idx="12">
                  <c:v>10-Aug-06</c:v>
                </c:pt>
                <c:pt idx="13">
                  <c:v>13-Aug-06</c:v>
                </c:pt>
              </c:strCache>
            </c:strRef>
          </c:cat>
          <c:val>
            <c:numRef>
              <c:f>Sheet1!$C$2:$C$15</c:f>
              <c:numCache>
                <c:formatCode>General</c:formatCode>
                <c:ptCount val="14"/>
                <c:pt idx="0">
                  <c:v>82</c:v>
                </c:pt>
                <c:pt idx="1">
                  <c:v>88</c:v>
                </c:pt>
                <c:pt idx="2">
                  <c:v>80</c:v>
                </c:pt>
                <c:pt idx="3">
                  <c:v>78</c:v>
                </c:pt>
                <c:pt idx="4">
                  <c:v>82</c:v>
                </c:pt>
                <c:pt idx="5">
                  <c:v>77</c:v>
                </c:pt>
                <c:pt idx="6">
                  <c:v>62</c:v>
                </c:pt>
                <c:pt idx="7">
                  <c:v>79</c:v>
                </c:pt>
                <c:pt idx="8">
                  <c:v>75</c:v>
                </c:pt>
                <c:pt idx="9">
                  <c:v>68</c:v>
                </c:pt>
                <c:pt idx="10">
                  <c:v>57</c:v>
                </c:pt>
                <c:pt idx="11">
                  <c:v>56</c:v>
                </c:pt>
                <c:pt idx="12">
                  <c:v>53</c:v>
                </c:pt>
                <c:pt idx="13">
                  <c:v>39</c:v>
                </c:pt>
              </c:numCache>
            </c:numRef>
          </c:val>
        </c:ser>
        <c:marker val="1"/>
        <c:axId val="100754944"/>
        <c:axId val="100756480"/>
      </c:lineChart>
      <c:catAx>
        <c:axId val="100754944"/>
        <c:scaling>
          <c:orientation val="minMax"/>
        </c:scaling>
        <c:axPos val="b"/>
        <c:numFmt formatCode="dd\-mmm\-yy" sourceLinked="1"/>
        <c:tickLblPos val="nextTo"/>
        <c:txPr>
          <a:bodyPr rot="-2700000" vert="horz"/>
          <a:lstStyle/>
          <a:p>
            <a:pPr>
              <a:defRPr sz="1600">
                <a:latin typeface="Times New Roman" pitchFamily="18" charset="0"/>
                <a:cs typeface="Times New Roman" pitchFamily="18" charset="0"/>
              </a:defRPr>
            </a:pPr>
            <a:endParaRPr lang="ja-JP"/>
          </a:p>
        </c:txPr>
        <c:crossAx val="100756480"/>
        <c:crosses val="autoZero"/>
        <c:auto val="1"/>
        <c:lblAlgn val="ctr"/>
        <c:lblOffset val="100"/>
      </c:catAx>
      <c:valAx>
        <c:axId val="100756480"/>
        <c:scaling>
          <c:orientation val="minMax"/>
        </c:scaling>
        <c:axPos val="l"/>
        <c:majorGridlines/>
        <c:numFmt formatCode="General" sourceLinked="1"/>
        <c:tickLblPos val="nextTo"/>
        <c:txPr>
          <a:bodyPr rot="0" vert="horz"/>
          <a:lstStyle/>
          <a:p>
            <a:pPr>
              <a:defRPr sz="1400">
                <a:latin typeface="Times New Roman" pitchFamily="18" charset="0"/>
                <a:cs typeface="Times New Roman" pitchFamily="18" charset="0"/>
              </a:defRPr>
            </a:pPr>
            <a:endParaRPr lang="ja-JP"/>
          </a:p>
        </c:txPr>
        <c:crossAx val="100754944"/>
        <c:crosses val="autoZero"/>
        <c:crossBetween val="between"/>
      </c:valAx>
    </c:plotArea>
    <c:legend>
      <c:legendPos val="r"/>
      <c:layout>
        <c:manualLayout>
          <c:xMode val="edge"/>
          <c:yMode val="edge"/>
          <c:x val="0.11131050479155218"/>
          <c:y val="0.48562299277807813"/>
          <c:w val="0.30879720535827498"/>
          <c:h val="0.24600642311015491"/>
        </c:manualLayout>
      </c:layout>
      <c:spPr>
        <a:solidFill>
          <a:schemeClr val="bg1"/>
        </a:solidFill>
        <a:ln>
          <a:solidFill>
            <a:schemeClr val="accent1"/>
          </a:solidFill>
        </a:ln>
      </c:spPr>
      <c:txPr>
        <a:bodyPr/>
        <a:lstStyle/>
        <a:p>
          <a:pPr>
            <a:defRPr sz="1600"/>
          </a:pPr>
          <a:endParaRPr lang="ja-JP"/>
        </a:p>
      </c:txPr>
    </c:legend>
    <c:plotVisOnly val="1"/>
    <c:dispBlanksAs val="gap"/>
  </c:chart>
  <c:spPr>
    <a:solidFill>
      <a:schemeClr val="bg1"/>
    </a:solidFill>
  </c:spPr>
  <c:txPr>
    <a:bodyPr/>
    <a:lstStyle/>
    <a:p>
      <a:pPr>
        <a:defRPr sz="991" b="0" i="0" u="none" strike="noStrike" baseline="0">
          <a:solidFill>
            <a:srgbClr val="000000"/>
          </a:solidFill>
          <a:latin typeface="Times New Roman" pitchFamily="18" charset="0"/>
          <a:ea typeface="Century"/>
          <a:cs typeface="Times New Roman" pitchFamily="18" charset="0"/>
        </a:defRPr>
      </a:pPr>
      <a:endParaRPr lang="ja-JP"/>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2B2EA0A-606C-4F19-ACB5-DFA01C48BA84}" type="datetimeFigureOut">
              <a:rPr kumimoji="1" lang="ja-JP" altLang="en-US" smtClean="0"/>
              <a:pPr/>
              <a:t>2010/10/28</a:t>
            </a:fld>
            <a:endParaRPr kumimoji="1" lang="ja-JP" altLang="en-US"/>
          </a:p>
        </p:txBody>
      </p:sp>
      <p:sp>
        <p:nvSpPr>
          <p:cNvPr id="4" name="スライド イメージ プレースホルダ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42430C9-8FDB-4B40-AFA6-66044EC1D32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42430C9-8FDB-4B40-AFA6-66044EC1D32A}"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42430C9-8FDB-4B40-AFA6-66044EC1D32A}"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42430C9-8FDB-4B40-AFA6-66044EC1D32A}"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42430C9-8FDB-4B40-AFA6-66044EC1D32A}" type="slidenum">
              <a:rPr kumimoji="1" lang="ja-JP" altLang="en-US" smtClean="0"/>
              <a:pPr/>
              <a:t>12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solidFill>
            <a:schemeClr val="accent2">
              <a:lumMod val="50000"/>
              <a:alpha val="60000"/>
            </a:schemeClr>
          </a:solidFill>
        </p:spPr>
        <p:txBody>
          <a:bodyPr/>
          <a:lstStyle>
            <a:lvl1pPr>
              <a:defRPr>
                <a:solidFill>
                  <a:schemeClr val="bg1"/>
                </a:solidFill>
                <a:effectLst>
                  <a:outerShdw blurRad="50800" dist="38100" dir="2700000" algn="tl" rotWithShape="0">
                    <a:prstClr val="black">
                      <a:alpha val="40000"/>
                    </a:prstClr>
                  </a:outerShdw>
                </a:effectLst>
              </a:defRPr>
            </a:lvl1pPr>
          </a:lstStyle>
          <a:p>
            <a:r>
              <a:rPr kumimoji="1" lang="ja-JP" altLang="en-US" smtClean="0"/>
              <a:t>マスタ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solidFill>
            <a:schemeClr val="accent2">
              <a:lumMod val="50000"/>
              <a:alpha val="60000"/>
            </a:schemeClr>
          </a:solidFill>
        </p:spPr>
        <p:txBody>
          <a:bodyPr anchor="b"/>
          <a:lstStyle>
            <a:lvl1pPr algn="l">
              <a:defRPr sz="2000" b="1"/>
            </a:lvl1pPr>
          </a:lstStyle>
          <a:p>
            <a:r>
              <a:rPr kumimoji="1" lang="ja-JP" altLang="en-US" smtClean="0"/>
              <a:t>マスタ タイトルの書式設定</a:t>
            </a:r>
            <a:endParaRPr kumimoji="1" lang="ja-JP" altLang="en-US" dirty="0"/>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0E9E5-C58C-46FD-AA78-A0825E63B1CA}" type="datetimeFigureOut">
              <a:rPr kumimoji="1" lang="ja-JP" altLang="en-US" smtClean="0"/>
              <a:pPr/>
              <a:t>2010/10/28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83F2623-6D20-456C-B3E8-E5047220AA84}" type="slidenum">
              <a:rPr kumimoji="1" lang="ja-JP" altLang="en-US" smtClean="0"/>
              <a:pPr/>
              <a:t>&lt;#&gt;</a:t>
            </a:fld>
            <a:endParaRPr kumimoji="1" lang="ja-JP" alt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5000" b="-15000"/>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a:solidFill>
            <a:srgbClr val="224043">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0E9E5-C58C-46FD-AA78-A0825E63B1CA}" type="datetimeFigureOut">
              <a:rPr kumimoji="1" lang="ja-JP" altLang="en-US" smtClean="0"/>
              <a:pPr/>
              <a:t>2010/10/28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F2623-6D20-456C-B3E8-E5047220AA8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kumimoji="1" sz="44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68991"/>
            <a:ext cx="7772400" cy="1470025"/>
          </a:xfrm>
        </p:spPr>
        <p:txBody>
          <a:bodyPr/>
          <a:lstStyle/>
          <a:p>
            <a:r>
              <a:rPr lang="ja-JP" altLang="en-US" dirty="0" smtClean="0">
                <a:latin typeface="Times New Roman" pitchFamily="18" charset="0"/>
                <a:cs typeface="Times New Roman" pitchFamily="18" charset="0"/>
              </a:rPr>
              <a:t>紛争抑止と世論</a:t>
            </a:r>
            <a:endParaRPr kumimoji="1" lang="ja-JP" altLang="en-US" dirty="0">
              <a:latin typeface="Times New Roman" pitchFamily="18" charset="0"/>
              <a:cs typeface="Times New Roman" pitchFamily="18" charset="0"/>
            </a:endParaRPr>
          </a:p>
        </p:txBody>
      </p:sp>
      <p:sp>
        <p:nvSpPr>
          <p:cNvPr id="3" name="サブタイトル 2"/>
          <p:cNvSpPr>
            <a:spLocks noGrp="1"/>
          </p:cNvSpPr>
          <p:nvPr>
            <p:ph type="subTitle" idx="1"/>
          </p:nvPr>
        </p:nvSpPr>
        <p:spPr>
          <a:xfrm>
            <a:off x="928048" y="2634018"/>
            <a:ext cx="7530152" cy="2449205"/>
          </a:xfrm>
        </p:spPr>
        <p:txBody>
          <a:bodyPr>
            <a:normAutofit/>
          </a:bodyPr>
          <a:lstStyle/>
          <a:p>
            <a:r>
              <a:rPr kumimoji="1" lang="ja-JP" altLang="en-US" dirty="0" smtClean="0">
                <a:solidFill>
                  <a:schemeClr val="tx1"/>
                </a:solidFill>
              </a:rPr>
              <a:t>進化ゲーム理論によるイスラエルの</a:t>
            </a:r>
            <a:endParaRPr kumimoji="1" lang="en-US" altLang="ja-JP" dirty="0" smtClean="0">
              <a:solidFill>
                <a:schemeClr val="tx1"/>
              </a:solidFill>
            </a:endParaRPr>
          </a:p>
          <a:p>
            <a:r>
              <a:rPr kumimoji="1" lang="ja-JP" altLang="en-US" dirty="0" smtClean="0">
                <a:solidFill>
                  <a:schemeClr val="tx1"/>
                </a:solidFill>
              </a:rPr>
              <a:t>対レバノン政策の研究</a:t>
            </a:r>
            <a:endParaRPr kumimoji="1" lang="en-US" altLang="ja-JP" dirty="0" smtClean="0">
              <a:solidFill>
                <a:schemeClr val="tx1"/>
              </a:solidFill>
            </a:endParaRPr>
          </a:p>
          <a:p>
            <a:endParaRPr lang="en-US" altLang="ja-JP" dirty="0" smtClean="0">
              <a:solidFill>
                <a:schemeClr val="tx1"/>
              </a:solidFill>
            </a:endParaRPr>
          </a:p>
          <a:p>
            <a:r>
              <a:rPr kumimoji="1" lang="ja-JP" altLang="en-US" b="1" dirty="0" smtClean="0">
                <a:solidFill>
                  <a:schemeClr val="tx1"/>
                </a:solidFill>
                <a:effectLst>
                  <a:outerShdw blurRad="38100" dist="38100" dir="2700000" algn="tl">
                    <a:srgbClr val="000000">
                      <a:alpha val="43137"/>
                    </a:srgbClr>
                  </a:outerShdw>
                </a:effectLst>
              </a:rPr>
              <a:t>浜中新吾（山形大学）</a:t>
            </a:r>
            <a:endParaRPr kumimoji="1" lang="ja-JP" altLang="en-US" b="1" dirty="0">
              <a:solidFill>
                <a:schemeClr val="tx1"/>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不安定な抑止ゲームの位相図</a:t>
            </a:r>
            <a:endParaRPr kumimoji="1" lang="ja-JP" altLang="en-US" dirty="0"/>
          </a:p>
        </p:txBody>
      </p:sp>
      <p:pic>
        <p:nvPicPr>
          <p:cNvPr id="2050" name="Picture 2" descr="D:\研究関係\イスラエルと中東地域政治システム\Detter1.png"/>
          <p:cNvPicPr>
            <a:picLocks noGrp="1" noChangeAspect="1" noChangeArrowheads="1"/>
          </p:cNvPicPr>
          <p:nvPr>
            <p:ph idx="1"/>
          </p:nvPr>
        </p:nvPicPr>
        <p:blipFill>
          <a:blip r:embed="rId2" cstate="print"/>
          <a:srcRect/>
          <a:stretch>
            <a:fillRect/>
          </a:stretch>
        </p:blipFill>
        <p:spPr bwMode="auto">
          <a:xfrm>
            <a:off x="1301670" y="1587856"/>
            <a:ext cx="6272837" cy="4704627"/>
          </a:xfrm>
          <a:prstGeom prst="rect">
            <a:avLst/>
          </a:prstGeom>
          <a:noFill/>
        </p:spPr>
      </p:pic>
      <p:grpSp>
        <p:nvGrpSpPr>
          <p:cNvPr id="14" name="グループ化 13"/>
          <p:cNvGrpSpPr/>
          <p:nvPr/>
        </p:nvGrpSpPr>
        <p:grpSpPr>
          <a:xfrm>
            <a:off x="1261570" y="1587856"/>
            <a:ext cx="6348195" cy="4704627"/>
            <a:chOff x="1261570" y="1587856"/>
            <a:chExt cx="6348195" cy="4704627"/>
          </a:xfrm>
        </p:grpSpPr>
        <p:cxnSp>
          <p:nvCxnSpPr>
            <p:cNvPr id="6" name="直線コネクタ 5"/>
            <p:cNvCxnSpPr/>
            <p:nvPr/>
          </p:nvCxnSpPr>
          <p:spPr>
            <a:xfrm>
              <a:off x="2142699" y="3166281"/>
              <a:ext cx="476306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rot="16200000">
              <a:off x="930191" y="3537763"/>
              <a:ext cx="1112293" cy="369330"/>
            </a:xfrm>
            <a:prstGeom prst="rect">
              <a:avLst/>
            </a:prstGeom>
            <a:noFill/>
          </p:spPr>
          <p:txBody>
            <a:bodyPr wrap="square" rtlCol="0">
              <a:spAutoFit/>
            </a:bodyPr>
            <a:lstStyle/>
            <a:p>
              <a:r>
                <a:rPr lang="ja-JP" altLang="en-US" b="1" dirty="0" smtClean="0">
                  <a:latin typeface="MeiryoKe_PGothic" pitchFamily="50" charset="-128"/>
                  <a:ea typeface="MeiryoKe_PGothic" pitchFamily="50" charset="-128"/>
                </a:rPr>
                <a:t>ｙ</a:t>
              </a:r>
              <a:r>
                <a:rPr kumimoji="1" lang="ja-JP" altLang="en-US" b="1" dirty="0" smtClean="0">
                  <a:latin typeface="MeiryoKe_PGothic" pitchFamily="50" charset="-128"/>
                  <a:ea typeface="MeiryoKe_PGothic" pitchFamily="50" charset="-128"/>
                </a:rPr>
                <a:t>の割合</a:t>
              </a:r>
              <a:endParaRPr kumimoji="1" lang="ja-JP" altLang="en-US" b="1" dirty="0">
                <a:latin typeface="MeiryoKe_PGothic" pitchFamily="50" charset="-128"/>
                <a:ea typeface="MeiryoKe_PGothic" pitchFamily="50" charset="-128"/>
              </a:endParaRPr>
            </a:p>
          </p:txBody>
        </p:sp>
        <p:sp>
          <p:nvSpPr>
            <p:cNvPr id="8" name="テキスト ボックス 7"/>
            <p:cNvSpPr txBox="1"/>
            <p:nvPr/>
          </p:nvSpPr>
          <p:spPr>
            <a:xfrm>
              <a:off x="4353636" y="5923151"/>
              <a:ext cx="1112293" cy="369332"/>
            </a:xfrm>
            <a:prstGeom prst="rect">
              <a:avLst/>
            </a:prstGeom>
            <a:noFill/>
          </p:spPr>
          <p:txBody>
            <a:bodyPr wrap="square" rtlCol="0">
              <a:spAutoFit/>
            </a:bodyPr>
            <a:lstStyle/>
            <a:p>
              <a:r>
                <a:rPr lang="ja-JP" altLang="en-US" b="1" dirty="0" err="1" smtClean="0">
                  <a:latin typeface="MeiryoKe_PGothic" pitchFamily="50" charset="-128"/>
                  <a:ea typeface="MeiryoKe_PGothic" pitchFamily="50" charset="-128"/>
                </a:rPr>
                <a:t>ｘ</a:t>
              </a:r>
              <a:r>
                <a:rPr kumimoji="1" lang="ja-JP" altLang="en-US" b="1" dirty="0" smtClean="0">
                  <a:latin typeface="MeiryoKe_PGothic" pitchFamily="50" charset="-128"/>
                  <a:ea typeface="MeiryoKe_PGothic" pitchFamily="50" charset="-128"/>
                </a:rPr>
                <a:t>の割合</a:t>
              </a:r>
              <a:endParaRPr kumimoji="1" lang="ja-JP" altLang="en-US" b="1" dirty="0">
                <a:latin typeface="MeiryoKe_PGothic" pitchFamily="50" charset="-128"/>
                <a:ea typeface="MeiryoKe_PGothic" pitchFamily="50" charset="-128"/>
              </a:endParaRPr>
            </a:p>
          </p:txBody>
        </p:sp>
        <p:sp>
          <p:nvSpPr>
            <p:cNvPr id="9" name="テキスト ボックス 8"/>
            <p:cNvSpPr txBox="1"/>
            <p:nvPr/>
          </p:nvSpPr>
          <p:spPr>
            <a:xfrm>
              <a:off x="6905767" y="1587856"/>
              <a:ext cx="703998" cy="369332"/>
            </a:xfrm>
            <a:prstGeom prst="rect">
              <a:avLst/>
            </a:prstGeom>
            <a:noFill/>
          </p:spPr>
          <p:txBody>
            <a:bodyPr wrap="square" rtlCol="0">
              <a:spAutoFit/>
            </a:bodyPr>
            <a:lstStyle/>
            <a:p>
              <a:r>
                <a:rPr lang="ja-JP" altLang="en-US" b="1" dirty="0" smtClean="0">
                  <a:latin typeface="MeiryoKe_PGothic" pitchFamily="50" charset="-128"/>
                  <a:ea typeface="MeiryoKe_PGothic" pitchFamily="50" charset="-128"/>
                </a:rPr>
                <a:t>戦争</a:t>
              </a:r>
              <a:endParaRPr kumimoji="1" lang="ja-JP" altLang="en-US" b="1" dirty="0">
                <a:latin typeface="MeiryoKe_PGothic" pitchFamily="50" charset="-128"/>
                <a:ea typeface="MeiryoKe_PGothic" pitchFamily="50" charset="-128"/>
              </a:endParaRPr>
            </a:p>
          </p:txBody>
        </p:sp>
        <p:sp>
          <p:nvSpPr>
            <p:cNvPr id="10" name="テキスト ボックス 9"/>
            <p:cNvSpPr txBox="1"/>
            <p:nvPr/>
          </p:nvSpPr>
          <p:spPr>
            <a:xfrm>
              <a:off x="6941024" y="5439054"/>
              <a:ext cx="668741" cy="369332"/>
            </a:xfrm>
            <a:prstGeom prst="rect">
              <a:avLst/>
            </a:prstGeom>
            <a:noFill/>
          </p:spPr>
          <p:txBody>
            <a:bodyPr wrap="square" rtlCol="0">
              <a:spAutoFit/>
            </a:bodyPr>
            <a:lstStyle/>
            <a:p>
              <a:r>
                <a:rPr lang="ja-JP" altLang="en-US" b="1" dirty="0" smtClean="0">
                  <a:latin typeface="MeiryoKe_PGothic" pitchFamily="50" charset="-128"/>
                  <a:ea typeface="MeiryoKe_PGothic" pitchFamily="50" charset="-128"/>
                </a:rPr>
                <a:t>譲歩</a:t>
              </a:r>
              <a:endParaRPr kumimoji="1" lang="ja-JP" altLang="en-US" b="1" dirty="0">
                <a:latin typeface="MeiryoKe_PGothic" pitchFamily="50" charset="-128"/>
                <a:ea typeface="MeiryoKe_PGothic" pitchFamily="50" charset="-128"/>
              </a:endParaRPr>
            </a:p>
          </p:txBody>
        </p:sp>
        <p:sp>
          <p:nvSpPr>
            <p:cNvPr id="12" name="テキスト ボックス 11"/>
            <p:cNvSpPr txBox="1"/>
            <p:nvPr/>
          </p:nvSpPr>
          <p:spPr>
            <a:xfrm>
              <a:off x="1261570" y="2354660"/>
              <a:ext cx="818865" cy="369332"/>
            </a:xfrm>
            <a:prstGeom prst="rect">
              <a:avLst/>
            </a:prstGeom>
            <a:noFill/>
          </p:spPr>
          <p:txBody>
            <a:bodyPr wrap="square" rtlCol="0">
              <a:spAutoFit/>
            </a:bodyPr>
            <a:lstStyle/>
            <a:p>
              <a:r>
                <a:rPr kumimoji="1" lang="ja-JP" altLang="en-US" b="1" dirty="0" smtClean="0">
                  <a:latin typeface="MeiryoKe_PGothic" pitchFamily="50" charset="-128"/>
                  <a:ea typeface="MeiryoKe_PGothic" pitchFamily="50" charset="-128"/>
                </a:rPr>
                <a:t>停戦</a:t>
              </a:r>
              <a:endParaRPr kumimoji="1" lang="ja-JP" altLang="en-US" b="1" dirty="0">
                <a:latin typeface="MeiryoKe_PGothic" pitchFamily="50" charset="-128"/>
                <a:ea typeface="MeiryoKe_PGothic" pitchFamily="50" charset="-128"/>
              </a:endParaRPr>
            </a:p>
          </p:txBody>
        </p:sp>
        <p:sp>
          <p:nvSpPr>
            <p:cNvPr id="11" name="テキスト ボックス 10"/>
            <p:cNvSpPr txBox="1"/>
            <p:nvPr/>
          </p:nvSpPr>
          <p:spPr>
            <a:xfrm>
              <a:off x="6941024" y="2967967"/>
              <a:ext cx="346041" cy="369332"/>
            </a:xfrm>
            <a:prstGeom prst="rect">
              <a:avLst/>
            </a:prstGeom>
            <a:noFill/>
          </p:spPr>
          <p:txBody>
            <a:bodyPr wrap="square" rtlCol="0">
              <a:spAutoFit/>
            </a:bodyPr>
            <a:lstStyle/>
            <a:p>
              <a:r>
                <a:rPr lang="en-US" altLang="ja-JP" b="1" dirty="0" smtClean="0">
                  <a:latin typeface="Times New Roman" pitchFamily="18" charset="0"/>
                  <a:ea typeface="MeiryoKe_PGothic" pitchFamily="50" charset="-128"/>
                  <a:cs typeface="Times New Roman" pitchFamily="18" charset="0"/>
                </a:rPr>
                <a:t>λ</a:t>
              </a:r>
              <a:endParaRPr kumimoji="1" lang="ja-JP" altLang="en-US" b="1" dirty="0">
                <a:latin typeface="Times New Roman" pitchFamily="18" charset="0"/>
                <a:ea typeface="MeiryoKe_PGothic" pitchFamily="50" charset="-128"/>
                <a:cs typeface="Times New Roman" pitchFamily="18"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抑止の安定性</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イスラエル側が反撃する戦略の効用を反撃しない効用よりも大きいと期待するとき、世論のダイナミックスは安定した抑止ゲームとなる。</a:t>
            </a:r>
            <a:endParaRPr kumimoji="1" lang="en-US" altLang="ja-JP" dirty="0" smtClean="0"/>
          </a:p>
          <a:p>
            <a:r>
              <a:rPr lang="en-US" altLang="ja-JP" dirty="0" smtClean="0">
                <a:latin typeface="Times New Roman" pitchFamily="18" charset="0"/>
                <a:cs typeface="Times New Roman" pitchFamily="18" charset="0"/>
              </a:rPr>
              <a:t>y&lt;λ</a:t>
            </a:r>
            <a:r>
              <a:rPr lang="ja-JP" altLang="en-US" dirty="0" smtClean="0">
                <a:latin typeface="Times New Roman" pitchFamily="18" charset="0"/>
                <a:cs typeface="Times New Roman" pitchFamily="18" charset="0"/>
              </a:rPr>
              <a:t>であるとき、報復攻撃はないものと予期して</a:t>
            </a:r>
            <a:r>
              <a:rPr lang="en-US" altLang="ja-JP" dirty="0" smtClean="0">
                <a:latin typeface="Times New Roman" pitchFamily="18" charset="0"/>
                <a:cs typeface="Times New Roman" pitchFamily="18" charset="0"/>
              </a:rPr>
              <a:t>E[</a:t>
            </a:r>
            <a:r>
              <a:rPr lang="en-US" altLang="ja-JP" dirty="0" err="1" smtClean="0">
                <a:latin typeface="Times New Roman" pitchFamily="18" charset="0"/>
                <a:cs typeface="Times New Roman" pitchFamily="18" charset="0"/>
              </a:rPr>
              <a:t>Δx</a:t>
            </a:r>
            <a:r>
              <a:rPr lang="en-US" altLang="ja-JP"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は正となる。しかし</a:t>
            </a:r>
            <a:r>
              <a:rPr lang="en-US" altLang="ja-JP" dirty="0" smtClean="0">
                <a:latin typeface="Times New Roman" pitchFamily="18" charset="0"/>
                <a:cs typeface="Times New Roman" pitchFamily="18" charset="0"/>
              </a:rPr>
              <a:t>E[</a:t>
            </a:r>
            <a:r>
              <a:rPr lang="en-US" altLang="ja-JP" dirty="0" err="1" smtClean="0">
                <a:latin typeface="Times New Roman" pitchFamily="18" charset="0"/>
                <a:cs typeface="Times New Roman" pitchFamily="18" charset="0"/>
              </a:rPr>
              <a:t>Δy</a:t>
            </a:r>
            <a:r>
              <a:rPr lang="en-US" altLang="ja-JP"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は常に正なので、紛争はエスカレートする。</a:t>
            </a:r>
            <a:endParaRPr lang="en-US" altLang="ja-JP" dirty="0" smtClean="0">
              <a:latin typeface="Times New Roman" pitchFamily="18" charset="0"/>
              <a:cs typeface="Times New Roman" pitchFamily="18" charset="0"/>
            </a:endParaRPr>
          </a:p>
          <a:p>
            <a:r>
              <a:rPr lang="en-US" altLang="ja-JP" dirty="0" smtClean="0">
                <a:latin typeface="Times New Roman" pitchFamily="18" charset="0"/>
                <a:cs typeface="Times New Roman" pitchFamily="18" charset="0"/>
              </a:rPr>
              <a:t>y&gt;λ</a:t>
            </a:r>
            <a:r>
              <a:rPr lang="ja-JP" altLang="en-US" dirty="0" smtClean="0"/>
              <a:t>であるとき、イスラエルの報復攻撃を予期して</a:t>
            </a:r>
            <a:r>
              <a:rPr lang="en-US" altLang="ja-JP" dirty="0" smtClean="0">
                <a:latin typeface="Times New Roman" pitchFamily="18" charset="0"/>
                <a:cs typeface="Times New Roman" pitchFamily="18" charset="0"/>
              </a:rPr>
              <a:t>E[</a:t>
            </a:r>
            <a:r>
              <a:rPr lang="en-US" altLang="ja-JP" dirty="0" err="1" smtClean="0">
                <a:latin typeface="Times New Roman" pitchFamily="18" charset="0"/>
                <a:cs typeface="Times New Roman" pitchFamily="18" charset="0"/>
              </a:rPr>
              <a:t>Δx</a:t>
            </a:r>
            <a:r>
              <a:rPr lang="en-US" altLang="ja-JP" dirty="0" smtClean="0">
                <a:latin typeface="Times New Roman" pitchFamily="18" charset="0"/>
                <a:cs typeface="Times New Roman" pitchFamily="18" charset="0"/>
              </a:rPr>
              <a:t>]</a:t>
            </a:r>
            <a:r>
              <a:rPr lang="ja-JP" altLang="en-US" dirty="0" err="1" smtClean="0">
                <a:latin typeface="Times New Roman" pitchFamily="18" charset="0"/>
                <a:cs typeface="Times New Roman" pitchFamily="18" charset="0"/>
              </a:rPr>
              <a:t>は負と</a:t>
            </a:r>
            <a:r>
              <a:rPr lang="ja-JP" altLang="en-US" dirty="0" smtClean="0">
                <a:latin typeface="Times New Roman" pitchFamily="18" charset="0"/>
                <a:cs typeface="Times New Roman" pitchFamily="18" charset="0"/>
              </a:rPr>
              <a:t>なる。その結果、勃発した紛争は停戦へと向かう。</a:t>
            </a:r>
            <a:endParaRPr lang="en-US" altLang="ja-JP"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安定した抑止ゲームの位相図</a:t>
            </a:r>
            <a:endParaRPr kumimoji="1" lang="ja-JP" altLang="en-US" dirty="0"/>
          </a:p>
        </p:txBody>
      </p:sp>
      <p:pic>
        <p:nvPicPr>
          <p:cNvPr id="3074" name="Picture 2" descr="D:\研究関係\イスラエルと中東地域政治システム\Detter2.png"/>
          <p:cNvPicPr>
            <a:picLocks noGrp="1" noChangeAspect="1" noChangeArrowheads="1"/>
          </p:cNvPicPr>
          <p:nvPr>
            <p:ph idx="1"/>
          </p:nvPr>
        </p:nvPicPr>
        <p:blipFill>
          <a:blip r:embed="rId3" cstate="print"/>
          <a:srcRect/>
          <a:stretch>
            <a:fillRect/>
          </a:stretch>
        </p:blipFill>
        <p:spPr bwMode="auto">
          <a:xfrm>
            <a:off x="1296537" y="1580593"/>
            <a:ext cx="6299564" cy="4724673"/>
          </a:xfrm>
          <a:prstGeom prst="rect">
            <a:avLst/>
          </a:prstGeom>
          <a:noFill/>
        </p:spPr>
      </p:pic>
      <p:grpSp>
        <p:nvGrpSpPr>
          <p:cNvPr id="13" name="グループ化 12"/>
          <p:cNvGrpSpPr/>
          <p:nvPr/>
        </p:nvGrpSpPr>
        <p:grpSpPr>
          <a:xfrm>
            <a:off x="1261570" y="1587856"/>
            <a:ext cx="6348195" cy="4704627"/>
            <a:chOff x="1261570" y="1587856"/>
            <a:chExt cx="6348195" cy="4704627"/>
          </a:xfrm>
        </p:grpSpPr>
        <p:sp>
          <p:nvSpPr>
            <p:cNvPr id="5" name="テキスト ボックス 4"/>
            <p:cNvSpPr txBox="1"/>
            <p:nvPr/>
          </p:nvSpPr>
          <p:spPr>
            <a:xfrm>
              <a:off x="6905767" y="1587856"/>
              <a:ext cx="703998" cy="369332"/>
            </a:xfrm>
            <a:prstGeom prst="rect">
              <a:avLst/>
            </a:prstGeom>
            <a:noFill/>
          </p:spPr>
          <p:txBody>
            <a:bodyPr wrap="square" rtlCol="0">
              <a:spAutoFit/>
            </a:bodyPr>
            <a:lstStyle/>
            <a:p>
              <a:r>
                <a:rPr lang="ja-JP" altLang="en-US" b="1" dirty="0" smtClean="0">
                  <a:latin typeface="MeiryoKe_PGothic" pitchFamily="50" charset="-128"/>
                  <a:ea typeface="MeiryoKe_PGothic" pitchFamily="50" charset="-128"/>
                </a:rPr>
                <a:t>戦争</a:t>
              </a:r>
              <a:endParaRPr kumimoji="1" lang="ja-JP" altLang="en-US" b="1" dirty="0">
                <a:latin typeface="MeiryoKe_PGothic" pitchFamily="50" charset="-128"/>
                <a:ea typeface="MeiryoKe_PGothic" pitchFamily="50" charset="-128"/>
              </a:endParaRPr>
            </a:p>
          </p:txBody>
        </p:sp>
        <p:sp>
          <p:nvSpPr>
            <p:cNvPr id="6" name="テキスト ボックス 5"/>
            <p:cNvSpPr txBox="1"/>
            <p:nvPr/>
          </p:nvSpPr>
          <p:spPr>
            <a:xfrm>
              <a:off x="6941024" y="5439054"/>
              <a:ext cx="668741" cy="369332"/>
            </a:xfrm>
            <a:prstGeom prst="rect">
              <a:avLst/>
            </a:prstGeom>
            <a:noFill/>
          </p:spPr>
          <p:txBody>
            <a:bodyPr wrap="square" rtlCol="0">
              <a:spAutoFit/>
            </a:bodyPr>
            <a:lstStyle/>
            <a:p>
              <a:r>
                <a:rPr lang="ja-JP" altLang="en-US" b="1" dirty="0" smtClean="0">
                  <a:latin typeface="MeiryoKe_PGothic" pitchFamily="50" charset="-128"/>
                  <a:ea typeface="MeiryoKe_PGothic" pitchFamily="50" charset="-128"/>
                </a:rPr>
                <a:t>譲歩</a:t>
              </a:r>
              <a:endParaRPr kumimoji="1" lang="ja-JP" altLang="en-US" b="1" dirty="0">
                <a:latin typeface="MeiryoKe_PGothic" pitchFamily="50" charset="-128"/>
                <a:ea typeface="MeiryoKe_PGothic" pitchFamily="50" charset="-128"/>
              </a:endParaRPr>
            </a:p>
          </p:txBody>
        </p:sp>
        <p:sp>
          <p:nvSpPr>
            <p:cNvPr id="7" name="テキスト ボックス 6"/>
            <p:cNvSpPr txBox="1"/>
            <p:nvPr/>
          </p:nvSpPr>
          <p:spPr>
            <a:xfrm>
              <a:off x="1261570" y="2169994"/>
              <a:ext cx="818865" cy="369332"/>
            </a:xfrm>
            <a:prstGeom prst="rect">
              <a:avLst/>
            </a:prstGeom>
            <a:noFill/>
          </p:spPr>
          <p:txBody>
            <a:bodyPr wrap="square" rtlCol="0">
              <a:spAutoFit/>
            </a:bodyPr>
            <a:lstStyle/>
            <a:p>
              <a:r>
                <a:rPr kumimoji="1" lang="ja-JP" altLang="en-US" b="1" dirty="0" smtClean="0">
                  <a:latin typeface="MeiryoKe_PGothic" pitchFamily="50" charset="-128"/>
                  <a:ea typeface="MeiryoKe_PGothic" pitchFamily="50" charset="-128"/>
                </a:rPr>
                <a:t>停戦</a:t>
              </a:r>
              <a:endParaRPr kumimoji="1" lang="ja-JP" altLang="en-US" b="1" dirty="0">
                <a:latin typeface="MeiryoKe_PGothic" pitchFamily="50" charset="-128"/>
                <a:ea typeface="MeiryoKe_PGothic" pitchFamily="50" charset="-128"/>
              </a:endParaRPr>
            </a:p>
          </p:txBody>
        </p:sp>
        <p:sp>
          <p:nvSpPr>
            <p:cNvPr id="8" name="テキスト ボックス 7"/>
            <p:cNvSpPr txBox="1"/>
            <p:nvPr/>
          </p:nvSpPr>
          <p:spPr>
            <a:xfrm rot="16200000">
              <a:off x="930190" y="3537762"/>
              <a:ext cx="1112293" cy="369332"/>
            </a:xfrm>
            <a:prstGeom prst="rect">
              <a:avLst/>
            </a:prstGeom>
            <a:noFill/>
          </p:spPr>
          <p:txBody>
            <a:bodyPr wrap="square" rtlCol="0">
              <a:spAutoFit/>
            </a:bodyPr>
            <a:lstStyle/>
            <a:p>
              <a:r>
                <a:rPr lang="ja-JP" altLang="en-US" b="1" dirty="0" smtClean="0">
                  <a:latin typeface="MeiryoKe_PGothic" pitchFamily="50" charset="-128"/>
                  <a:ea typeface="MeiryoKe_PGothic" pitchFamily="50" charset="-128"/>
                </a:rPr>
                <a:t>ｙ</a:t>
              </a:r>
              <a:r>
                <a:rPr kumimoji="1" lang="ja-JP" altLang="en-US" b="1" dirty="0" smtClean="0">
                  <a:latin typeface="MeiryoKe_PGothic" pitchFamily="50" charset="-128"/>
                  <a:ea typeface="MeiryoKe_PGothic" pitchFamily="50" charset="-128"/>
                </a:rPr>
                <a:t>の割合</a:t>
              </a:r>
              <a:endParaRPr kumimoji="1" lang="ja-JP" altLang="en-US" b="1" dirty="0">
                <a:latin typeface="MeiryoKe_PGothic" pitchFamily="50" charset="-128"/>
                <a:ea typeface="MeiryoKe_PGothic" pitchFamily="50" charset="-128"/>
              </a:endParaRPr>
            </a:p>
          </p:txBody>
        </p:sp>
        <p:sp>
          <p:nvSpPr>
            <p:cNvPr id="9" name="テキスト ボックス 8"/>
            <p:cNvSpPr txBox="1"/>
            <p:nvPr/>
          </p:nvSpPr>
          <p:spPr>
            <a:xfrm>
              <a:off x="4353636" y="5923151"/>
              <a:ext cx="1112293" cy="369332"/>
            </a:xfrm>
            <a:prstGeom prst="rect">
              <a:avLst/>
            </a:prstGeom>
            <a:noFill/>
          </p:spPr>
          <p:txBody>
            <a:bodyPr wrap="square" rtlCol="0">
              <a:spAutoFit/>
            </a:bodyPr>
            <a:lstStyle/>
            <a:p>
              <a:r>
                <a:rPr lang="ja-JP" altLang="en-US" b="1" dirty="0" err="1" smtClean="0">
                  <a:latin typeface="MeiryoKe_PGothic" pitchFamily="50" charset="-128"/>
                  <a:ea typeface="MeiryoKe_PGothic" pitchFamily="50" charset="-128"/>
                </a:rPr>
                <a:t>ｘ</a:t>
              </a:r>
              <a:r>
                <a:rPr kumimoji="1" lang="ja-JP" altLang="en-US" b="1" dirty="0" smtClean="0">
                  <a:latin typeface="MeiryoKe_PGothic" pitchFamily="50" charset="-128"/>
                  <a:ea typeface="MeiryoKe_PGothic" pitchFamily="50" charset="-128"/>
                </a:rPr>
                <a:t>の割合</a:t>
              </a:r>
              <a:endParaRPr kumimoji="1" lang="ja-JP" altLang="en-US" b="1" dirty="0">
                <a:latin typeface="MeiryoKe_PGothic" pitchFamily="50" charset="-128"/>
                <a:ea typeface="MeiryoKe_PGothic" pitchFamily="50" charset="-128"/>
              </a:endParaRPr>
            </a:p>
          </p:txBody>
        </p:sp>
        <p:cxnSp>
          <p:nvCxnSpPr>
            <p:cNvPr id="10" name="直線コネクタ 9"/>
            <p:cNvCxnSpPr/>
            <p:nvPr/>
          </p:nvCxnSpPr>
          <p:spPr>
            <a:xfrm>
              <a:off x="2177956" y="2715904"/>
              <a:ext cx="4763068" cy="1364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147247" y="2531238"/>
              <a:ext cx="448854" cy="369332"/>
            </a:xfrm>
            <a:prstGeom prst="rect">
              <a:avLst/>
            </a:prstGeom>
            <a:noFill/>
          </p:spPr>
          <p:txBody>
            <a:bodyPr wrap="square" rtlCol="0">
              <a:spAutoFit/>
            </a:bodyPr>
            <a:lstStyle/>
            <a:p>
              <a:r>
                <a:rPr lang="en-US" altLang="ja-JP" b="1" dirty="0" smtClean="0">
                  <a:latin typeface="Times New Roman" pitchFamily="18" charset="0"/>
                  <a:ea typeface="MeiryoKe_PGothic" pitchFamily="50" charset="-128"/>
                  <a:cs typeface="Times New Roman" pitchFamily="18" charset="0"/>
                </a:rPr>
                <a:t>λ</a:t>
              </a:r>
              <a:endParaRPr kumimoji="1" lang="ja-JP" altLang="en-US" b="1" dirty="0">
                <a:latin typeface="Times New Roman" pitchFamily="18" charset="0"/>
                <a:ea typeface="MeiryoKe_PGothic" pitchFamily="50" charset="-128"/>
                <a:cs typeface="Times New Roman" pitchFamily="18"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事例１：</a:t>
            </a:r>
            <a:r>
              <a:rPr kumimoji="1" lang="en-US" altLang="ja-JP" dirty="0" smtClean="0"/>
              <a:t>2000</a:t>
            </a:r>
            <a:r>
              <a:rPr kumimoji="1" lang="ja-JP" altLang="en-US" dirty="0" smtClean="0"/>
              <a:t>年レバノン撤退</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1982</a:t>
            </a:r>
            <a:r>
              <a:rPr kumimoji="1" lang="ja-JP" altLang="en-US" dirty="0" smtClean="0"/>
              <a:t>年レバノン戦争以降、イスラエルはレバノン南部に「安全地帯」を設けていた。</a:t>
            </a:r>
            <a:endParaRPr kumimoji="1" lang="en-US" altLang="ja-JP" dirty="0" smtClean="0"/>
          </a:p>
          <a:p>
            <a:r>
              <a:rPr lang="ja-JP" altLang="en-US" dirty="0" smtClean="0"/>
              <a:t>イスラエルに協力する南レバノン軍が駐留し、「安全地帯」は戦略的資産と見なされていた。</a:t>
            </a:r>
            <a:endParaRPr lang="en-US" altLang="ja-JP" dirty="0" smtClean="0"/>
          </a:p>
          <a:p>
            <a:r>
              <a:rPr kumimoji="1" lang="ja-JP" altLang="en-US" dirty="0" smtClean="0"/>
              <a:t>しかし、イスラエルは</a:t>
            </a:r>
            <a:r>
              <a:rPr kumimoji="1" lang="en-US" altLang="ja-JP" dirty="0" smtClean="0"/>
              <a:t>2000</a:t>
            </a:r>
            <a:r>
              <a:rPr kumimoji="1" lang="ja-JP" altLang="en-US" dirty="0" smtClean="0"/>
              <a:t>年</a:t>
            </a:r>
            <a:r>
              <a:rPr kumimoji="1" lang="en-US" altLang="ja-JP" dirty="0" smtClean="0"/>
              <a:t>5</a:t>
            </a:r>
            <a:r>
              <a:rPr lang="ja-JP" altLang="en-US" dirty="0" smtClean="0"/>
              <a:t>月、レバノン南部から一方的に撤退した。</a:t>
            </a:r>
            <a:endParaRPr lang="en-US" altLang="ja-JP" dirty="0" smtClean="0"/>
          </a:p>
          <a:p>
            <a:r>
              <a:rPr kumimoji="1" lang="ja-JP" altLang="en-US" dirty="0" smtClean="0"/>
              <a:t>一方的撤退という「譲歩」の陰には何があったのか？</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北部国境における戦死者数</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a:t>
            </a:r>
            <a:r>
              <a:rPr kumimoji="1" lang="en-US" altLang="ja-JP" dirty="0" smtClean="0"/>
              <a:t>4</a:t>
            </a:r>
            <a:r>
              <a:rPr kumimoji="1" lang="ja-JP" altLang="en-US" dirty="0" smtClean="0"/>
              <a:t>人の母運動」とヘリコプター事故</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レバノン撤退を求める市民運動が発生</a:t>
            </a:r>
            <a:endParaRPr kumimoji="1" lang="en-US" altLang="ja-JP" dirty="0" smtClean="0"/>
          </a:p>
          <a:p>
            <a:r>
              <a:rPr lang="en-US" altLang="ja-JP" dirty="0" smtClean="0"/>
              <a:t>1997</a:t>
            </a:r>
            <a:r>
              <a:rPr lang="ja-JP" altLang="en-US" dirty="0" smtClean="0"/>
              <a:t>年に軍用ヘリコプターの事故が発生し、</a:t>
            </a:r>
            <a:r>
              <a:rPr lang="en-US" altLang="ja-JP" dirty="0" smtClean="0"/>
              <a:t>38</a:t>
            </a:r>
            <a:r>
              <a:rPr lang="ja-JP" altLang="en-US" dirty="0" smtClean="0"/>
              <a:t>人の兵士が死亡した（グラフの戦死者数には含まず）。</a:t>
            </a:r>
            <a:endParaRPr lang="en-US" altLang="ja-JP" dirty="0" smtClean="0"/>
          </a:p>
          <a:p>
            <a:r>
              <a:rPr lang="ja-JP" altLang="en-US" dirty="0" smtClean="0"/>
              <a:t>レバノン南部占領の戦略的価値を見直そうとする世論の動きが生じ、政治家も撤退を検討し始める。</a:t>
            </a:r>
            <a:endParaRPr lang="en-US" altLang="ja-JP" dirty="0" smtClean="0"/>
          </a:p>
          <a:p>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レバノン</a:t>
            </a:r>
            <a:r>
              <a:rPr kumimoji="1" lang="ja-JP" altLang="en-US" dirty="0" smtClean="0"/>
              <a:t>撤退に関する世論調査</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lum bright="35000" contrast="31000"/>
          </a:blip>
          <a:srcRect/>
          <a:stretch>
            <a:fillRect/>
          </a:stretch>
        </p:blipFill>
        <p:spPr bwMode="auto">
          <a:xfrm>
            <a:off x="6026530" y="4332848"/>
            <a:ext cx="3117470" cy="2525151"/>
          </a:xfrm>
          <a:prstGeom prst="rect">
            <a:avLst/>
          </a:prstGeom>
          <a:noFill/>
          <a:ln w="9525">
            <a:noFill/>
            <a:miter lim="800000"/>
            <a:headEnd/>
            <a:tailEnd/>
          </a:ln>
        </p:spPr>
      </p:pic>
      <p:sp>
        <p:nvSpPr>
          <p:cNvPr id="3" name="コンテンツ プレースホルダ 2"/>
          <p:cNvSpPr>
            <a:spLocks noGrp="1"/>
          </p:cNvSpPr>
          <p:nvPr>
            <p:ph idx="1"/>
          </p:nvPr>
        </p:nvSpPr>
        <p:spPr/>
        <p:txBody>
          <a:bodyPr/>
          <a:lstStyle/>
          <a:p>
            <a:r>
              <a:rPr kumimoji="1" lang="ja-JP" altLang="en-US" dirty="0" smtClean="0"/>
              <a:t>「ヒズブッラーを抑止する目的での占領はコストが大きい」という世論が形成される。</a:t>
            </a:r>
            <a:endParaRPr kumimoji="1" lang="en-US" altLang="ja-JP" dirty="0" smtClean="0"/>
          </a:p>
          <a:p>
            <a:r>
              <a:rPr lang="ja-JP" altLang="en-US" dirty="0" smtClean="0"/>
              <a:t>当時のネタニヤフ首相やモルデハイ国防相も撤退の方向を検討</a:t>
            </a:r>
            <a:endParaRPr lang="en-US" altLang="ja-JP" dirty="0" smtClean="0"/>
          </a:p>
          <a:p>
            <a:r>
              <a:rPr kumimoji="1" lang="en-US" altLang="ja-JP" dirty="0" smtClean="0"/>
              <a:t>1999</a:t>
            </a:r>
            <a:r>
              <a:rPr kumimoji="1" lang="ja-JP" altLang="en-US" dirty="0" smtClean="0"/>
              <a:t>年国会選挙でバラク候補が撤退を公約する・・・・レバノンからの撤退が既定路線に。</a:t>
            </a:r>
            <a:endParaRPr kumimoji="1" lang="en-US" altLang="ja-JP" dirty="0" smtClean="0"/>
          </a:p>
          <a:p>
            <a:r>
              <a:rPr kumimoji="1" lang="ja-JP" altLang="en-US" dirty="0" smtClean="0"/>
              <a:t>不安定な抑止ゲームのロジックが該当</a:t>
            </a:r>
            <a:endParaRPr kumimoji="1" lang="ja-JP" altLang="en-US" dirty="0"/>
          </a:p>
        </p:txBody>
      </p:sp>
      <p:sp>
        <p:nvSpPr>
          <p:cNvPr id="2" name="タイトル 1"/>
          <p:cNvSpPr>
            <a:spLocks noGrp="1"/>
          </p:cNvSpPr>
          <p:nvPr>
            <p:ph type="title"/>
          </p:nvPr>
        </p:nvSpPr>
        <p:spPr/>
        <p:txBody>
          <a:bodyPr/>
          <a:lstStyle/>
          <a:p>
            <a:r>
              <a:rPr kumimoji="1" lang="ja-JP" altLang="en-US" dirty="0" smtClean="0"/>
              <a:t>一方的撤退への流れ</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事例２：第二次レバノン戦争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ヒズブッラーによる</a:t>
            </a:r>
            <a:r>
              <a:rPr kumimoji="1" lang="en-US" altLang="ja-JP" dirty="0" smtClean="0"/>
              <a:t>IDF</a:t>
            </a:r>
            <a:r>
              <a:rPr kumimoji="1" lang="ja-JP" altLang="en-US" dirty="0" smtClean="0"/>
              <a:t>兵士の殺害・拉致事件に対し、イスラエル政府はレバノンへの空爆を実行・・・</a:t>
            </a:r>
            <a:r>
              <a:rPr kumimoji="1" lang="en-US" altLang="ja-JP" dirty="0" smtClean="0"/>
              <a:t>33</a:t>
            </a:r>
            <a:r>
              <a:rPr kumimoji="1" lang="ja-JP" altLang="en-US" dirty="0" smtClean="0"/>
              <a:t>日間にわたる戦争の始まり。</a:t>
            </a:r>
            <a:endParaRPr kumimoji="1" lang="en-US" altLang="ja-JP" dirty="0" smtClean="0"/>
          </a:p>
          <a:p>
            <a:r>
              <a:rPr kumimoji="1" lang="ja-JP" altLang="en-US" dirty="0" smtClean="0"/>
              <a:t>国境付近での兵士殺害・拉致事件は</a:t>
            </a:r>
            <a:r>
              <a:rPr kumimoji="1" lang="en-US" altLang="ja-JP" dirty="0" smtClean="0"/>
              <a:t>2000</a:t>
            </a:r>
            <a:r>
              <a:rPr kumimoji="1" lang="ja-JP" altLang="en-US" dirty="0" smtClean="0"/>
              <a:t>年</a:t>
            </a:r>
            <a:r>
              <a:rPr kumimoji="1" lang="en-US" altLang="ja-JP" dirty="0" smtClean="0"/>
              <a:t>10</a:t>
            </a:r>
            <a:r>
              <a:rPr kumimoji="1" lang="ja-JP" altLang="en-US" dirty="0" smtClean="0"/>
              <a:t>月にも発生したが、イスラエルは捕虜交換の交渉を行った。</a:t>
            </a:r>
            <a:endParaRPr kumimoji="1" lang="en-US" altLang="ja-JP" dirty="0" smtClean="0"/>
          </a:p>
          <a:p>
            <a:r>
              <a:rPr lang="ja-JP" altLang="en-US" dirty="0" smtClean="0"/>
              <a:t>ガザ地区でもハマースによる兵士拉致事件が</a:t>
            </a:r>
            <a:r>
              <a:rPr lang="en-US" altLang="ja-JP" dirty="0" smtClean="0"/>
              <a:t>2006</a:t>
            </a:r>
            <a:r>
              <a:rPr lang="ja-JP" altLang="en-US" dirty="0" smtClean="0"/>
              <a:t>年</a:t>
            </a:r>
            <a:r>
              <a:rPr lang="en-US" altLang="ja-JP" dirty="0" smtClean="0"/>
              <a:t>6</a:t>
            </a:r>
            <a:r>
              <a:rPr lang="ja-JP" altLang="en-US" dirty="0" smtClean="0"/>
              <a:t>月に発生する。</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lum bright="30000" contrast="26000"/>
          </a:blip>
          <a:srcRect/>
          <a:stretch>
            <a:fillRect/>
          </a:stretch>
        </p:blipFill>
        <p:spPr bwMode="auto">
          <a:xfrm>
            <a:off x="6286500" y="4867275"/>
            <a:ext cx="2857500" cy="1990725"/>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en-US" altLang="ja-JP" dirty="0" smtClean="0"/>
              <a:t>Rally effect</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オルメルト首相の支持率が急激に上昇する</a:t>
            </a:r>
            <a:endParaRPr kumimoji="1" lang="en-US" altLang="ja-JP" dirty="0" smtClean="0"/>
          </a:p>
          <a:p>
            <a:r>
              <a:rPr lang="en-US" altLang="ja-JP" dirty="0" smtClean="0"/>
              <a:t>43</a:t>
            </a:r>
            <a:r>
              <a:rPr lang="ja-JP" altLang="en-US" dirty="0" smtClean="0"/>
              <a:t>％（</a:t>
            </a:r>
            <a:r>
              <a:rPr lang="en-US" altLang="ja-JP" dirty="0" smtClean="0"/>
              <a:t>7</a:t>
            </a:r>
            <a:r>
              <a:rPr lang="ja-JP" altLang="en-US" dirty="0" smtClean="0"/>
              <a:t>月</a:t>
            </a:r>
            <a:r>
              <a:rPr lang="en-US" altLang="ja-JP" dirty="0" smtClean="0"/>
              <a:t>6</a:t>
            </a:r>
            <a:r>
              <a:rPr lang="ja-JP" altLang="en-US" dirty="0" smtClean="0"/>
              <a:t>日）から</a:t>
            </a:r>
            <a:r>
              <a:rPr lang="en-US" altLang="ja-JP" dirty="0" smtClean="0"/>
              <a:t>78</a:t>
            </a:r>
            <a:r>
              <a:rPr lang="ja-JP" altLang="en-US" dirty="0" smtClean="0"/>
              <a:t>％（</a:t>
            </a:r>
            <a:r>
              <a:rPr lang="en-US" altLang="ja-JP" dirty="0" smtClean="0"/>
              <a:t>7</a:t>
            </a:r>
            <a:r>
              <a:rPr lang="ja-JP" altLang="en-US" dirty="0" smtClean="0"/>
              <a:t>月</a:t>
            </a:r>
            <a:r>
              <a:rPr lang="en-US" altLang="ja-JP" dirty="0" smtClean="0"/>
              <a:t>18</a:t>
            </a:r>
            <a:r>
              <a:rPr lang="ja-JP" altLang="en-US" dirty="0" smtClean="0"/>
              <a:t>日）へ</a:t>
            </a:r>
            <a:endParaRPr lang="en-US" altLang="ja-JP" dirty="0" smtClean="0"/>
          </a:p>
          <a:p>
            <a:r>
              <a:rPr kumimoji="1" lang="ja-JP" altLang="en-US" dirty="0" smtClean="0"/>
              <a:t>ペレツ国防相の支持率も急上昇</a:t>
            </a:r>
            <a:endParaRPr kumimoji="1" lang="en-US" altLang="ja-JP" dirty="0" smtClean="0"/>
          </a:p>
          <a:p>
            <a:r>
              <a:rPr lang="ja-JP" altLang="en-US" dirty="0" smtClean="0"/>
              <a:t>米国世論研究で論じられた</a:t>
            </a:r>
            <a:r>
              <a:rPr lang="en-US" altLang="ja-JP" dirty="0" smtClean="0"/>
              <a:t>Rally effect (Rally around the flag)</a:t>
            </a:r>
            <a:r>
              <a:rPr lang="ja-JP" altLang="en-US" dirty="0" smtClean="0"/>
              <a:t>がイスラエルにおいても認められる</a:t>
            </a:r>
            <a:endParaRPr lang="en-US" altLang="ja-JP" dirty="0" smtClean="0"/>
          </a:p>
          <a:p>
            <a:r>
              <a:rPr kumimoji="1" lang="en-US" altLang="ja-JP" dirty="0" smtClean="0"/>
              <a:t>Rally effect</a:t>
            </a:r>
            <a:r>
              <a:rPr lang="ja-JP" altLang="en-US" dirty="0" smtClean="0"/>
              <a:t>が意味するものは何なのか？</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レバノン撤退と第二次レバノン戦争</a:t>
            </a:r>
            <a:endParaRPr kumimoji="1" lang="ja-JP" altLang="en-US"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2665238" y="1720692"/>
            <a:ext cx="3936706" cy="4251642"/>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0" y="4652889"/>
            <a:ext cx="2940148" cy="2205111"/>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6250252" y="1417638"/>
            <a:ext cx="2893748" cy="194185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Rally effect</a:t>
            </a:r>
            <a:r>
              <a:rPr kumimoji="1" lang="ja-JP" altLang="en-US" dirty="0" smtClean="0"/>
              <a:t>は持続せず</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bright="23000"/>
          </a:blip>
          <a:srcRect/>
          <a:stretch>
            <a:fillRect/>
          </a:stretch>
        </p:blipFill>
        <p:spPr bwMode="auto">
          <a:xfrm>
            <a:off x="6047500" y="4600135"/>
            <a:ext cx="3096499" cy="2257864"/>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ja-JP" altLang="en-US" dirty="0" smtClean="0"/>
              <a:t>戦争政策の失敗</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従軍経験の少ない政治指導者たちが許してしまったハルーツ参謀総長の独断専行</a:t>
            </a:r>
            <a:endParaRPr kumimoji="1" lang="en-US" altLang="ja-JP" dirty="0" smtClean="0"/>
          </a:p>
          <a:p>
            <a:r>
              <a:rPr lang="ja-JP" altLang="en-US" dirty="0" smtClean="0"/>
              <a:t>当初、空爆に依存した作戦だったが、後に地上部隊を投入</a:t>
            </a:r>
            <a:endParaRPr lang="en-US" altLang="ja-JP" dirty="0" smtClean="0"/>
          </a:p>
          <a:p>
            <a:r>
              <a:rPr lang="ja-JP" altLang="en-US" dirty="0" smtClean="0"/>
              <a:t>ヒズブッラーの壊滅を最終目的としたが、ロケット攻撃の無効化すら果たせなかった</a:t>
            </a:r>
            <a:endParaRPr lang="en-US" altLang="ja-JP" dirty="0" smtClean="0"/>
          </a:p>
          <a:p>
            <a:r>
              <a:rPr lang="ja-JP" altLang="en-US" dirty="0" smtClean="0"/>
              <a:t>拡大した被害が戦果に見合わなかった</a:t>
            </a:r>
            <a:endParaRPr lang="en-US" altLang="ja-JP"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累積戦死者数と支持率の相関</a:t>
            </a:r>
            <a:endParaRPr kumimoji="1" lang="ja-JP" altLang="en-US" dirty="0"/>
          </a:p>
        </p:txBody>
      </p:sp>
      <p:pic>
        <p:nvPicPr>
          <p:cNvPr id="4" name="コンテンツ プレースホルダ 3" descr="D:\CASUALITIES0.png"/>
          <p:cNvPicPr>
            <a:picLocks noGrp="1"/>
          </p:cNvPicPr>
          <p:nvPr>
            <p:ph idx="1"/>
          </p:nvPr>
        </p:nvPicPr>
        <p:blipFill>
          <a:blip r:embed="rId2" cstate="print"/>
          <a:srcRect/>
          <a:stretch>
            <a:fillRect/>
          </a:stretch>
        </p:blipFill>
        <p:spPr bwMode="auto">
          <a:xfrm>
            <a:off x="1016721" y="1600200"/>
            <a:ext cx="7110558" cy="4525963"/>
          </a:xfrm>
          <a:prstGeom prst="rect">
            <a:avLst/>
          </a:prstGeom>
          <a:noFill/>
          <a:ln w="9525">
            <a:noFill/>
            <a:miter lim="800000"/>
            <a:headEnd/>
            <a:tailEnd/>
          </a:ln>
        </p:spPr>
      </p:pic>
      <p:sp>
        <p:nvSpPr>
          <p:cNvPr id="5" name="テキスト ボックス 4"/>
          <p:cNvSpPr txBox="1"/>
          <p:nvPr/>
        </p:nvSpPr>
        <p:spPr>
          <a:xfrm>
            <a:off x="6485206" y="2504049"/>
            <a:ext cx="2658794" cy="2677656"/>
          </a:xfrm>
          <a:prstGeom prst="rect">
            <a:avLst/>
          </a:prstGeom>
          <a:solidFill>
            <a:prstClr val="white"/>
          </a:solidFill>
          <a:ln>
            <a:solidFill>
              <a:schemeClr val="tx1"/>
            </a:solidFill>
          </a:ln>
        </p:spPr>
        <p:txBody>
          <a:bodyPr wrap="square" rtlCol="0">
            <a:spAutoFit/>
          </a:bodyPr>
          <a:lstStyle/>
          <a:p>
            <a:r>
              <a:rPr kumimoji="1" lang="ja-JP" altLang="en-US" sz="2400" b="1" dirty="0" smtClean="0"/>
              <a:t>戦死者数の増加に関わらず作戦遂行の正当性は維持された。</a:t>
            </a:r>
            <a:endParaRPr kumimoji="1" lang="en-US" altLang="ja-JP" sz="2400" b="1" dirty="0" smtClean="0"/>
          </a:p>
          <a:p>
            <a:r>
              <a:rPr lang="ja-JP" altLang="en-US" sz="2400" b="1" dirty="0" smtClean="0"/>
              <a:t>しかし支持率の急落は戦争の継続を不可能にした。</a:t>
            </a:r>
            <a:endParaRPr kumimoji="1" lang="ja-JP" altLang="en-US" sz="2400"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停戦への流れ</a:t>
            </a:r>
            <a:endParaRPr kumimoji="1" lang="ja-JP" altLang="en-US" dirty="0"/>
          </a:p>
        </p:txBody>
      </p:sp>
      <p:sp>
        <p:nvSpPr>
          <p:cNvPr id="3" name="コンテンツ プレースホルダ 2"/>
          <p:cNvSpPr>
            <a:spLocks noGrp="1"/>
          </p:cNvSpPr>
          <p:nvPr>
            <p:ph idx="1"/>
          </p:nvPr>
        </p:nvSpPr>
        <p:spPr>
          <a:xfrm>
            <a:off x="457200" y="1600200"/>
            <a:ext cx="8229600" cy="4927209"/>
          </a:xfrm>
        </p:spPr>
        <p:txBody>
          <a:bodyPr/>
          <a:lstStyle/>
          <a:p>
            <a:r>
              <a:rPr kumimoji="1" lang="ja-JP" altLang="en-US" dirty="0" smtClean="0"/>
              <a:t>開戦という形の報復に対し、国民の大多数はこれを支持</a:t>
            </a:r>
            <a:endParaRPr kumimoji="1" lang="en-US" altLang="ja-JP" dirty="0" smtClean="0"/>
          </a:p>
          <a:p>
            <a:r>
              <a:rPr lang="ja-JP" altLang="en-US" dirty="0" smtClean="0"/>
              <a:t>戦争政策の失敗と被害の拡大によって</a:t>
            </a:r>
            <a:r>
              <a:rPr lang="en-US" altLang="ja-JP" dirty="0" smtClean="0"/>
              <a:t>Rally effect</a:t>
            </a:r>
            <a:r>
              <a:rPr lang="ja-JP" altLang="en-US" dirty="0" smtClean="0"/>
              <a:t>は持続しなかった</a:t>
            </a:r>
            <a:endParaRPr lang="en-US" altLang="ja-JP" dirty="0" smtClean="0"/>
          </a:p>
          <a:p>
            <a:r>
              <a:rPr kumimoji="1" lang="ja-JP" altLang="en-US" dirty="0" smtClean="0"/>
              <a:t>しかしながら作戦遂行そのものの正当性は持続した</a:t>
            </a:r>
            <a:endParaRPr kumimoji="1" lang="en-US" altLang="ja-JP" dirty="0" smtClean="0"/>
          </a:p>
          <a:p>
            <a:r>
              <a:rPr lang="ja-JP" altLang="en-US" dirty="0" smtClean="0"/>
              <a:t>国連安全保障理事会の停戦決議を受け入れて、戦争は終結した</a:t>
            </a:r>
            <a:endParaRPr lang="en-US" altLang="ja-JP" dirty="0" smtClean="0"/>
          </a:p>
          <a:p>
            <a:r>
              <a:rPr kumimoji="1" lang="ja-JP" altLang="en-US" dirty="0" smtClean="0"/>
              <a:t>安定した抑止ゲームのロジックが該当</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a:t>
            </a:r>
            <a:endParaRPr kumimoji="1" lang="ja-JP" altLang="en-US" dirty="0"/>
          </a:p>
        </p:txBody>
      </p:sp>
      <p:sp>
        <p:nvSpPr>
          <p:cNvPr id="3" name="コンテンツ プレースホルダ 2"/>
          <p:cNvSpPr>
            <a:spLocks noGrp="1"/>
          </p:cNvSpPr>
          <p:nvPr>
            <p:ph idx="1"/>
          </p:nvPr>
        </p:nvSpPr>
        <p:spPr>
          <a:xfrm>
            <a:off x="457200" y="1600200"/>
            <a:ext cx="8229600" cy="5053818"/>
          </a:xfrm>
        </p:spPr>
        <p:txBody>
          <a:bodyPr>
            <a:normAutofit lnSpcReduction="10000"/>
          </a:bodyPr>
          <a:lstStyle/>
          <a:p>
            <a:r>
              <a:rPr kumimoji="1" lang="ja-JP" altLang="en-US" dirty="0" smtClean="0"/>
              <a:t>抑止政策の背後にある世論の動向が国防政策を左右している</a:t>
            </a:r>
            <a:endParaRPr kumimoji="1" lang="en-US" altLang="ja-JP" dirty="0" smtClean="0"/>
          </a:p>
          <a:p>
            <a:r>
              <a:rPr lang="ja-JP" altLang="en-US" dirty="0" smtClean="0"/>
              <a:t>レバノン戦争という過剰報復→その後の抑止を作り出している</a:t>
            </a:r>
            <a:endParaRPr lang="en-US" altLang="ja-JP" dirty="0" smtClean="0"/>
          </a:p>
          <a:p>
            <a:r>
              <a:rPr kumimoji="1" lang="ja-JP" altLang="en-US" dirty="0" smtClean="0"/>
              <a:t>世論は単に政府決定を後追いしているだけではないか（対立仮説）？</a:t>
            </a:r>
            <a:endParaRPr kumimoji="1" lang="en-US" altLang="ja-JP" dirty="0" smtClean="0"/>
          </a:p>
          <a:p>
            <a:pPr lvl="1"/>
            <a:r>
              <a:rPr lang="ja-JP" altLang="en-US" dirty="0" smtClean="0"/>
              <a:t>戦争政策の失敗によって支持率が下落し、戦争を続けられなくなった事実と矛盾する</a:t>
            </a:r>
            <a:endParaRPr lang="en-US" altLang="ja-JP" dirty="0" smtClean="0"/>
          </a:p>
          <a:p>
            <a:pPr lvl="1"/>
            <a:r>
              <a:rPr kumimoji="1" lang="ja-JP" altLang="en-US" dirty="0" smtClean="0"/>
              <a:t>撤退を検討し始めた政治家の思考過程に世論が影響を及ぼした</a:t>
            </a:r>
            <a:r>
              <a:rPr lang="ja-JP" altLang="en-US" dirty="0" smtClean="0"/>
              <a:t>可能性を否定してしまう</a:t>
            </a:r>
            <a:endParaRPr kumimoji="1" lang="en-US" altLang="ja-JP" dirty="0" smtClean="0"/>
          </a:p>
          <a:p>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t>
            </a:r>
            <a:r>
              <a:rPr lang="en-US" altLang="ja-JP" dirty="0" smtClean="0"/>
              <a:t>.</a:t>
            </a:r>
            <a:r>
              <a:rPr lang="ja-JP" altLang="en-US" dirty="0" smtClean="0"/>
              <a:t>　</a:t>
            </a:r>
            <a:r>
              <a:rPr kumimoji="1" lang="ja-JP" altLang="en-US" dirty="0" smtClean="0"/>
              <a:t>イントロダクション</a:t>
            </a:r>
            <a:endParaRPr kumimoji="1" lang="ja-JP" altLang="en-US" dirty="0"/>
          </a:p>
        </p:txBody>
      </p:sp>
      <p:sp>
        <p:nvSpPr>
          <p:cNvPr id="3" name="コンテンツ プレースホルダ 2"/>
          <p:cNvSpPr>
            <a:spLocks noGrp="1"/>
          </p:cNvSpPr>
          <p:nvPr>
            <p:ph idx="1"/>
          </p:nvPr>
        </p:nvSpPr>
        <p:spPr>
          <a:xfrm>
            <a:off x="457200" y="1417638"/>
            <a:ext cx="8433582" cy="5037753"/>
          </a:xfrm>
        </p:spPr>
        <p:txBody>
          <a:bodyPr>
            <a:normAutofit/>
          </a:bodyPr>
          <a:lstStyle/>
          <a:p>
            <a:r>
              <a:rPr kumimoji="1" lang="ja-JP" altLang="en-US" dirty="0" smtClean="0"/>
              <a:t>占領地からの一方的撤退と</a:t>
            </a:r>
            <a:r>
              <a:rPr lang="ja-JP" altLang="en-US" dirty="0" smtClean="0"/>
              <a:t>再侵攻を繰り返すイスラエル</a:t>
            </a:r>
            <a:endParaRPr lang="en-US" altLang="ja-JP" dirty="0" smtClean="0"/>
          </a:p>
          <a:p>
            <a:pPr lvl="1"/>
            <a:r>
              <a:rPr kumimoji="1" lang="en-US" altLang="ja-JP" dirty="0" smtClean="0"/>
              <a:t>2000</a:t>
            </a:r>
            <a:r>
              <a:rPr kumimoji="1" lang="ja-JP" altLang="en-US" dirty="0" smtClean="0"/>
              <a:t>年のレバノン撤退と第二次レバノン戦争</a:t>
            </a:r>
            <a:endParaRPr kumimoji="1" lang="en-US" altLang="ja-JP" dirty="0" smtClean="0"/>
          </a:p>
          <a:p>
            <a:pPr lvl="1"/>
            <a:r>
              <a:rPr lang="en-US" altLang="ja-JP" dirty="0" smtClean="0"/>
              <a:t>2005</a:t>
            </a:r>
            <a:r>
              <a:rPr lang="ja-JP" altLang="en-US" dirty="0" smtClean="0"/>
              <a:t>年のガザ撤退とガザ戦争</a:t>
            </a:r>
            <a:r>
              <a:rPr lang="en-US" altLang="ja-JP" dirty="0" smtClean="0"/>
              <a:t>(2008-9</a:t>
            </a:r>
            <a:r>
              <a:rPr lang="ja-JP" altLang="en-US" dirty="0" smtClean="0"/>
              <a:t>年</a:t>
            </a:r>
            <a:r>
              <a:rPr lang="en-US" altLang="ja-JP" dirty="0" smtClean="0"/>
              <a:t>)</a:t>
            </a:r>
          </a:p>
          <a:p>
            <a:r>
              <a:rPr lang="ja-JP" altLang="en-US" dirty="0" smtClean="0">
                <a:solidFill>
                  <a:srgbClr val="FF0000"/>
                </a:solidFill>
              </a:rPr>
              <a:t>世論は政府の判断を支持・・・なぜ？</a:t>
            </a:r>
            <a:endParaRPr lang="en-US" altLang="ja-JP" dirty="0" smtClean="0">
              <a:solidFill>
                <a:srgbClr val="FF0000"/>
              </a:solidFill>
            </a:endParaRPr>
          </a:p>
          <a:p>
            <a:r>
              <a:rPr kumimoji="1" lang="ja-JP" altLang="en-US" dirty="0" smtClean="0"/>
              <a:t>占領はコスト高→→→一方的撤退</a:t>
            </a:r>
            <a:endParaRPr kumimoji="1" lang="en-US" altLang="ja-JP" dirty="0" smtClean="0"/>
          </a:p>
          <a:p>
            <a:r>
              <a:rPr lang="ja-JP" altLang="en-US" dirty="0" smtClean="0"/>
              <a:t>抵抗運動に対する過剰報復</a:t>
            </a:r>
            <a:endParaRPr lang="en-US" altLang="ja-JP" dirty="0" smtClean="0"/>
          </a:p>
          <a:p>
            <a:pPr>
              <a:buNone/>
            </a:pPr>
            <a:r>
              <a:rPr lang="en-US" altLang="ja-JP" dirty="0" smtClean="0"/>
              <a:t>				</a:t>
            </a:r>
            <a:r>
              <a:rPr lang="ja-JP" altLang="en-US" dirty="0" smtClean="0"/>
              <a:t>　　→→→戦争にエスカレート</a:t>
            </a:r>
            <a:endParaRPr lang="en-US" altLang="ja-JP" dirty="0" smtClean="0"/>
          </a:p>
          <a:p>
            <a:r>
              <a:rPr lang="ja-JP" altLang="en-US" dirty="0" smtClean="0"/>
              <a:t>ともに抑止の失敗だと思われるが？</a:t>
            </a:r>
            <a:endParaRPr lang="en-US" altLang="ja-JP"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t>
            </a:r>
            <a:r>
              <a:rPr lang="en-US" altLang="ja-JP" dirty="0" smtClean="0"/>
              <a:t>.</a:t>
            </a:r>
            <a:r>
              <a:rPr lang="ja-JP" altLang="en-US" dirty="0" smtClean="0"/>
              <a:t>　</a:t>
            </a:r>
            <a:r>
              <a:rPr kumimoji="1" lang="ja-JP" altLang="en-US" dirty="0" smtClean="0"/>
              <a:t>イントロダクション</a:t>
            </a:r>
            <a:endParaRPr kumimoji="1" lang="ja-JP" altLang="en-US" dirty="0"/>
          </a:p>
        </p:txBody>
      </p:sp>
      <p:sp>
        <p:nvSpPr>
          <p:cNvPr id="3" name="コンテンツ プレースホルダ 2"/>
          <p:cNvSpPr>
            <a:spLocks noGrp="1"/>
          </p:cNvSpPr>
          <p:nvPr>
            <p:ph idx="1"/>
          </p:nvPr>
        </p:nvSpPr>
        <p:spPr>
          <a:xfrm>
            <a:off x="218365" y="1600200"/>
            <a:ext cx="8748214" cy="4855191"/>
          </a:xfrm>
        </p:spPr>
        <p:txBody>
          <a:bodyPr/>
          <a:lstStyle/>
          <a:p>
            <a:r>
              <a:rPr kumimoji="1" lang="ja-JP" altLang="en-US" dirty="0" smtClean="0"/>
              <a:t>過剰攻撃の論理・・・抑止（国防政策の基礎）</a:t>
            </a:r>
            <a:endParaRPr kumimoji="1" lang="en-US" altLang="ja-JP" dirty="0" smtClean="0"/>
          </a:p>
          <a:p>
            <a:r>
              <a:rPr lang="ja-JP" altLang="en-US" dirty="0" smtClean="0"/>
              <a:t>前提議論</a:t>
            </a:r>
            <a:r>
              <a:rPr lang="en-US" altLang="ja-JP" dirty="0" smtClean="0"/>
              <a:t>(1)</a:t>
            </a:r>
            <a:r>
              <a:rPr lang="ja-JP" altLang="en-US" dirty="0" smtClean="0"/>
              <a:t>　抵抗運動を抑止できるのか</a:t>
            </a:r>
            <a:r>
              <a:rPr lang="en-US" altLang="ja-JP" dirty="0" smtClean="0"/>
              <a:t>?</a:t>
            </a:r>
          </a:p>
          <a:p>
            <a:pPr lvl="1"/>
            <a:r>
              <a:rPr kumimoji="1" lang="en-US" altLang="ja-JP" dirty="0" smtClean="0"/>
              <a:t>Brophy-Baermann &amp; Conybeare (1994)</a:t>
            </a:r>
            <a:r>
              <a:rPr kumimoji="1" lang="ja-JP" altLang="en-US" dirty="0" smtClean="0"/>
              <a:t>の合理的期待仮説は過剰攻撃の抑止力を支持</a:t>
            </a:r>
            <a:endParaRPr kumimoji="1" lang="en-US" altLang="ja-JP" dirty="0" smtClean="0"/>
          </a:p>
          <a:p>
            <a:pPr lvl="1"/>
            <a:r>
              <a:rPr kumimoji="1" lang="en-US" altLang="ja-JP" dirty="0" smtClean="0"/>
              <a:t>Kuperman (2003)</a:t>
            </a:r>
            <a:r>
              <a:rPr kumimoji="1" lang="ja-JP" altLang="en-US" dirty="0" smtClean="0"/>
              <a:t>は「許容可能な報復」によってエスカレートしない（≒抑止可能）ことを指摘</a:t>
            </a:r>
            <a:endParaRPr kumimoji="1" lang="en-US" altLang="ja-JP" dirty="0" smtClean="0"/>
          </a:p>
          <a:p>
            <a:r>
              <a:rPr lang="ja-JP" altLang="en-US" dirty="0" smtClean="0"/>
              <a:t>前提議論</a:t>
            </a:r>
            <a:r>
              <a:rPr lang="en-US" altLang="ja-JP" dirty="0" smtClean="0"/>
              <a:t>(2)</a:t>
            </a:r>
            <a:r>
              <a:rPr lang="ja-JP" altLang="en-US" dirty="0" smtClean="0"/>
              <a:t>　世論は国防政策を左右するのか</a:t>
            </a:r>
            <a:r>
              <a:rPr lang="en-US" altLang="ja-JP" dirty="0" smtClean="0"/>
              <a:t>?</a:t>
            </a:r>
          </a:p>
          <a:p>
            <a:pPr lvl="1"/>
            <a:r>
              <a:rPr lang="ja-JP" altLang="en-US" dirty="0" smtClean="0"/>
              <a:t>朝鮮</a:t>
            </a:r>
            <a:r>
              <a:rPr kumimoji="1" lang="ja-JP" altLang="en-US" dirty="0" smtClean="0"/>
              <a:t>戦争以降、米国世論研究に蓄積がある</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仮説</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抑止政策の背後に世論がある</a:t>
            </a:r>
            <a:endParaRPr kumimoji="1" lang="en-US" altLang="ja-JP" dirty="0" smtClean="0"/>
          </a:p>
          <a:p>
            <a:pPr lvl="1"/>
            <a:r>
              <a:rPr lang="ja-JP" altLang="en-US" dirty="0" smtClean="0"/>
              <a:t>報復支持の世論が弱まる→譲歩へ</a:t>
            </a:r>
            <a:endParaRPr lang="en-US" altLang="ja-JP" dirty="0" smtClean="0"/>
          </a:p>
          <a:p>
            <a:pPr lvl="1"/>
            <a:r>
              <a:rPr kumimoji="1" lang="ja-JP" altLang="en-US" dirty="0" smtClean="0"/>
              <a:t>報復支持の世論が高まる→エスカレートして停戦状態に戻る</a:t>
            </a:r>
            <a:endParaRPr kumimoji="1" lang="en-US" altLang="ja-JP" dirty="0" smtClean="0"/>
          </a:p>
          <a:p>
            <a:r>
              <a:rPr lang="ja-JP" altLang="en-US" dirty="0" smtClean="0"/>
              <a:t>仮説を支える論理</a:t>
            </a:r>
            <a:endParaRPr lang="en-US" altLang="ja-JP" dirty="0" smtClean="0"/>
          </a:p>
          <a:p>
            <a:pPr lvl="1"/>
            <a:r>
              <a:rPr kumimoji="1" lang="ja-JP" altLang="en-US" dirty="0" smtClean="0"/>
              <a:t>民主国家は多数派世論の反対を押し切れない</a:t>
            </a:r>
            <a:endParaRPr kumimoji="1" lang="en-US" altLang="ja-JP" dirty="0" smtClean="0"/>
          </a:p>
          <a:p>
            <a:r>
              <a:rPr lang="ja-JP" altLang="en-US" dirty="0" smtClean="0"/>
              <a:t>対立仮説</a:t>
            </a:r>
            <a:endParaRPr lang="en-US" altLang="ja-JP" dirty="0" smtClean="0"/>
          </a:p>
          <a:p>
            <a:pPr lvl="1"/>
            <a:r>
              <a:rPr kumimoji="1" lang="ja-JP" altLang="en-US" dirty="0" smtClean="0"/>
              <a:t>世論は単に政府決定を後追いしているだけ</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 </a:t>
            </a:r>
            <a:r>
              <a:rPr kumimoji="1" lang="ja-JP" altLang="en-US" dirty="0" smtClean="0"/>
              <a:t>進化ゲームの抑止モデル</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なぜ進化ゲームなのか？</a:t>
            </a:r>
            <a:endParaRPr lang="en-US" altLang="ja-JP" dirty="0" smtClean="0"/>
          </a:p>
          <a:p>
            <a:pPr lvl="1"/>
            <a:r>
              <a:rPr kumimoji="1" lang="ja-JP" altLang="en-US" dirty="0" smtClean="0"/>
              <a:t>世論という無数のプレイヤーの集合的意思表示を扱うことができる</a:t>
            </a:r>
            <a:endParaRPr kumimoji="1" lang="en-US" altLang="ja-JP" dirty="0" smtClean="0"/>
          </a:p>
          <a:p>
            <a:pPr lvl="1"/>
            <a:r>
              <a:rPr kumimoji="1" lang="ja-JP" altLang="en-US" dirty="0" smtClean="0"/>
              <a:t>時間経過による状態変化（動学）を表現できる</a:t>
            </a:r>
            <a:endParaRPr kumimoji="1" lang="en-US" altLang="ja-JP" dirty="0" smtClean="0"/>
          </a:p>
          <a:p>
            <a:pPr lvl="1"/>
            <a:r>
              <a:rPr lang="ja-JP" altLang="en-US" dirty="0" smtClean="0"/>
              <a:t>リジッドな合理性（強すぎる仮定）を想定しない</a:t>
            </a:r>
            <a:endParaRPr lang="en-US" altLang="ja-JP" dirty="0" smtClean="0"/>
          </a:p>
          <a:p>
            <a:pPr lvl="1"/>
            <a:r>
              <a:rPr kumimoji="1" lang="ja-JP" altLang="en-US" dirty="0" smtClean="0"/>
              <a:t>世論の役割のフォーマル・モデル化（内生化）は新奇性がある</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lang="en-US" altLang="ja-JP" dirty="0" smtClean="0"/>
              <a:t>.</a:t>
            </a:r>
            <a:r>
              <a:rPr lang="ja-JP" altLang="en-US" dirty="0" smtClean="0"/>
              <a:t>　抑止モデル</a:t>
            </a:r>
            <a:endParaRPr kumimoji="1" lang="ja-JP" altLang="en-US" dirty="0"/>
          </a:p>
        </p:txBody>
      </p:sp>
      <p:sp>
        <p:nvSpPr>
          <p:cNvPr id="3" name="コンテンツ プレースホルダ 2"/>
          <p:cNvSpPr>
            <a:spLocks noGrp="1"/>
          </p:cNvSpPr>
          <p:nvPr>
            <p:ph idx="1"/>
          </p:nvPr>
        </p:nvSpPr>
        <p:spPr>
          <a:xfrm>
            <a:off x="457200" y="1417638"/>
            <a:ext cx="8509379" cy="4525963"/>
          </a:xfrm>
        </p:spPr>
        <p:txBody>
          <a:bodyPr>
            <a:normAutofit/>
          </a:bodyPr>
          <a:lstStyle/>
          <a:p>
            <a:endParaRPr kumimoji="1" lang="en-US" altLang="ja-JP" dirty="0" smtClean="0"/>
          </a:p>
          <a:p>
            <a:pPr>
              <a:buNone/>
            </a:pPr>
            <a:r>
              <a:rPr lang="ja-JP" altLang="en-US" dirty="0" smtClean="0">
                <a:solidFill>
                  <a:srgbClr val="FF0000"/>
                </a:solidFill>
              </a:rPr>
              <a:t>武装勢力</a:t>
            </a:r>
            <a:r>
              <a:rPr lang="en-US" altLang="ja-JP" dirty="0" smtClean="0"/>
              <a:t>                </a:t>
            </a:r>
            <a:r>
              <a:rPr lang="ja-JP" altLang="en-US" dirty="0" smtClean="0">
                <a:solidFill>
                  <a:srgbClr val="FF0000"/>
                </a:solidFill>
              </a:rPr>
              <a:t>　イスラエル</a:t>
            </a:r>
            <a:endParaRPr lang="en-US" altLang="ja-JP" dirty="0" smtClean="0">
              <a:solidFill>
                <a:srgbClr val="FF0000"/>
              </a:solidFill>
            </a:endParaRPr>
          </a:p>
          <a:p>
            <a:pPr>
              <a:buNone/>
            </a:pPr>
            <a:r>
              <a:rPr lang="en-US" altLang="ja-JP" dirty="0" smtClean="0"/>
              <a:t>    </a:t>
            </a:r>
            <a:r>
              <a:rPr lang="ja-JP" altLang="en-US" dirty="0" smtClean="0"/>
              <a:t>　　　　　攻撃</a:t>
            </a:r>
            <a:r>
              <a:rPr lang="en-US" altLang="ja-JP" dirty="0" smtClean="0"/>
              <a:t>          </a:t>
            </a:r>
            <a:r>
              <a:rPr lang="ja-JP" altLang="en-US" dirty="0" smtClean="0"/>
              <a:t>　　　　攻撃なし</a:t>
            </a:r>
            <a:r>
              <a:rPr lang="en-US" altLang="ja-JP" dirty="0" smtClean="0"/>
              <a:t> </a:t>
            </a:r>
            <a:r>
              <a:rPr lang="ja-JP" altLang="en-US" dirty="0" smtClean="0"/>
              <a:t>　</a:t>
            </a:r>
            <a:r>
              <a:rPr lang="ja-JP" altLang="en-US" dirty="0" smtClean="0">
                <a:solidFill>
                  <a:srgbClr val="0070C0"/>
                </a:solidFill>
              </a:rPr>
              <a:t>譲歩</a:t>
            </a:r>
            <a:endParaRPr lang="en-US" altLang="ja-JP" dirty="0" smtClean="0">
              <a:solidFill>
                <a:srgbClr val="0070C0"/>
              </a:solidFill>
            </a:endParaRPr>
          </a:p>
          <a:p>
            <a:pPr>
              <a:buNone/>
            </a:pPr>
            <a:r>
              <a:rPr lang="en-US" altLang="ja-JP" dirty="0" smtClean="0"/>
              <a:t>    </a:t>
            </a:r>
            <a:r>
              <a:rPr lang="ja-JP" altLang="en-US" dirty="0" smtClean="0"/>
              <a:t>攻撃なし</a:t>
            </a:r>
            <a:r>
              <a:rPr lang="en-US" altLang="ja-JP" dirty="0" smtClean="0"/>
              <a:t>            </a:t>
            </a:r>
            <a:r>
              <a:rPr lang="ja-JP" altLang="en-US" dirty="0" smtClean="0"/>
              <a:t>　　攻撃　　　　　　　</a:t>
            </a:r>
            <a:r>
              <a:rPr lang="en-US" altLang="ja-JP" sz="3600" b="1" dirty="0" smtClean="0">
                <a:solidFill>
                  <a:srgbClr val="0070C0"/>
                </a:solidFill>
                <a:effectLst>
                  <a:outerShdw blurRad="38100" dist="38100" dir="2700000" algn="tl">
                    <a:srgbClr val="000000">
                      <a:alpha val="43137"/>
                    </a:srgbClr>
                  </a:outerShdw>
                </a:effectLst>
              </a:rPr>
              <a:t>{V, -V}</a:t>
            </a:r>
            <a:endParaRPr lang="en-US" altLang="ja-JP" b="1" dirty="0" smtClean="0">
              <a:solidFill>
                <a:srgbClr val="0070C0"/>
              </a:solidFill>
              <a:effectLst>
                <a:outerShdw blurRad="38100" dist="38100" dir="2700000" algn="tl">
                  <a:srgbClr val="000000">
                    <a:alpha val="43137"/>
                  </a:srgbClr>
                </a:outerShdw>
              </a:effectLst>
            </a:endParaRPr>
          </a:p>
          <a:p>
            <a:pPr>
              <a:buNone/>
            </a:pPr>
            <a:r>
              <a:rPr lang="en-US" altLang="ja-JP" dirty="0" smtClean="0"/>
              <a:t>                                                </a:t>
            </a:r>
          </a:p>
          <a:p>
            <a:pPr>
              <a:buNone/>
            </a:pPr>
            <a:r>
              <a:rPr lang="en-US" altLang="ja-JP" dirty="0" smtClean="0">
                <a:solidFill>
                  <a:srgbClr val="0070C0"/>
                </a:solidFill>
              </a:rPr>
              <a:t>                        </a:t>
            </a:r>
            <a:r>
              <a:rPr lang="ja-JP" altLang="en-US" dirty="0" smtClean="0">
                <a:solidFill>
                  <a:srgbClr val="0070C0"/>
                </a:solidFill>
              </a:rPr>
              <a:t>現状維持</a:t>
            </a:r>
            <a:r>
              <a:rPr lang="en-US" altLang="ja-JP" dirty="0" smtClean="0">
                <a:solidFill>
                  <a:srgbClr val="0070C0"/>
                </a:solidFill>
              </a:rPr>
              <a:t>                    </a:t>
            </a:r>
            <a:r>
              <a:rPr lang="ja-JP" altLang="en-US" dirty="0" smtClean="0">
                <a:solidFill>
                  <a:srgbClr val="0070C0"/>
                </a:solidFill>
              </a:rPr>
              <a:t>戦争</a:t>
            </a:r>
          </a:p>
          <a:p>
            <a:pPr lvl="5">
              <a:buNone/>
            </a:pPr>
            <a:r>
              <a:rPr lang="en-US" altLang="ja-JP" sz="3600" dirty="0" smtClean="0"/>
              <a:t>  </a:t>
            </a:r>
            <a:r>
              <a:rPr lang="en-US" altLang="ja-JP" sz="3600" b="1" dirty="0" smtClean="0">
                <a:solidFill>
                  <a:srgbClr val="0070C0"/>
                </a:solidFill>
                <a:effectLst>
                  <a:outerShdw blurRad="38100" dist="38100" dir="2700000" algn="tl">
                    <a:srgbClr val="000000">
                      <a:alpha val="43137"/>
                    </a:srgbClr>
                  </a:outerShdw>
                </a:effectLst>
              </a:rPr>
              <a:t>{0,0}             {pV-C</a:t>
            </a:r>
            <a:r>
              <a:rPr lang="en-US" altLang="ja-JP" sz="3600" b="1" baseline="-25000" dirty="0" smtClean="0">
                <a:solidFill>
                  <a:srgbClr val="0070C0"/>
                </a:solidFill>
                <a:effectLst>
                  <a:outerShdw blurRad="38100" dist="38100" dir="2700000" algn="tl">
                    <a:srgbClr val="000000">
                      <a:alpha val="43137"/>
                    </a:srgbClr>
                  </a:outerShdw>
                </a:effectLst>
              </a:rPr>
              <a:t>1</a:t>
            </a:r>
            <a:r>
              <a:rPr lang="en-US" altLang="ja-JP" sz="3600" b="1" dirty="0" smtClean="0">
                <a:solidFill>
                  <a:srgbClr val="0070C0"/>
                </a:solidFill>
                <a:effectLst>
                  <a:outerShdw blurRad="38100" dist="38100" dir="2700000" algn="tl">
                    <a:srgbClr val="000000">
                      <a:alpha val="43137"/>
                    </a:srgbClr>
                  </a:outerShdw>
                </a:effectLst>
              </a:rPr>
              <a:t>, -pV-C</a:t>
            </a:r>
            <a:r>
              <a:rPr lang="en-US" altLang="ja-JP" sz="3600" b="1" baseline="-25000" dirty="0" smtClean="0">
                <a:solidFill>
                  <a:srgbClr val="0070C0"/>
                </a:solidFill>
                <a:effectLst>
                  <a:outerShdw blurRad="38100" dist="38100" dir="2700000" algn="tl">
                    <a:srgbClr val="000000">
                      <a:alpha val="43137"/>
                    </a:srgbClr>
                  </a:outerShdw>
                </a:effectLst>
              </a:rPr>
              <a:t>2</a:t>
            </a:r>
            <a:r>
              <a:rPr lang="en-US" altLang="ja-JP" sz="3600" b="1" dirty="0" smtClean="0">
                <a:solidFill>
                  <a:srgbClr val="0070C0"/>
                </a:solidFill>
                <a:effectLst>
                  <a:outerShdw blurRad="38100" dist="38100" dir="2700000" algn="tl">
                    <a:srgbClr val="000000">
                      <a:alpha val="43137"/>
                    </a:srgbClr>
                  </a:outerShdw>
                </a:effectLst>
              </a:rPr>
              <a:t>}</a:t>
            </a:r>
            <a:endParaRPr kumimoji="1" lang="ja-JP" altLang="en-US" sz="3600" b="1" dirty="0">
              <a:solidFill>
                <a:srgbClr val="0070C0"/>
              </a:solidFill>
              <a:effectLst>
                <a:outerShdw blurRad="38100" dist="38100" dir="2700000" algn="tl">
                  <a:srgbClr val="000000">
                    <a:alpha val="43137"/>
                  </a:srgbClr>
                </a:outerShdw>
              </a:effectLst>
            </a:endParaRPr>
          </a:p>
        </p:txBody>
      </p:sp>
      <p:grpSp>
        <p:nvGrpSpPr>
          <p:cNvPr id="7" name="グループ化 6"/>
          <p:cNvGrpSpPr/>
          <p:nvPr/>
        </p:nvGrpSpPr>
        <p:grpSpPr>
          <a:xfrm>
            <a:off x="1419367" y="2593074"/>
            <a:ext cx="5390866" cy="1774209"/>
            <a:chOff x="1419367" y="2593074"/>
            <a:chExt cx="5390866" cy="1774209"/>
          </a:xfrm>
        </p:grpSpPr>
        <p:cxnSp>
          <p:nvCxnSpPr>
            <p:cNvPr id="5" name="直線コネクタ 4"/>
            <p:cNvCxnSpPr/>
            <p:nvPr/>
          </p:nvCxnSpPr>
          <p:spPr>
            <a:xfrm flipV="1">
              <a:off x="1419367" y="2593074"/>
              <a:ext cx="5390866" cy="13648"/>
            </a:xfrm>
            <a:prstGeom prst="line">
              <a:avLst/>
            </a:prstGeom>
          </p:spPr>
          <p:style>
            <a:lnRef idx="2">
              <a:schemeClr val="dk1"/>
            </a:lnRef>
            <a:fillRef idx="0">
              <a:schemeClr val="dk1"/>
            </a:fillRef>
            <a:effectRef idx="1">
              <a:schemeClr val="dk1"/>
            </a:effectRef>
            <a:fontRef idx="minor">
              <a:schemeClr val="tx1"/>
            </a:fontRef>
          </p:style>
        </p:cxnSp>
        <p:cxnSp>
          <p:nvCxnSpPr>
            <p:cNvPr id="8" name="直線コネクタ 7"/>
            <p:cNvCxnSpPr/>
            <p:nvPr/>
          </p:nvCxnSpPr>
          <p:spPr>
            <a:xfrm>
              <a:off x="1419367" y="2606722"/>
              <a:ext cx="1978926" cy="1760561"/>
            </a:xfrm>
            <a:prstGeom prst="line">
              <a:avLst/>
            </a:prstGeom>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a:off x="4424149" y="2593074"/>
              <a:ext cx="1978926" cy="1760561"/>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lang="en-US" altLang="ja-JP" dirty="0" smtClean="0"/>
              <a:t>.</a:t>
            </a:r>
            <a:r>
              <a:rPr lang="ja-JP" altLang="en-US" dirty="0" smtClean="0"/>
              <a:t>　</a:t>
            </a:r>
            <a:r>
              <a:rPr kumimoji="1" lang="ja-JP" altLang="en-US" dirty="0" smtClean="0"/>
              <a:t>抑止世論モデルの動学化</a:t>
            </a:r>
            <a:endParaRPr kumimoji="1" lang="ja-JP" altLang="en-US" dirty="0"/>
          </a:p>
        </p:txBody>
      </p:sp>
      <p:graphicFrame>
        <p:nvGraphicFramePr>
          <p:cNvPr id="4" name="コンテンツ プレースホルダ 3"/>
          <p:cNvGraphicFramePr>
            <a:graphicFrameLocks noChangeAspect="1"/>
          </p:cNvGraphicFramePr>
          <p:nvPr>
            <p:ph idx="1"/>
          </p:nvPr>
        </p:nvGraphicFramePr>
        <p:xfrm>
          <a:off x="831850" y="2762250"/>
          <a:ext cx="4625975" cy="666750"/>
        </p:xfrm>
        <a:graphic>
          <a:graphicData uri="http://schemas.openxmlformats.org/presentationml/2006/ole">
            <p:oleObj spid="_x0000_s1026" name="数式" r:id="rId3" imgW="1409400" imgH="203040" progId="Equation.3">
              <p:embed/>
            </p:oleObj>
          </a:graphicData>
        </a:graphic>
      </p:graphicFrame>
      <p:graphicFrame>
        <p:nvGraphicFramePr>
          <p:cNvPr id="1027" name="コンテンツ プレースホルダ 3"/>
          <p:cNvGraphicFramePr>
            <a:graphicFrameLocks noChangeAspect="1"/>
          </p:cNvGraphicFramePr>
          <p:nvPr/>
        </p:nvGraphicFramePr>
        <p:xfrm>
          <a:off x="865188" y="3448050"/>
          <a:ext cx="4592637" cy="627063"/>
        </p:xfrm>
        <a:graphic>
          <a:graphicData uri="http://schemas.openxmlformats.org/presentationml/2006/ole">
            <p:oleObj spid="_x0000_s1027" name="数式" r:id="rId4" imgW="1485720" imgH="203040" progId="Equation.3">
              <p:embed/>
            </p:oleObj>
          </a:graphicData>
        </a:graphic>
      </p:graphicFrame>
      <p:graphicFrame>
        <p:nvGraphicFramePr>
          <p:cNvPr id="6" name="オブジェクト 5"/>
          <p:cNvGraphicFramePr>
            <a:graphicFrameLocks noChangeAspect="1"/>
          </p:cNvGraphicFramePr>
          <p:nvPr/>
        </p:nvGraphicFramePr>
        <p:xfrm>
          <a:off x="457200" y="4289912"/>
          <a:ext cx="8286750" cy="550862"/>
        </p:xfrm>
        <a:graphic>
          <a:graphicData uri="http://schemas.openxmlformats.org/presentationml/2006/ole">
            <p:oleObj spid="_x0000_s1028" name="数式" r:id="rId5" imgW="3200400" imgH="190440" progId="Equation.3">
              <p:embed/>
            </p:oleObj>
          </a:graphicData>
        </a:graphic>
      </p:graphicFrame>
      <p:sp>
        <p:nvSpPr>
          <p:cNvPr id="7" name="正方形/長方形 6"/>
          <p:cNvSpPr/>
          <p:nvPr/>
        </p:nvSpPr>
        <p:spPr>
          <a:xfrm>
            <a:off x="831851" y="5391636"/>
            <a:ext cx="7197724" cy="954107"/>
          </a:xfrm>
          <a:prstGeom prst="rect">
            <a:avLst/>
          </a:prstGeom>
        </p:spPr>
        <p:txBody>
          <a:bodyPr wrap="square">
            <a:spAutoFit/>
          </a:bodyPr>
          <a:lstStyle/>
          <a:p>
            <a:r>
              <a:rPr lang="ja-JP" altLang="en-US" sz="2800" dirty="0" smtClean="0"/>
              <a:t>この時、</a:t>
            </a:r>
            <a:r>
              <a:rPr lang="en-US" altLang="ja-JP" sz="2800" dirty="0" smtClean="0"/>
              <a:t>λ = V/{(1-p)V + c</a:t>
            </a:r>
            <a:r>
              <a:rPr lang="en-US" altLang="ja-JP" sz="2800" baseline="-25000" dirty="0" smtClean="0"/>
              <a:t>1</a:t>
            </a:r>
            <a:r>
              <a:rPr lang="en-US" altLang="ja-JP" sz="2800" dirty="0" smtClean="0"/>
              <a:t>}</a:t>
            </a:r>
            <a:r>
              <a:rPr lang="ja-JP" altLang="en-US" sz="2800" dirty="0" smtClean="0"/>
              <a:t>となるような条件</a:t>
            </a:r>
            <a:r>
              <a:rPr lang="en-US" altLang="ja-JP" sz="2800" dirty="0" smtClean="0"/>
              <a:t>λ</a:t>
            </a:r>
            <a:r>
              <a:rPr lang="ja-JP" altLang="en-US" sz="2800" dirty="0" smtClean="0"/>
              <a:t>を定める（</a:t>
            </a:r>
            <a:r>
              <a:rPr lang="en-US" altLang="ja-JP" sz="2800" dirty="0" smtClean="0"/>
              <a:t>U</a:t>
            </a:r>
            <a:r>
              <a:rPr lang="en-US" altLang="ja-JP" sz="2800" baseline="-25000" dirty="0" smtClean="0"/>
              <a:t>1A</a:t>
            </a:r>
            <a:r>
              <a:rPr lang="en-US" altLang="ja-JP" sz="2800" dirty="0" smtClean="0"/>
              <a:t>=U</a:t>
            </a:r>
            <a:r>
              <a:rPr lang="en-US" altLang="ja-JP" sz="2800" baseline="-25000" dirty="0" smtClean="0"/>
              <a:t>1P</a:t>
            </a:r>
            <a:r>
              <a:rPr lang="ja-JP" altLang="en-US" sz="2800" dirty="0" smtClean="0"/>
              <a:t>）。</a:t>
            </a:r>
            <a:endParaRPr lang="ja-JP" altLang="en-US" sz="2800" dirty="0"/>
          </a:p>
        </p:txBody>
      </p:sp>
      <p:sp>
        <p:nvSpPr>
          <p:cNvPr id="9" name="テキスト ボックス 8"/>
          <p:cNvSpPr txBox="1"/>
          <p:nvPr/>
        </p:nvSpPr>
        <p:spPr>
          <a:xfrm>
            <a:off x="457200" y="1808143"/>
            <a:ext cx="8286749" cy="954107"/>
          </a:xfrm>
          <a:prstGeom prst="rect">
            <a:avLst/>
          </a:prstGeom>
          <a:noFill/>
        </p:spPr>
        <p:txBody>
          <a:bodyPr wrap="square" rtlCol="0">
            <a:spAutoFit/>
          </a:bodyPr>
          <a:lstStyle/>
          <a:p>
            <a:r>
              <a:rPr kumimoji="1" lang="ja-JP" altLang="en-US" sz="2800" b="1" dirty="0" smtClean="0">
                <a:latin typeface="MeiryoKe_PGothic" pitchFamily="50" charset="-128"/>
                <a:ea typeface="MeiryoKe_PGothic" pitchFamily="50" charset="-128"/>
              </a:rPr>
              <a:t>時間</a:t>
            </a:r>
            <a:r>
              <a:rPr kumimoji="1" lang="ja-JP" altLang="en-US" sz="2800" b="1" dirty="0" err="1" smtClean="0">
                <a:latin typeface="MeiryoKe_PGothic" pitchFamily="50" charset="-128"/>
                <a:ea typeface="MeiryoKe_PGothic" pitchFamily="50" charset="-128"/>
              </a:rPr>
              <a:t>ｔ</a:t>
            </a:r>
            <a:r>
              <a:rPr lang="ja-JP" altLang="en-US" sz="2800" b="1" dirty="0" smtClean="0">
                <a:latin typeface="MeiryoKe_PGothic" pitchFamily="50" charset="-128"/>
                <a:ea typeface="MeiryoKe_PGothic" pitchFamily="50" charset="-128"/>
              </a:rPr>
              <a:t>で変化する変数</a:t>
            </a:r>
            <a:r>
              <a:rPr kumimoji="1" lang="ja-JP" altLang="en-US" sz="2800" b="1" i="1" dirty="0" err="1" smtClean="0">
                <a:latin typeface="MeiryoKe_PGothic" pitchFamily="50" charset="-128"/>
                <a:ea typeface="MeiryoKe_PGothic" pitchFamily="50" charset="-128"/>
              </a:rPr>
              <a:t>ｘ</a:t>
            </a:r>
            <a:r>
              <a:rPr kumimoji="1" lang="ja-JP" altLang="en-US" sz="2800" b="1" dirty="0" smtClean="0">
                <a:latin typeface="MeiryoKe_PGothic" pitchFamily="50" charset="-128"/>
                <a:ea typeface="MeiryoKe_PGothic" pitchFamily="50" charset="-128"/>
              </a:rPr>
              <a:t>と</a:t>
            </a:r>
            <a:r>
              <a:rPr lang="ja-JP" altLang="en-US" sz="2800" b="1" dirty="0" smtClean="0">
                <a:latin typeface="MeiryoKe_PGothic" pitchFamily="50" charset="-128"/>
                <a:ea typeface="MeiryoKe_PGothic" pitchFamily="50" charset="-128"/>
              </a:rPr>
              <a:t>変数</a:t>
            </a:r>
            <a:r>
              <a:rPr kumimoji="1" lang="ja-JP" altLang="en-US" sz="2800" b="1" i="1" dirty="0" err="1" smtClean="0">
                <a:latin typeface="MeiryoKe_PGothic" pitchFamily="50" charset="-128"/>
                <a:ea typeface="MeiryoKe_PGothic" pitchFamily="50" charset="-128"/>
              </a:rPr>
              <a:t>ｙ</a:t>
            </a:r>
            <a:r>
              <a:rPr kumimoji="1" lang="ja-JP" altLang="en-US" sz="2800" b="1" dirty="0" smtClean="0">
                <a:latin typeface="MeiryoKe_PGothic" pitchFamily="50" charset="-128"/>
                <a:ea typeface="MeiryoKe_PGothic" pitchFamily="50" charset="-128"/>
              </a:rPr>
              <a:t>をイスラエルとレバノンそれぞれの国民世論の一部と定義する。</a:t>
            </a:r>
            <a:endParaRPr kumimoji="1" lang="ja-JP" altLang="en-US" sz="2800" b="1" dirty="0">
              <a:latin typeface="MeiryoKe_PGothic" pitchFamily="50" charset="-128"/>
              <a:ea typeface="MeiryoKe_PGothic" pitchFamily="50"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抑止の不安定性</a:t>
            </a:r>
            <a:endParaRPr kumimoji="1" lang="ja-JP" altLang="en-US" dirty="0"/>
          </a:p>
        </p:txBody>
      </p:sp>
      <p:sp>
        <p:nvSpPr>
          <p:cNvPr id="3" name="コンテンツ プレースホルダ 2"/>
          <p:cNvSpPr>
            <a:spLocks noGrp="1"/>
          </p:cNvSpPr>
          <p:nvPr>
            <p:ph idx="1"/>
          </p:nvPr>
        </p:nvSpPr>
        <p:spPr>
          <a:xfrm>
            <a:off x="457200" y="1600200"/>
            <a:ext cx="8229600" cy="4758397"/>
          </a:xfrm>
        </p:spPr>
        <p:txBody>
          <a:bodyPr/>
          <a:lstStyle/>
          <a:p>
            <a:r>
              <a:rPr kumimoji="1" lang="ja-JP" altLang="en-US" dirty="0" smtClean="0"/>
              <a:t>イスラエル側が反撃しない戦略の効用を反撃する効用よりも大きいと期待するとき、世論のダイナミックスは不安定な抑止ゲームとなる。</a:t>
            </a:r>
            <a:endParaRPr kumimoji="1" lang="en-US" altLang="ja-JP" dirty="0" smtClean="0"/>
          </a:p>
          <a:p>
            <a:r>
              <a:rPr lang="en-US" altLang="ja-JP" dirty="0" smtClean="0">
                <a:latin typeface="Times New Roman" pitchFamily="18" charset="0"/>
                <a:cs typeface="Times New Roman" pitchFamily="18" charset="0"/>
              </a:rPr>
              <a:t>y&gt;λ</a:t>
            </a:r>
            <a:r>
              <a:rPr lang="ja-JP" altLang="en-US" dirty="0" smtClean="0"/>
              <a:t>であるとき、イスラエルの報復攻撃を予期して</a:t>
            </a:r>
            <a:r>
              <a:rPr lang="en-US" altLang="ja-JP" dirty="0" smtClean="0">
                <a:latin typeface="Times New Roman" pitchFamily="18" charset="0"/>
                <a:cs typeface="Times New Roman" pitchFamily="18" charset="0"/>
              </a:rPr>
              <a:t>E[</a:t>
            </a:r>
            <a:r>
              <a:rPr lang="en-US" altLang="ja-JP" dirty="0" err="1" smtClean="0">
                <a:latin typeface="Times New Roman" pitchFamily="18" charset="0"/>
                <a:cs typeface="Times New Roman" pitchFamily="18" charset="0"/>
              </a:rPr>
              <a:t>Δx</a:t>
            </a:r>
            <a:r>
              <a:rPr lang="en-US" altLang="ja-JP" dirty="0" smtClean="0">
                <a:latin typeface="Times New Roman" pitchFamily="18" charset="0"/>
                <a:cs typeface="Times New Roman" pitchFamily="18" charset="0"/>
              </a:rPr>
              <a:t>]</a:t>
            </a:r>
            <a:r>
              <a:rPr lang="ja-JP" altLang="en-US" dirty="0" err="1" smtClean="0">
                <a:latin typeface="Times New Roman" pitchFamily="18" charset="0"/>
                <a:cs typeface="Times New Roman" pitchFamily="18" charset="0"/>
              </a:rPr>
              <a:t>は負と</a:t>
            </a:r>
            <a:r>
              <a:rPr lang="ja-JP" altLang="en-US" dirty="0" smtClean="0">
                <a:latin typeface="Times New Roman" pitchFamily="18" charset="0"/>
                <a:cs typeface="Times New Roman" pitchFamily="18" charset="0"/>
              </a:rPr>
              <a:t>なる。その結果、何らかの理由で紛争が勃発しても停戦へと向かう。</a:t>
            </a:r>
            <a:endParaRPr lang="en-US" altLang="ja-JP" dirty="0" smtClean="0">
              <a:latin typeface="Times New Roman" pitchFamily="18" charset="0"/>
              <a:cs typeface="Times New Roman" pitchFamily="18" charset="0"/>
            </a:endParaRPr>
          </a:p>
          <a:p>
            <a:r>
              <a:rPr lang="en-US" altLang="ja-JP" dirty="0" smtClean="0">
                <a:latin typeface="Times New Roman" pitchFamily="18" charset="0"/>
                <a:cs typeface="Times New Roman" pitchFamily="18" charset="0"/>
              </a:rPr>
              <a:t>y&lt;λ</a:t>
            </a:r>
            <a:r>
              <a:rPr lang="ja-JP" altLang="en-US" dirty="0" smtClean="0">
                <a:latin typeface="Times New Roman" pitchFamily="18" charset="0"/>
                <a:cs typeface="Times New Roman" pitchFamily="18" charset="0"/>
              </a:rPr>
              <a:t>であるとき、報復攻撃はないものと予期して</a:t>
            </a:r>
            <a:r>
              <a:rPr lang="en-US" altLang="ja-JP" dirty="0" smtClean="0">
                <a:latin typeface="Times New Roman" pitchFamily="18" charset="0"/>
                <a:cs typeface="Times New Roman" pitchFamily="18" charset="0"/>
              </a:rPr>
              <a:t>E[</a:t>
            </a:r>
            <a:r>
              <a:rPr lang="en-US" altLang="ja-JP" dirty="0" err="1" smtClean="0">
                <a:latin typeface="Times New Roman" pitchFamily="18" charset="0"/>
                <a:cs typeface="Times New Roman" pitchFamily="18" charset="0"/>
              </a:rPr>
              <a:t>Δx</a:t>
            </a:r>
            <a:r>
              <a:rPr lang="en-US" altLang="ja-JP"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は正となる。その結果、停戦状態から譲歩に向かう流れが起こる。</a:t>
            </a:r>
            <a:endParaRPr kumimoji="1" lang="ja-JP"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9_slide04 nature">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28" ma:contentTypeDescription="Create a new document." ma:contentTypeScope="" ma:versionID="a6ef4ed32b9e2f717850d72af07647b5"/>
</file>

<file path=customXml/itemProps1.xml><?xml version="1.0" encoding="utf-8"?>
<ds:datastoreItem xmlns:ds="http://schemas.openxmlformats.org/officeDocument/2006/customXml" ds:itemID="{E39F5249-1E3F-4385-A2D4-59D1D25D712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2AE335-3F4F-429D-A035-7FA3B6941067}">
  <ds:schemaRefs>
    <ds:schemaRef ds:uri="http://schemas.microsoft.com/sharepoint/v3/contenttype/forms"/>
  </ds:schemaRefs>
</ds:datastoreItem>
</file>

<file path=customXml/itemProps3.xml><?xml version="1.0" encoding="utf-8"?>
<ds:datastoreItem xmlns:ds="http://schemas.openxmlformats.org/officeDocument/2006/customXml" ds:itemID="{20D63B5A-64AB-4885-8C60-A97AB40CE313}">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29_slide04 nature</Template>
  <TotalTime>0</TotalTime>
  <Words>1157</Words>
  <Application>Microsoft Office PowerPoint</Application>
  <PresentationFormat>画面に合わせる (4:3)</PresentationFormat>
  <Paragraphs>120</Paragraphs>
  <Slides>24</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26" baseType="lpstr">
      <vt:lpstr>29_slide04 nature</vt:lpstr>
      <vt:lpstr>数式</vt:lpstr>
      <vt:lpstr>紛争抑止と世論</vt:lpstr>
      <vt:lpstr>レバノン撤退と第二次レバノン戦争</vt:lpstr>
      <vt:lpstr>1.　イントロダクション</vt:lpstr>
      <vt:lpstr>1.　イントロダクション</vt:lpstr>
      <vt:lpstr>仮説</vt:lpstr>
      <vt:lpstr>2. 進化ゲームの抑止モデル</vt:lpstr>
      <vt:lpstr>2.　抑止モデル</vt:lpstr>
      <vt:lpstr>2.　抑止世論モデルの動学化</vt:lpstr>
      <vt:lpstr>抑止の不安定性</vt:lpstr>
      <vt:lpstr>不安定な抑止ゲームの位相図</vt:lpstr>
      <vt:lpstr>抑止の安定性</vt:lpstr>
      <vt:lpstr>安定した抑止ゲームの位相図</vt:lpstr>
      <vt:lpstr>事例１：2000年レバノン撤退</vt:lpstr>
      <vt:lpstr>北部国境における戦死者数</vt:lpstr>
      <vt:lpstr>「4人の母運動」とヘリコプター事故</vt:lpstr>
      <vt:lpstr>レバノン撤退に関する世論調査</vt:lpstr>
      <vt:lpstr>一方的撤退への流れ</vt:lpstr>
      <vt:lpstr>事例２：第二次レバノン戦争</vt:lpstr>
      <vt:lpstr>Rally effect</vt:lpstr>
      <vt:lpstr>Rally effectは持続せず</vt:lpstr>
      <vt:lpstr>戦争政策の失敗</vt:lpstr>
      <vt:lpstr>累積戦死者数と支持率の相関</vt:lpstr>
      <vt:lpstr>停戦への流れ</vt:lpstr>
      <vt:lpstr>結論</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2010-08-19T00:41:35Z</dcterms:created>
  <dcterms:modified xsi:type="dcterms:W3CDTF">2010-10-28T00:39:03Z</dcterms:modified>
  <cp:contentStatus>最終版</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TC102866739990</vt:lpwstr>
  </property>
  <property fmtid="{D5CDD505-2E9C-101B-9397-08002B2CF9AE}" pid="3" name="_MarkAsFinal">
    <vt:bool>true</vt:bool>
  </property>
</Properties>
</file>