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74" r:id="rId4"/>
    <p:sldId id="275" r:id="rId5"/>
    <p:sldId id="258" r:id="rId6"/>
    <p:sldId id="260" r:id="rId7"/>
    <p:sldId id="261" r:id="rId8"/>
    <p:sldId id="262" r:id="rId9"/>
    <p:sldId id="263" r:id="rId10"/>
    <p:sldId id="264" r:id="rId11"/>
    <p:sldId id="259" r:id="rId12"/>
    <p:sldId id="265" r:id="rId13"/>
    <p:sldId id="266" r:id="rId14"/>
    <p:sldId id="267" r:id="rId15"/>
    <p:sldId id="268" r:id="rId16"/>
    <p:sldId id="271" r:id="rId17"/>
    <p:sldId id="269" r:id="rId18"/>
    <p:sldId id="270" r:id="rId19"/>
    <p:sldId id="273" r:id="rId20"/>
    <p:sldId id="276" r:id="rId21"/>
    <p:sldId id="277" r:id="rId22"/>
    <p:sldId id="278" r:id="rId23"/>
    <p:sldId id="279" r:id="rId24"/>
    <p:sldId id="285" r:id="rId25"/>
    <p:sldId id="286" r:id="rId26"/>
    <p:sldId id="280" r:id="rId27"/>
    <p:sldId id="287" r:id="rId28"/>
    <p:sldId id="281" r:id="rId29"/>
    <p:sldId id="282" r:id="rId30"/>
    <p:sldId id="283" r:id="rId31"/>
    <p:sldId id="284"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50" autoAdjust="0"/>
    <p:restoredTop sz="91234" autoAdjust="0"/>
  </p:normalViewPr>
  <p:slideViewPr>
    <p:cSldViewPr>
      <p:cViewPr>
        <p:scale>
          <a:sx n="110" d="100"/>
          <a:sy n="110" d="100"/>
        </p:scale>
        <p:origin x="-103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30740;&#31350;&#38306;&#20418;\&#27604;&#36611;&#25919;&#27835;&#23398;&#20250;2011\&#25903;&#37197;&#25919;&#20826;&#12398;&#25903;&#25345;&#27083;&#3689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30740;&#31350;&#38306;&#20418;\&#27604;&#36611;&#25919;&#27835;&#23398;&#20250;2011\&#25903;&#37197;&#25919;&#20826;&#12398;&#25903;&#25345;&#27083;&#3689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30740;&#31350;&#38306;&#20418;\&#27604;&#36611;&#25919;&#27835;&#23398;&#20250;2011\&#25903;&#37197;&#25919;&#20826;&#12398;&#25903;&#25345;&#27083;&#3689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hingo\Desktop\military_expenditur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style val="10"/>
  <c:chart>
    <c:autoTitleDeleted val="1"/>
    <c:plotArea>
      <c:layout/>
      <c:barChart>
        <c:barDir val="col"/>
        <c:grouping val="percentStacked"/>
        <c:ser>
          <c:idx val="0"/>
          <c:order val="0"/>
          <c:tx>
            <c:strRef>
              <c:f>Sheet1!$A$2</c:f>
              <c:strCache>
                <c:ptCount val="1"/>
                <c:pt idx="0">
                  <c:v>支配政党</c:v>
                </c:pt>
              </c:strCache>
            </c:strRef>
          </c:tx>
          <c:cat>
            <c:strRef>
              <c:f>Sheet1!$B$1:$C$1</c:f>
              <c:strCache>
                <c:ptCount val="2"/>
                <c:pt idx="0">
                  <c:v>エジプト</c:v>
                </c:pt>
                <c:pt idx="1">
                  <c:v>シリア</c:v>
                </c:pt>
              </c:strCache>
            </c:strRef>
          </c:cat>
          <c:val>
            <c:numRef>
              <c:f>Sheet1!$B$2:$C$2</c:f>
              <c:numCache>
                <c:formatCode>General</c:formatCode>
                <c:ptCount val="2"/>
                <c:pt idx="0">
                  <c:v>25.8</c:v>
                </c:pt>
                <c:pt idx="1">
                  <c:v>46.3</c:v>
                </c:pt>
              </c:numCache>
            </c:numRef>
          </c:val>
        </c:ser>
        <c:ser>
          <c:idx val="1"/>
          <c:order val="1"/>
          <c:tx>
            <c:strRef>
              <c:f>Sheet1!$A$3</c:f>
              <c:strCache>
                <c:ptCount val="1"/>
                <c:pt idx="0">
                  <c:v>他政党</c:v>
                </c:pt>
              </c:strCache>
            </c:strRef>
          </c:tx>
          <c:dLbls>
            <c:txPr>
              <a:bodyPr/>
              <a:lstStyle/>
              <a:p>
                <a:pPr>
                  <a:defRPr>
                    <a:solidFill>
                      <a:schemeClr val="bg1"/>
                    </a:solidFill>
                  </a:defRPr>
                </a:pPr>
                <a:endParaRPr lang="ja-JP"/>
              </a:p>
            </c:txPr>
            <c:showVal val="1"/>
          </c:dLbls>
          <c:cat>
            <c:strRef>
              <c:f>Sheet1!$B$1:$C$1</c:f>
              <c:strCache>
                <c:ptCount val="2"/>
                <c:pt idx="0">
                  <c:v>エジプト</c:v>
                </c:pt>
                <c:pt idx="1">
                  <c:v>シリア</c:v>
                </c:pt>
              </c:strCache>
            </c:strRef>
          </c:cat>
          <c:val>
            <c:numRef>
              <c:f>Sheet1!$B$3:$C$3</c:f>
              <c:numCache>
                <c:formatCode>General</c:formatCode>
                <c:ptCount val="2"/>
                <c:pt idx="0">
                  <c:v>12.4</c:v>
                </c:pt>
                <c:pt idx="1">
                  <c:v>4.8</c:v>
                </c:pt>
              </c:numCache>
            </c:numRef>
          </c:val>
        </c:ser>
        <c:ser>
          <c:idx val="2"/>
          <c:order val="2"/>
          <c:tx>
            <c:strRef>
              <c:f>Sheet1!$A$4</c:f>
              <c:strCache>
                <c:ptCount val="1"/>
                <c:pt idx="0">
                  <c:v>支持なし</c:v>
                </c:pt>
              </c:strCache>
            </c:strRef>
          </c:tx>
          <c:cat>
            <c:strRef>
              <c:f>Sheet1!$B$1:$C$1</c:f>
              <c:strCache>
                <c:ptCount val="2"/>
                <c:pt idx="0">
                  <c:v>エジプト</c:v>
                </c:pt>
                <c:pt idx="1">
                  <c:v>シリア</c:v>
                </c:pt>
              </c:strCache>
            </c:strRef>
          </c:cat>
          <c:val>
            <c:numRef>
              <c:f>Sheet1!$B$4:$C$4</c:f>
              <c:numCache>
                <c:formatCode>General</c:formatCode>
                <c:ptCount val="2"/>
                <c:pt idx="0">
                  <c:v>61.8</c:v>
                </c:pt>
                <c:pt idx="1">
                  <c:v>48.9</c:v>
                </c:pt>
              </c:numCache>
            </c:numRef>
          </c:val>
        </c:ser>
        <c:dLbls>
          <c:showVal val="1"/>
        </c:dLbls>
        <c:gapWidth val="75"/>
        <c:overlap val="100"/>
        <c:axId val="64041344"/>
        <c:axId val="64042880"/>
      </c:barChart>
      <c:catAx>
        <c:axId val="64041344"/>
        <c:scaling>
          <c:orientation val="minMax"/>
        </c:scaling>
        <c:axPos val="b"/>
        <c:majorTickMark val="none"/>
        <c:tickLblPos val="nextTo"/>
        <c:txPr>
          <a:bodyPr/>
          <a:lstStyle/>
          <a:p>
            <a:pPr>
              <a:defRPr sz="2800" b="1">
                <a:solidFill>
                  <a:schemeClr val="bg1"/>
                </a:solidFill>
                <a:effectLst>
                  <a:outerShdw blurRad="38100" dist="38100" dir="2700000" algn="tl">
                    <a:srgbClr val="000000">
                      <a:alpha val="43137"/>
                    </a:srgbClr>
                  </a:outerShdw>
                </a:effectLst>
              </a:defRPr>
            </a:pPr>
            <a:endParaRPr lang="ja-JP"/>
          </a:p>
        </c:txPr>
        <c:crossAx val="64042880"/>
        <c:crosses val="autoZero"/>
        <c:auto val="1"/>
        <c:lblAlgn val="ctr"/>
        <c:lblOffset val="100"/>
      </c:catAx>
      <c:valAx>
        <c:axId val="64042880"/>
        <c:scaling>
          <c:orientation val="minMax"/>
        </c:scaling>
        <c:delete val="1"/>
        <c:axPos val="l"/>
        <c:numFmt formatCode="0%" sourceLinked="0"/>
        <c:majorTickMark val="none"/>
        <c:tickLblPos val="none"/>
        <c:crossAx val="64041344"/>
        <c:crosses val="autoZero"/>
        <c:crossBetween val="between"/>
      </c:valAx>
    </c:plotArea>
    <c:legend>
      <c:legendPos val="b"/>
      <c:layout/>
      <c:txPr>
        <a:bodyPr/>
        <a:lstStyle/>
        <a:p>
          <a:pPr>
            <a:defRPr b="1">
              <a:solidFill>
                <a:schemeClr val="bg1"/>
              </a:solidFill>
            </a:defRPr>
          </a:pPr>
          <a:endParaRPr lang="ja-JP"/>
        </a:p>
      </c:txPr>
    </c:legend>
    <c:plotVisOnly val="1"/>
  </c:chart>
  <c:txPr>
    <a:bodyPr/>
    <a:lstStyle/>
    <a:p>
      <a:pPr>
        <a:defRPr sz="1800"/>
      </a:pPr>
      <a:endParaRPr lang="ja-JP"/>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barChart>
        <c:barDir val="col"/>
        <c:grouping val="clustered"/>
        <c:ser>
          <c:idx val="0"/>
          <c:order val="0"/>
          <c:spPr>
            <a:solidFill>
              <a:schemeClr val="tx1">
                <a:lumMod val="50000"/>
                <a:lumOff val="50000"/>
              </a:schemeClr>
            </a:solidFill>
          </c:spPr>
          <c:dLbls>
            <c:txPr>
              <a:bodyPr/>
              <a:lstStyle/>
              <a:p>
                <a:pPr>
                  <a:defRPr sz="2000">
                    <a:solidFill>
                      <a:schemeClr val="bg1"/>
                    </a:solidFill>
                    <a:latin typeface="Times New Roman" pitchFamily="18" charset="0"/>
                    <a:cs typeface="Times New Roman" pitchFamily="18" charset="0"/>
                  </a:defRPr>
                </a:pPr>
                <a:endParaRPr lang="ja-JP"/>
              </a:p>
            </c:txPr>
            <c:showVal val="1"/>
          </c:dLbls>
          <c:cat>
            <c:strRef>
              <c:f>Sheet2!$A$11:$A$16</c:f>
              <c:strCache>
                <c:ptCount val="6"/>
                <c:pt idx="0">
                  <c:v>カイロ</c:v>
                </c:pt>
                <c:pt idx="1">
                  <c:v>ポート・サイード</c:v>
                </c:pt>
                <c:pt idx="2">
                  <c:v>メノフィーヤ</c:v>
                </c:pt>
                <c:pt idx="3">
                  <c:v>クファル・エルシェイク</c:v>
                </c:pt>
                <c:pt idx="4">
                  <c:v>ベニー・スエフ</c:v>
                </c:pt>
                <c:pt idx="5">
                  <c:v>ソハーグ</c:v>
                </c:pt>
              </c:strCache>
            </c:strRef>
          </c:cat>
          <c:val>
            <c:numRef>
              <c:f>Sheet2!$B$11:$B$16</c:f>
              <c:numCache>
                <c:formatCode>0.0_ </c:formatCode>
                <c:ptCount val="6"/>
                <c:pt idx="0">
                  <c:v>13.2</c:v>
                </c:pt>
                <c:pt idx="1">
                  <c:v>21</c:v>
                </c:pt>
                <c:pt idx="2">
                  <c:v>30</c:v>
                </c:pt>
                <c:pt idx="3">
                  <c:v>18.7</c:v>
                </c:pt>
                <c:pt idx="4">
                  <c:v>47.2</c:v>
                </c:pt>
                <c:pt idx="5">
                  <c:v>40.800000000000004</c:v>
                </c:pt>
              </c:numCache>
            </c:numRef>
          </c:val>
        </c:ser>
        <c:dLbls>
          <c:showVal val="1"/>
        </c:dLbls>
        <c:overlap val="-25"/>
        <c:axId val="64300928"/>
        <c:axId val="64302464"/>
      </c:barChart>
      <c:catAx>
        <c:axId val="64300928"/>
        <c:scaling>
          <c:orientation val="minMax"/>
        </c:scaling>
        <c:axPos val="b"/>
        <c:majorTickMark val="none"/>
        <c:tickLblPos val="nextTo"/>
        <c:txPr>
          <a:bodyPr/>
          <a:lstStyle/>
          <a:p>
            <a:pPr>
              <a:defRPr sz="1600" b="1">
                <a:solidFill>
                  <a:schemeClr val="bg1"/>
                </a:solidFill>
              </a:defRPr>
            </a:pPr>
            <a:endParaRPr lang="ja-JP"/>
          </a:p>
        </c:txPr>
        <c:crossAx val="64302464"/>
        <c:crosses val="autoZero"/>
        <c:auto val="1"/>
        <c:lblAlgn val="ctr"/>
        <c:lblOffset val="100"/>
      </c:catAx>
      <c:valAx>
        <c:axId val="64302464"/>
        <c:scaling>
          <c:orientation val="minMax"/>
        </c:scaling>
        <c:delete val="1"/>
        <c:axPos val="l"/>
        <c:numFmt formatCode="0.0_ " sourceLinked="1"/>
        <c:tickLblPos val="none"/>
        <c:crossAx val="64300928"/>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barChart>
        <c:barDir val="col"/>
        <c:grouping val="clustered"/>
        <c:ser>
          <c:idx val="0"/>
          <c:order val="0"/>
          <c:dLbls>
            <c:txPr>
              <a:bodyPr/>
              <a:lstStyle/>
              <a:p>
                <a:pPr>
                  <a:defRPr sz="2000">
                    <a:solidFill>
                      <a:schemeClr val="bg1"/>
                    </a:solidFill>
                    <a:latin typeface="Times New Roman" pitchFamily="18" charset="0"/>
                    <a:cs typeface="Times New Roman" pitchFamily="18" charset="0"/>
                  </a:defRPr>
                </a:pPr>
                <a:endParaRPr lang="ja-JP"/>
              </a:p>
            </c:txPr>
            <c:showVal val="1"/>
          </c:dLbls>
          <c:cat>
            <c:strRef>
              <c:f>Sheet2!$A$1:$A$7</c:f>
              <c:strCache>
                <c:ptCount val="7"/>
                <c:pt idx="0">
                  <c:v>ダマスカス</c:v>
                </c:pt>
                <c:pt idx="1">
                  <c:v>ダマス郊外</c:v>
                </c:pt>
                <c:pt idx="2">
                  <c:v>アレッポ</c:v>
                </c:pt>
                <c:pt idx="3">
                  <c:v>アレッポ郊外</c:v>
                </c:pt>
                <c:pt idx="4">
                  <c:v>ラタキア</c:v>
                </c:pt>
                <c:pt idx="5">
                  <c:v>ヒムス</c:v>
                </c:pt>
                <c:pt idx="6">
                  <c:v>ハサカ</c:v>
                </c:pt>
              </c:strCache>
            </c:strRef>
          </c:cat>
          <c:val>
            <c:numRef>
              <c:f>Sheet2!$B$1:$B$7</c:f>
              <c:numCache>
                <c:formatCode>0.0_ </c:formatCode>
                <c:ptCount val="7"/>
                <c:pt idx="0">
                  <c:v>37.5</c:v>
                </c:pt>
                <c:pt idx="1">
                  <c:v>66.2</c:v>
                </c:pt>
                <c:pt idx="2">
                  <c:v>52.2</c:v>
                </c:pt>
                <c:pt idx="3">
                  <c:v>45.5</c:v>
                </c:pt>
                <c:pt idx="4">
                  <c:v>71.400000000000006</c:v>
                </c:pt>
                <c:pt idx="5">
                  <c:v>11.9</c:v>
                </c:pt>
                <c:pt idx="6">
                  <c:v>32</c:v>
                </c:pt>
              </c:numCache>
            </c:numRef>
          </c:val>
        </c:ser>
        <c:dLbls>
          <c:showVal val="1"/>
        </c:dLbls>
        <c:overlap val="-25"/>
        <c:axId val="64322560"/>
        <c:axId val="64353024"/>
      </c:barChart>
      <c:catAx>
        <c:axId val="64322560"/>
        <c:scaling>
          <c:orientation val="minMax"/>
        </c:scaling>
        <c:axPos val="b"/>
        <c:majorTickMark val="none"/>
        <c:tickLblPos val="nextTo"/>
        <c:txPr>
          <a:bodyPr/>
          <a:lstStyle/>
          <a:p>
            <a:pPr>
              <a:defRPr sz="1800" b="1">
                <a:solidFill>
                  <a:schemeClr val="bg1"/>
                </a:solidFill>
              </a:defRPr>
            </a:pPr>
            <a:endParaRPr lang="ja-JP"/>
          </a:p>
        </c:txPr>
        <c:crossAx val="64353024"/>
        <c:crosses val="autoZero"/>
        <c:auto val="1"/>
        <c:lblAlgn val="ctr"/>
        <c:lblOffset val="100"/>
      </c:catAx>
      <c:valAx>
        <c:axId val="64353024"/>
        <c:scaling>
          <c:orientation val="minMax"/>
        </c:scaling>
        <c:delete val="1"/>
        <c:axPos val="l"/>
        <c:numFmt formatCode="0.0_ " sourceLinked="1"/>
        <c:tickLblPos val="none"/>
        <c:crossAx val="64322560"/>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ja-JP" altLang="en-US"/>
              <a:t>中央政府予算に占める軍事費の割合</a:t>
            </a:r>
            <a:r>
              <a:rPr lang="en-US" altLang="ja-JP"/>
              <a:t>(%)</a:t>
            </a:r>
            <a:endParaRPr lang="ja-JP" altLang="en-US"/>
          </a:p>
        </c:rich>
      </c:tx>
      <c:layout/>
    </c:title>
    <c:plotArea>
      <c:layout>
        <c:manualLayout>
          <c:layoutTarget val="inner"/>
          <c:xMode val="edge"/>
          <c:yMode val="edge"/>
          <c:x val="6.6921511048742721E-2"/>
          <c:y val="0.10826196725409323"/>
          <c:w val="0.86998709319750944"/>
          <c:h val="0.75444869391326153"/>
        </c:manualLayout>
      </c:layout>
      <c:lineChart>
        <c:grouping val="standard"/>
        <c:ser>
          <c:idx val="0"/>
          <c:order val="0"/>
          <c:tx>
            <c:strRef>
              <c:f>Sheet1!$A$2</c:f>
              <c:strCache>
                <c:ptCount val="1"/>
                <c:pt idx="0">
                  <c:v>Egypt</c:v>
                </c:pt>
              </c:strCache>
            </c:strRef>
          </c:tx>
          <c:spPr>
            <a:ln>
              <a:solidFill>
                <a:srgbClr val="FF0000"/>
              </a:solidFill>
            </a:ln>
          </c:spPr>
          <c:marker>
            <c:spPr>
              <a:solidFill>
                <a:srgbClr val="FF0000"/>
              </a:solidFill>
              <a:ln>
                <a:solidFill>
                  <a:srgbClr val="FF0000"/>
                </a:solidFill>
              </a:ln>
            </c:spPr>
          </c:marker>
          <c:cat>
            <c:numRef>
              <c:f>Sheet1!$B$1:$U$1</c:f>
              <c:numCache>
                <c:formatCode>General</c:formatCode>
                <c:ptCount val="2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numCache>
            </c:numRef>
          </c:cat>
          <c:val>
            <c:numRef>
              <c:f>Sheet1!$B$2:$U$2</c:f>
              <c:numCache>
                <c:formatCode>General</c:formatCode>
                <c:ptCount val="20"/>
                <c:pt idx="0">
                  <c:v>19.5705813601143</c:v>
                </c:pt>
                <c:pt idx="1">
                  <c:v>16.789793992254388</c:v>
                </c:pt>
                <c:pt idx="2">
                  <c:v>12.745077869442699</c:v>
                </c:pt>
                <c:pt idx="3">
                  <c:v>13.922314996725605</c:v>
                </c:pt>
                <c:pt idx="4">
                  <c:v>13.459907834101408</c:v>
                </c:pt>
                <c:pt idx="5">
                  <c:v>13.845751633986906</c:v>
                </c:pt>
                <c:pt idx="6">
                  <c:v>12.966887202963505</c:v>
                </c:pt>
                <c:pt idx="7">
                  <c:v>13.196653888535399</c:v>
                </c:pt>
                <c:pt idx="12">
                  <c:v>12.340668707140399</c:v>
                </c:pt>
                <c:pt idx="13">
                  <c:v>12.222971966384195</c:v>
                </c:pt>
                <c:pt idx="14">
                  <c:v>11.2521935033985</c:v>
                </c:pt>
                <c:pt idx="15">
                  <c:v>10.419760117703705</c:v>
                </c:pt>
                <c:pt idx="16">
                  <c:v>8.3639191782635898</c:v>
                </c:pt>
                <c:pt idx="17">
                  <c:v>8.5294989949141602</c:v>
                </c:pt>
                <c:pt idx="18">
                  <c:v>7.563180958846627</c:v>
                </c:pt>
                <c:pt idx="19">
                  <c:v>7.1</c:v>
                </c:pt>
              </c:numCache>
            </c:numRef>
          </c:val>
        </c:ser>
        <c:ser>
          <c:idx val="1"/>
          <c:order val="1"/>
          <c:tx>
            <c:strRef>
              <c:f>Sheet1!$A$3</c:f>
              <c:strCache>
                <c:ptCount val="1"/>
                <c:pt idx="0">
                  <c:v>Tunisia</c:v>
                </c:pt>
              </c:strCache>
            </c:strRef>
          </c:tx>
          <c:marker>
            <c:symbol val="square"/>
            <c:size val="5"/>
          </c:marker>
          <c:cat>
            <c:numRef>
              <c:f>Sheet1!$B$1:$U$1</c:f>
              <c:numCache>
                <c:formatCode>General</c:formatCode>
                <c:ptCount val="2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numCache>
            </c:numRef>
          </c:cat>
          <c:val>
            <c:numRef>
              <c:f>Sheet1!$B$3:$U$3</c:f>
              <c:numCache>
                <c:formatCode>General</c:formatCode>
                <c:ptCount val="20"/>
                <c:pt idx="0">
                  <c:v>6.627549934636547</c:v>
                </c:pt>
                <c:pt idx="1">
                  <c:v>6.8050261188761798</c:v>
                </c:pt>
                <c:pt idx="2">
                  <c:v>6.7535482509365297</c:v>
                </c:pt>
                <c:pt idx="3">
                  <c:v>6.6431637767705096</c:v>
                </c:pt>
                <c:pt idx="4">
                  <c:v>6.7870752440866795</c:v>
                </c:pt>
                <c:pt idx="5">
                  <c:v>6.6964285714285685</c:v>
                </c:pt>
                <c:pt idx="6">
                  <c:v>7.2448845873036696</c:v>
                </c:pt>
                <c:pt idx="7">
                  <c:v>6.8699906318309569</c:v>
                </c:pt>
                <c:pt idx="8">
                  <c:v>6.7416820254146943</c:v>
                </c:pt>
                <c:pt idx="9">
                  <c:v>6.2475135190888071</c:v>
                </c:pt>
                <c:pt idx="10">
                  <c:v>6.1917823099693097</c:v>
                </c:pt>
                <c:pt idx="11">
                  <c:v>6.1267203653199696</c:v>
                </c:pt>
                <c:pt idx="12">
                  <c:v>5.8138158050536397</c:v>
                </c:pt>
                <c:pt idx="13">
                  <c:v>5.8501688191573473</c:v>
                </c:pt>
                <c:pt idx="14">
                  <c:v>5.5340232548847199</c:v>
                </c:pt>
                <c:pt idx="15">
                  <c:v>5.5526635432934199</c:v>
                </c:pt>
                <c:pt idx="16">
                  <c:v>5.5964629001851414</c:v>
                </c:pt>
                <c:pt idx="17">
                  <c:v>4.6051522535362368</c:v>
                </c:pt>
                <c:pt idx="18">
                  <c:v>4.3199692566605075</c:v>
                </c:pt>
                <c:pt idx="19">
                  <c:v>4.5999999999999996</c:v>
                </c:pt>
              </c:numCache>
            </c:numRef>
          </c:val>
        </c:ser>
        <c:marker val="1"/>
        <c:axId val="216460672"/>
        <c:axId val="229680640"/>
      </c:lineChart>
      <c:catAx>
        <c:axId val="216460672"/>
        <c:scaling>
          <c:orientation val="minMax"/>
        </c:scaling>
        <c:axPos val="b"/>
        <c:numFmt formatCode="General" sourceLinked="1"/>
        <c:tickLblPos val="nextTo"/>
        <c:txPr>
          <a:bodyPr/>
          <a:lstStyle/>
          <a:p>
            <a:pPr>
              <a:defRPr sz="1000"/>
            </a:pPr>
            <a:endParaRPr lang="ja-JP"/>
          </a:p>
        </c:txPr>
        <c:crossAx val="229680640"/>
        <c:crosses val="autoZero"/>
        <c:auto val="1"/>
        <c:lblAlgn val="ctr"/>
        <c:lblOffset val="100"/>
      </c:catAx>
      <c:valAx>
        <c:axId val="229680640"/>
        <c:scaling>
          <c:orientation val="minMax"/>
        </c:scaling>
        <c:axPos val="l"/>
        <c:majorGridlines/>
        <c:numFmt formatCode="General" sourceLinked="1"/>
        <c:tickLblPos val="nextTo"/>
        <c:txPr>
          <a:bodyPr/>
          <a:lstStyle/>
          <a:p>
            <a:pPr>
              <a:defRPr sz="1200"/>
            </a:pPr>
            <a:endParaRPr lang="ja-JP"/>
          </a:p>
        </c:txPr>
        <c:crossAx val="216460672"/>
        <c:crosses val="autoZero"/>
        <c:crossBetween val="between"/>
      </c:valAx>
    </c:plotArea>
    <c:legend>
      <c:legendPos val="r"/>
      <c:layout>
        <c:manualLayout>
          <c:xMode val="edge"/>
          <c:yMode val="edge"/>
          <c:x val="0.78126963883035749"/>
          <c:y val="0.13701187351581051"/>
          <c:w val="0.13773483420206298"/>
          <c:h val="0.11481214848144002"/>
        </c:manualLayout>
      </c:layout>
      <c:txPr>
        <a:bodyPr/>
        <a:lstStyle/>
        <a:p>
          <a:pPr>
            <a:defRPr sz="1200"/>
          </a:pPr>
          <a:endParaRPr lang="ja-JP"/>
        </a:p>
      </c:txPr>
    </c:legend>
    <c:plotVisOnly val="1"/>
  </c:chart>
  <c:spPr>
    <a:solidFill>
      <a:schemeClr val="bg1"/>
    </a:solidFill>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52D987-80D2-4220-AAE2-F42676907CE7}" type="datetimeFigureOut">
              <a:rPr kumimoji="1" lang="ja-JP" altLang="en-US" smtClean="0"/>
              <a:pPr/>
              <a:t>2011/7/22</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836596-CECD-4EDD-B67A-5DB6A150BE8E}"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B836596-CECD-4EDD-B67A-5DB6A150BE8E}" type="slidenum">
              <a:rPr kumimoji="1" lang="ja-JP" altLang="en-US" smtClean="0"/>
              <a:pPr/>
              <a:t>7</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B836596-CECD-4EDD-B67A-5DB6A150BE8E}" type="slidenum">
              <a:rPr kumimoji="1" lang="ja-JP" altLang="en-US" smtClean="0"/>
              <a:pPr/>
              <a:t>20</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latin typeface="+mj-ea"/>
              <a:ea typeface="+mj-ea"/>
            </a:endParaRPr>
          </a:p>
        </p:txBody>
      </p:sp>
      <p:sp>
        <p:nvSpPr>
          <p:cNvPr id="4" name="スライド番号プレースホルダ 3"/>
          <p:cNvSpPr>
            <a:spLocks noGrp="1"/>
          </p:cNvSpPr>
          <p:nvPr>
            <p:ph type="sldNum" sz="quarter" idx="10"/>
          </p:nvPr>
        </p:nvSpPr>
        <p:spPr/>
        <p:txBody>
          <a:bodyPr/>
          <a:lstStyle/>
          <a:p>
            <a:fld id="{1E00DD5E-BD10-46E0-AA9A-FC913712A67E}" type="slidenum">
              <a:rPr kumimoji="1" lang="ja-JP" altLang="en-US" smtClean="0"/>
              <a:pPr/>
              <a:t>21</a:t>
            </a:fld>
            <a:endParaRPr kumimoji="1"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latin typeface="+mj-ea"/>
              <a:ea typeface="+mj-ea"/>
            </a:endParaRPr>
          </a:p>
        </p:txBody>
      </p:sp>
      <p:sp>
        <p:nvSpPr>
          <p:cNvPr id="4" name="スライド番号プレースホルダ 3"/>
          <p:cNvSpPr>
            <a:spLocks noGrp="1"/>
          </p:cNvSpPr>
          <p:nvPr>
            <p:ph type="sldNum" sz="quarter" idx="10"/>
          </p:nvPr>
        </p:nvSpPr>
        <p:spPr/>
        <p:txBody>
          <a:bodyPr/>
          <a:lstStyle/>
          <a:p>
            <a:fld id="{1E00DD5E-BD10-46E0-AA9A-FC913712A67E}" type="slidenum">
              <a:rPr kumimoji="1" lang="ja-JP" altLang="en-US" smtClean="0"/>
              <a:pPr/>
              <a:t>22</a:t>
            </a:fld>
            <a:endParaRPr kumimoji="1"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latin typeface="+mj-ea"/>
              <a:ea typeface="+mj-ea"/>
            </a:endParaRPr>
          </a:p>
        </p:txBody>
      </p:sp>
      <p:sp>
        <p:nvSpPr>
          <p:cNvPr id="4" name="スライド番号プレースホルダ 3"/>
          <p:cNvSpPr>
            <a:spLocks noGrp="1"/>
          </p:cNvSpPr>
          <p:nvPr>
            <p:ph type="sldNum" sz="quarter" idx="10"/>
          </p:nvPr>
        </p:nvSpPr>
        <p:spPr/>
        <p:txBody>
          <a:bodyPr/>
          <a:lstStyle/>
          <a:p>
            <a:fld id="{1E00DD5E-BD10-46E0-AA9A-FC913712A67E}" type="slidenum">
              <a:rPr kumimoji="1" lang="ja-JP" altLang="en-US" smtClean="0"/>
              <a:pPr/>
              <a:t>23</a:t>
            </a:fld>
            <a:endParaRPr kumimoji="1"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E00DD5E-BD10-46E0-AA9A-FC913712A67E}" type="slidenum">
              <a:rPr kumimoji="1" lang="ja-JP" altLang="en-US" smtClean="0"/>
              <a:pPr/>
              <a:t>26</a:t>
            </a:fld>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E00DD5E-BD10-46E0-AA9A-FC913712A67E}" type="slidenum">
              <a:rPr kumimoji="1" lang="ja-JP" altLang="en-US" smtClean="0"/>
              <a:pPr/>
              <a:t>28</a:t>
            </a:fld>
            <a:endParaRPr kumimoji="1"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E00DD5E-BD10-46E0-AA9A-FC913712A67E}" type="slidenum">
              <a:rPr kumimoji="1" lang="ja-JP" altLang="en-US" smtClean="0"/>
              <a:pPr/>
              <a:t>29</a:t>
            </a:fld>
            <a:endParaRPr kumimoji="1"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E00DD5E-BD10-46E0-AA9A-FC913712A67E}" type="slidenum">
              <a:rPr kumimoji="1" lang="ja-JP" altLang="en-US" smtClean="0"/>
              <a:pPr/>
              <a:t>30</a:t>
            </a:fld>
            <a:endParaRPr kumimoji="1"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43000" y="304800"/>
            <a:ext cx="7772400" cy="1143000"/>
          </a:xfrm>
        </p:spPr>
        <p:txBody>
          <a:bodyPr/>
          <a:lstStyle>
            <a:lvl1pPr algn="r">
              <a:defRPr/>
            </a:lvl1pPr>
          </a:lstStyle>
          <a:p>
            <a:r>
              <a:rPr lang="ja-JP" altLang="en-US" smtClean="0"/>
              <a:t>マスタ タイトルの書式設定</a:t>
            </a:r>
            <a:endParaRPr lang="en-US" altLang="ja-JP"/>
          </a:p>
        </p:txBody>
      </p:sp>
      <p:sp>
        <p:nvSpPr>
          <p:cNvPr id="3075" name="Rectangle 3"/>
          <p:cNvSpPr>
            <a:spLocks noGrp="1" noChangeArrowheads="1"/>
          </p:cNvSpPr>
          <p:nvPr>
            <p:ph type="subTitle" idx="1"/>
          </p:nvPr>
        </p:nvSpPr>
        <p:spPr>
          <a:xfrm>
            <a:off x="1143000" y="1447800"/>
            <a:ext cx="7772400" cy="1066800"/>
          </a:xfrm>
        </p:spPr>
        <p:txBody>
          <a:bodyPr/>
          <a:lstStyle>
            <a:lvl1pPr marL="0" indent="0" algn="r">
              <a:buFontTx/>
              <a:buNone/>
              <a:defRPr/>
            </a:lvl1pPr>
          </a:lstStyle>
          <a:p>
            <a:r>
              <a:rPr lang="ja-JP" altLang="en-US" smtClean="0"/>
              <a:t>マスタ サブタイトルの書式設定</a:t>
            </a:r>
            <a:endParaRPr lang="en-US" altLang="ja-JP"/>
          </a:p>
        </p:txBody>
      </p:sp>
      <p:sp>
        <p:nvSpPr>
          <p:cNvPr id="3076" name="Rectangle 4"/>
          <p:cNvSpPr>
            <a:spLocks noGrp="1" noChangeArrowheads="1"/>
          </p:cNvSpPr>
          <p:nvPr>
            <p:ph type="dt" sz="half" idx="2"/>
          </p:nvPr>
        </p:nvSpPr>
        <p:spPr/>
        <p:txBody>
          <a:bodyPr/>
          <a:lstStyle>
            <a:lvl1pPr>
              <a:defRPr>
                <a:solidFill>
                  <a:schemeClr val="tx1"/>
                </a:solidFill>
              </a:defRPr>
            </a:lvl1pPr>
          </a:lstStyle>
          <a:p>
            <a:endParaRPr lang="en-US" altLang="ja-JP"/>
          </a:p>
        </p:txBody>
      </p:sp>
      <p:sp>
        <p:nvSpPr>
          <p:cNvPr id="3077" name="Rectangle 5"/>
          <p:cNvSpPr>
            <a:spLocks noGrp="1" noChangeArrowheads="1"/>
          </p:cNvSpPr>
          <p:nvPr>
            <p:ph type="ftr" sz="quarter" idx="3"/>
          </p:nvPr>
        </p:nvSpPr>
        <p:spPr/>
        <p:txBody>
          <a:bodyPr/>
          <a:lstStyle>
            <a:lvl1pPr>
              <a:defRPr>
                <a:solidFill>
                  <a:schemeClr val="tx1"/>
                </a:solidFill>
              </a:defRPr>
            </a:lvl1pPr>
          </a:lstStyle>
          <a:p>
            <a:endParaRPr lang="en-US" altLang="ja-JP"/>
          </a:p>
        </p:txBody>
      </p:sp>
      <p:sp>
        <p:nvSpPr>
          <p:cNvPr id="3078" name="Rectangle 6"/>
          <p:cNvSpPr>
            <a:spLocks noGrp="1" noChangeArrowheads="1"/>
          </p:cNvSpPr>
          <p:nvPr>
            <p:ph type="sldNum" sz="quarter" idx="4"/>
          </p:nvPr>
        </p:nvSpPr>
        <p:spPr/>
        <p:txBody>
          <a:bodyPr/>
          <a:lstStyle>
            <a:lvl1pPr>
              <a:defRPr>
                <a:solidFill>
                  <a:schemeClr val="tx1"/>
                </a:solidFill>
              </a:defRPr>
            </a:lvl1pPr>
          </a:lstStyle>
          <a:p>
            <a:fld id="{DFAD3BE2-C336-4F38-83DA-DFF79720BE35}" type="slidenum">
              <a:rPr lang="en-US" altLang="ja-JP"/>
              <a:pPr/>
              <a:t>&lt;#&gt;</a:t>
            </a:fld>
            <a:endParaRPr lang="en-US" altLang="ja-JP"/>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1CAE2391-C0F4-4ACD-85E5-10EB4FA86615}" type="slidenum">
              <a:rPr lang="en-US" altLang="ja-JP"/>
              <a:pPr/>
              <a:t>&lt;#&gt;</a:t>
            </a:fld>
            <a:endParaRPr lang="en-US" altLang="ja-JP"/>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47650"/>
            <a:ext cx="2057400" cy="600075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47650"/>
            <a:ext cx="6019800" cy="600075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CA89B498-9992-42F0-9C49-1C666A705332}" type="slidenum">
              <a:rPr lang="en-US" altLang="ja-JP"/>
              <a:pPr/>
              <a:t>&lt;#&gt;</a:t>
            </a:fld>
            <a:endParaRPr lang="en-US" altLang="ja-JP"/>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4035FF3B-38B7-485C-8A40-6EBDCBABBABA}" type="slidenum">
              <a:rPr lang="en-US" altLang="ja-JP"/>
              <a:pPr/>
              <a:t>&lt;#&gt;</a:t>
            </a:fld>
            <a:endParaRPr lang="en-US" altLang="ja-JP"/>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F7828CB7-1244-4822-B39F-28A7936E5EFD}" type="slidenum">
              <a:rPr lang="en-US" altLang="ja-JP"/>
              <a:pPr/>
              <a:t>&lt;#&gt;</a:t>
            </a:fld>
            <a:endParaRPr lang="en-US" altLang="ja-JP"/>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722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722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EE60652E-CAB7-412A-89AD-6A3C257DAD0F}" type="slidenum">
              <a:rPr lang="en-US" altLang="ja-JP"/>
              <a:pPr/>
              <a:t>&lt;#&gt;</a:t>
            </a:fld>
            <a:endParaRPr lang="en-US" altLang="ja-JP"/>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C2FD35A3-42D9-46D9-A90D-126250A39B04}" type="slidenum">
              <a:rPr lang="en-US" altLang="ja-JP"/>
              <a:pPr/>
              <a:t>&lt;#&gt;</a:t>
            </a:fld>
            <a:endParaRPr lang="en-US" altLang="ja-JP"/>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D4F49273-62C4-4A67-9AE3-AEADD35AD9E0}" type="slidenum">
              <a:rPr lang="en-US" altLang="ja-JP"/>
              <a:pPr/>
              <a:t>&lt;#&gt;</a:t>
            </a:fld>
            <a:endParaRPr lang="en-US" altLang="ja-JP"/>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37B98020-9EA4-45C4-AA11-A9EB4181CEA1}" type="slidenum">
              <a:rPr lang="en-US" altLang="ja-JP"/>
              <a:pPr/>
              <a:t>&lt;#&gt;</a:t>
            </a:fld>
            <a:endParaRPr lang="en-US" altLang="ja-JP"/>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3ECD24D5-7C30-4962-A0DD-E9E3E716177E}" type="slidenum">
              <a:rPr lang="en-US" altLang="ja-JP"/>
              <a:pPr/>
              <a:t>&lt;#&gt;</a:t>
            </a:fld>
            <a:endParaRPr lang="en-US" altLang="ja-JP"/>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7A090648-2208-4743-8425-011615F59AAC}" type="slidenum">
              <a:rPr lang="en-US" altLang="ja-JP"/>
              <a:pPr/>
              <a:t>&lt;#&gt;</a:t>
            </a:fld>
            <a:endParaRPr lang="en-US" altLang="ja-JP"/>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247650"/>
            <a:ext cx="6629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1027" name="Rectangle 3"/>
          <p:cNvSpPr>
            <a:spLocks noGrp="1" noChangeArrowheads="1"/>
          </p:cNvSpPr>
          <p:nvPr>
            <p:ph type="body" idx="1"/>
          </p:nvPr>
        </p:nvSpPr>
        <p:spPr bwMode="auto">
          <a:xfrm>
            <a:off x="457200" y="1722438"/>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ea typeface="ＭＳ Ｐゴシック" charset="-128"/>
              </a:defRPr>
            </a:lvl1pPr>
          </a:lstStyle>
          <a:p>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ea typeface="ＭＳ Ｐゴシック" charset="-128"/>
              </a:defRPr>
            </a:lvl1pPr>
          </a:lstStyle>
          <a:p>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ea typeface="ＭＳ Ｐゴシック" charset="-128"/>
              </a:defRPr>
            </a:lvl1pPr>
          </a:lstStyle>
          <a:p>
            <a:fld id="{AA4ED668-7660-4D1F-BC08-C62D2693B3DD}" type="slidenum">
              <a:rPr lang="en-US" altLang="ja-JP"/>
              <a:pPr/>
              <a:t>&lt;#&gt;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l" rtl="0" eaLnBrk="1" fontAlgn="base" hangingPunct="1">
        <a:spcBef>
          <a:spcPct val="0"/>
        </a:spcBef>
        <a:spcAft>
          <a:spcPct val="0"/>
        </a:spcAft>
        <a:defRPr kumimoji="1" sz="4000">
          <a:solidFill>
            <a:schemeClr val="bg1"/>
          </a:solidFill>
          <a:latin typeface="+mj-lt"/>
          <a:ea typeface="+mj-ea"/>
          <a:cs typeface="+mj-cs"/>
        </a:defRPr>
      </a:lvl1pPr>
      <a:lvl2pPr algn="l" rtl="0" eaLnBrk="1" fontAlgn="base" hangingPunct="1">
        <a:spcBef>
          <a:spcPct val="0"/>
        </a:spcBef>
        <a:spcAft>
          <a:spcPct val="0"/>
        </a:spcAft>
        <a:defRPr kumimoji="1" sz="4000">
          <a:solidFill>
            <a:schemeClr val="bg1"/>
          </a:solidFill>
          <a:latin typeface="Arial" charset="0"/>
          <a:cs typeface="Arial" charset="0"/>
        </a:defRPr>
      </a:lvl2pPr>
      <a:lvl3pPr algn="l" rtl="0" eaLnBrk="1" fontAlgn="base" hangingPunct="1">
        <a:spcBef>
          <a:spcPct val="0"/>
        </a:spcBef>
        <a:spcAft>
          <a:spcPct val="0"/>
        </a:spcAft>
        <a:defRPr kumimoji="1" sz="4000">
          <a:solidFill>
            <a:schemeClr val="bg1"/>
          </a:solidFill>
          <a:latin typeface="Arial" charset="0"/>
          <a:cs typeface="Arial" charset="0"/>
        </a:defRPr>
      </a:lvl3pPr>
      <a:lvl4pPr algn="l" rtl="0" eaLnBrk="1" fontAlgn="base" hangingPunct="1">
        <a:spcBef>
          <a:spcPct val="0"/>
        </a:spcBef>
        <a:spcAft>
          <a:spcPct val="0"/>
        </a:spcAft>
        <a:defRPr kumimoji="1" sz="4000">
          <a:solidFill>
            <a:schemeClr val="bg1"/>
          </a:solidFill>
          <a:latin typeface="Arial" charset="0"/>
          <a:cs typeface="Arial" charset="0"/>
        </a:defRPr>
      </a:lvl4pPr>
      <a:lvl5pPr algn="l" rtl="0" eaLnBrk="1" fontAlgn="base" hangingPunct="1">
        <a:spcBef>
          <a:spcPct val="0"/>
        </a:spcBef>
        <a:spcAft>
          <a:spcPct val="0"/>
        </a:spcAft>
        <a:defRPr kumimoji="1" sz="4000">
          <a:solidFill>
            <a:schemeClr val="bg1"/>
          </a:solidFill>
          <a:latin typeface="Arial" charset="0"/>
          <a:cs typeface="Arial" charset="0"/>
        </a:defRPr>
      </a:lvl5pPr>
      <a:lvl6pPr marL="457200" algn="l" rtl="0" eaLnBrk="1" fontAlgn="base" hangingPunct="1">
        <a:spcBef>
          <a:spcPct val="0"/>
        </a:spcBef>
        <a:spcAft>
          <a:spcPct val="0"/>
        </a:spcAft>
        <a:defRPr kumimoji="1" sz="4000">
          <a:solidFill>
            <a:schemeClr val="bg1"/>
          </a:solidFill>
          <a:latin typeface="Arial" charset="0"/>
          <a:cs typeface="Arial" charset="0"/>
        </a:defRPr>
      </a:lvl6pPr>
      <a:lvl7pPr marL="914400" algn="l" rtl="0" eaLnBrk="1" fontAlgn="base" hangingPunct="1">
        <a:spcBef>
          <a:spcPct val="0"/>
        </a:spcBef>
        <a:spcAft>
          <a:spcPct val="0"/>
        </a:spcAft>
        <a:defRPr kumimoji="1" sz="4000">
          <a:solidFill>
            <a:schemeClr val="bg1"/>
          </a:solidFill>
          <a:latin typeface="Arial" charset="0"/>
          <a:cs typeface="Arial" charset="0"/>
        </a:defRPr>
      </a:lvl7pPr>
      <a:lvl8pPr marL="1371600" algn="l" rtl="0" eaLnBrk="1" fontAlgn="base" hangingPunct="1">
        <a:spcBef>
          <a:spcPct val="0"/>
        </a:spcBef>
        <a:spcAft>
          <a:spcPct val="0"/>
        </a:spcAft>
        <a:defRPr kumimoji="1" sz="4000">
          <a:solidFill>
            <a:schemeClr val="bg1"/>
          </a:solidFill>
          <a:latin typeface="Arial" charset="0"/>
          <a:cs typeface="Arial" charset="0"/>
        </a:defRPr>
      </a:lvl8pPr>
      <a:lvl9pPr marL="1828800" algn="l" rtl="0" eaLnBrk="1" fontAlgn="base" hangingPunct="1">
        <a:spcBef>
          <a:spcPct val="0"/>
        </a:spcBef>
        <a:spcAft>
          <a:spcPct val="0"/>
        </a:spcAft>
        <a:defRPr kumimoji="1" sz="4000">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kumimoji="1" sz="2800">
          <a:solidFill>
            <a:schemeClr val="bg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bg1"/>
          </a:solidFill>
          <a:latin typeface="+mn-lt"/>
          <a:cs typeface="+mn-cs"/>
        </a:defRPr>
      </a:lvl2pPr>
      <a:lvl3pPr marL="1143000" indent="-228600" algn="l" rtl="0" eaLnBrk="1" fontAlgn="base" hangingPunct="1">
        <a:spcBef>
          <a:spcPct val="20000"/>
        </a:spcBef>
        <a:spcAft>
          <a:spcPct val="0"/>
        </a:spcAft>
        <a:buChar char="•"/>
        <a:defRPr kumimoji="1" sz="2000">
          <a:solidFill>
            <a:schemeClr val="bg1"/>
          </a:solidFill>
          <a:latin typeface="+mn-lt"/>
          <a:cs typeface="+mn-cs"/>
        </a:defRPr>
      </a:lvl3pPr>
      <a:lvl4pPr marL="1600200" indent="-228600" algn="l" rtl="0" eaLnBrk="1" fontAlgn="base" hangingPunct="1">
        <a:spcBef>
          <a:spcPct val="20000"/>
        </a:spcBef>
        <a:spcAft>
          <a:spcPct val="0"/>
        </a:spcAft>
        <a:buChar char="–"/>
        <a:defRPr kumimoji="1">
          <a:solidFill>
            <a:schemeClr val="bg1"/>
          </a:solidFill>
          <a:latin typeface="+mn-lt"/>
          <a:cs typeface="+mn-cs"/>
        </a:defRPr>
      </a:lvl4pPr>
      <a:lvl5pPr marL="2057400" indent="-228600" algn="l" rtl="0" eaLnBrk="1" fontAlgn="base" hangingPunct="1">
        <a:spcBef>
          <a:spcPct val="20000"/>
        </a:spcBef>
        <a:spcAft>
          <a:spcPct val="0"/>
        </a:spcAft>
        <a:buChar char="»"/>
        <a:defRPr kumimoji="1">
          <a:solidFill>
            <a:schemeClr val="bg1"/>
          </a:solidFill>
          <a:latin typeface="+mn-lt"/>
          <a:cs typeface="+mn-cs"/>
        </a:defRPr>
      </a:lvl5pPr>
      <a:lvl6pPr marL="2514600" indent="-228600" algn="l" rtl="0" eaLnBrk="1" fontAlgn="base" hangingPunct="1">
        <a:spcBef>
          <a:spcPct val="20000"/>
        </a:spcBef>
        <a:spcAft>
          <a:spcPct val="0"/>
        </a:spcAft>
        <a:buChar char="»"/>
        <a:defRPr kumimoji="1">
          <a:solidFill>
            <a:schemeClr val="bg1"/>
          </a:solidFill>
          <a:latin typeface="+mn-lt"/>
          <a:cs typeface="+mn-cs"/>
        </a:defRPr>
      </a:lvl6pPr>
      <a:lvl7pPr marL="2971800" indent="-228600" algn="l" rtl="0" eaLnBrk="1" fontAlgn="base" hangingPunct="1">
        <a:spcBef>
          <a:spcPct val="20000"/>
        </a:spcBef>
        <a:spcAft>
          <a:spcPct val="0"/>
        </a:spcAft>
        <a:buChar char="»"/>
        <a:defRPr kumimoji="1">
          <a:solidFill>
            <a:schemeClr val="bg1"/>
          </a:solidFill>
          <a:latin typeface="+mn-lt"/>
          <a:cs typeface="+mn-cs"/>
        </a:defRPr>
      </a:lvl7pPr>
      <a:lvl8pPr marL="3429000" indent="-228600" algn="l" rtl="0" eaLnBrk="1" fontAlgn="base" hangingPunct="1">
        <a:spcBef>
          <a:spcPct val="20000"/>
        </a:spcBef>
        <a:spcAft>
          <a:spcPct val="0"/>
        </a:spcAft>
        <a:buChar char="»"/>
        <a:defRPr kumimoji="1">
          <a:solidFill>
            <a:schemeClr val="bg1"/>
          </a:solidFill>
          <a:latin typeface="+mn-lt"/>
          <a:cs typeface="+mn-cs"/>
        </a:defRPr>
      </a:lvl8pPr>
      <a:lvl9pPr marL="3886200" indent="-228600" algn="l" rtl="0" eaLnBrk="1" fontAlgn="base" hangingPunct="1">
        <a:spcBef>
          <a:spcPct val="20000"/>
        </a:spcBef>
        <a:spcAft>
          <a:spcPct val="0"/>
        </a:spcAft>
        <a:buChar char="»"/>
        <a:defRPr kumimoji="1">
          <a:solidFill>
            <a:schemeClr val="bg1"/>
          </a:solidFill>
          <a:latin typeface="+mn-lt"/>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中東政変の比較政治分析</a:t>
            </a:r>
            <a:r>
              <a:rPr kumimoji="1" lang="en-US" altLang="ja-JP" dirty="0" smtClean="0"/>
              <a:t/>
            </a:r>
            <a:br>
              <a:rPr kumimoji="1" lang="en-US" altLang="ja-JP" dirty="0" smtClean="0"/>
            </a:br>
            <a:r>
              <a:rPr lang="ja-JP" altLang="en-US" sz="3200" dirty="0" smtClean="0"/>
              <a:t>権威主義体制の持続と崩壊</a:t>
            </a:r>
            <a:r>
              <a:rPr lang="ja-JP" altLang="en-US" sz="3200" dirty="0" smtClean="0"/>
              <a:t> </a:t>
            </a:r>
            <a:endParaRPr kumimoji="1" lang="ja-JP" altLang="en-US" sz="3200" dirty="0"/>
          </a:p>
        </p:txBody>
      </p:sp>
      <p:sp>
        <p:nvSpPr>
          <p:cNvPr id="3" name="サブタイトル 2"/>
          <p:cNvSpPr>
            <a:spLocks noGrp="1"/>
          </p:cNvSpPr>
          <p:nvPr>
            <p:ph type="subTitle" idx="1"/>
          </p:nvPr>
        </p:nvSpPr>
        <p:spPr>
          <a:xfrm>
            <a:off x="611560" y="1447800"/>
            <a:ext cx="8303840" cy="1549152"/>
          </a:xfrm>
        </p:spPr>
        <p:txBody>
          <a:bodyPr/>
          <a:lstStyle/>
          <a:p>
            <a:r>
              <a:rPr kumimoji="1" lang="ja-JP" altLang="en-US" dirty="0" smtClean="0"/>
              <a:t>浜中　新吾（山形大学</a:t>
            </a:r>
            <a:r>
              <a:rPr kumimoji="1" lang="ja-JP" altLang="en-US" dirty="0" smtClean="0"/>
              <a:t>）</a:t>
            </a:r>
            <a:endParaRPr lang="en-US" altLang="ja-JP" dirty="0" smtClean="0"/>
          </a:p>
          <a:p>
            <a:r>
              <a:rPr lang="ja-JP" altLang="en-US" sz="2400" dirty="0" smtClean="0"/>
              <a:t>上智大学拠点「イスラーム運動と社会運動・</a:t>
            </a:r>
            <a:endParaRPr lang="en-US" altLang="ja-JP" sz="2400" dirty="0" smtClean="0"/>
          </a:p>
          <a:p>
            <a:r>
              <a:rPr lang="ja-JP" altLang="en-US" sz="2400" dirty="0" smtClean="0"/>
              <a:t>民衆運動」研究会</a:t>
            </a:r>
            <a:endParaRPr kumimoji="1" lang="en-US" altLang="ja-JP" sz="2400" dirty="0" smtClean="0"/>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支配政党の支持調達手段</a:t>
            </a:r>
            <a:endParaRPr kumimoji="1" lang="ja-JP" altLang="en-US" dirty="0"/>
          </a:p>
        </p:txBody>
      </p:sp>
      <p:sp>
        <p:nvSpPr>
          <p:cNvPr id="3" name="コンテンツ プレースホルダ 2"/>
          <p:cNvSpPr>
            <a:spLocks noGrp="1"/>
          </p:cNvSpPr>
          <p:nvPr>
            <p:ph sz="half" idx="1"/>
          </p:nvPr>
        </p:nvSpPr>
        <p:spPr>
          <a:xfrm>
            <a:off x="457200" y="1722438"/>
            <a:ext cx="4186808" cy="4525962"/>
          </a:xfrm>
        </p:spPr>
        <p:txBody>
          <a:bodyPr/>
          <a:lstStyle/>
          <a:p>
            <a:r>
              <a:rPr kumimoji="1" lang="en-US" altLang="ja-JP" dirty="0" smtClean="0"/>
              <a:t>(5)</a:t>
            </a:r>
            <a:r>
              <a:rPr kumimoji="1" lang="ja-JP" altLang="en-US" dirty="0" smtClean="0"/>
              <a:t>イデオロギー</a:t>
            </a:r>
            <a:endParaRPr kumimoji="1" lang="en-US" altLang="ja-JP" dirty="0" smtClean="0"/>
          </a:p>
          <a:p>
            <a:pPr lvl="1"/>
            <a:r>
              <a:rPr lang="ja-JP" altLang="en-US" dirty="0" smtClean="0"/>
              <a:t>アラブ民族主義</a:t>
            </a:r>
            <a:endParaRPr lang="en-US" altLang="ja-JP" dirty="0" smtClean="0"/>
          </a:p>
          <a:p>
            <a:pPr lvl="2"/>
            <a:r>
              <a:rPr lang="ja-JP" altLang="en-US" dirty="0" smtClean="0"/>
              <a:t>「アラブはひとつ」</a:t>
            </a:r>
            <a:endParaRPr lang="en-US" altLang="ja-JP" dirty="0" smtClean="0"/>
          </a:p>
          <a:p>
            <a:pPr lvl="2"/>
            <a:r>
              <a:rPr lang="ja-JP" altLang="en-US" dirty="0" smtClean="0"/>
              <a:t>ナセリズムとバアス主義</a:t>
            </a:r>
            <a:endParaRPr lang="en-US" altLang="ja-JP" dirty="0" smtClean="0"/>
          </a:p>
          <a:p>
            <a:pPr lvl="1"/>
            <a:r>
              <a:rPr kumimoji="1" lang="ja-JP" altLang="en-US" dirty="0" smtClean="0"/>
              <a:t>エジプト国民主義</a:t>
            </a:r>
            <a:endParaRPr kumimoji="1" lang="en-US" altLang="ja-JP" dirty="0" smtClean="0"/>
          </a:p>
          <a:p>
            <a:pPr lvl="1"/>
            <a:r>
              <a:rPr lang="ja-JP" altLang="en-US" dirty="0" smtClean="0"/>
              <a:t>シリア国民主義</a:t>
            </a:r>
            <a:endParaRPr lang="en-US" altLang="ja-JP" dirty="0" smtClean="0"/>
          </a:p>
          <a:p>
            <a:pPr lvl="2"/>
            <a:r>
              <a:rPr lang="ja-JP" altLang="en-US" dirty="0" smtClean="0"/>
              <a:t>一国ナショナリズム</a:t>
            </a:r>
            <a:endParaRPr lang="en-US" altLang="ja-JP" dirty="0" smtClean="0"/>
          </a:p>
          <a:p>
            <a:pPr lvl="1"/>
            <a:r>
              <a:rPr kumimoji="1" lang="ja-JP" altLang="en-US" dirty="0" smtClean="0"/>
              <a:t>イスラーム主義</a:t>
            </a:r>
            <a:endParaRPr kumimoji="1" lang="en-US" altLang="ja-JP" dirty="0" smtClean="0"/>
          </a:p>
          <a:p>
            <a:pPr lvl="2"/>
            <a:r>
              <a:rPr lang="ja-JP" altLang="en-US" dirty="0" smtClean="0"/>
              <a:t>反体制イデオロギー</a:t>
            </a:r>
            <a:endParaRPr kumimoji="1" lang="ja-JP" altLang="en-US"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716016" y="1196752"/>
            <a:ext cx="3810000" cy="38100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7429500" y="4149080"/>
            <a:ext cx="1714500" cy="2438400"/>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500"/>
                                        <p:tgtEl>
                                          <p:spTgt spid="3">
                                            <p:txEl>
                                              <p:pRg st="5" end="5"/>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9" dur="500"/>
                                        <p:tgtEl>
                                          <p:spTgt spid="3">
                                            <p:txEl>
                                              <p:pRg st="7" end="7"/>
                                            </p:txEl>
                                          </p:spTgt>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与党</a:t>
            </a:r>
            <a:r>
              <a:rPr kumimoji="1" lang="ja-JP" altLang="en-US" dirty="0" smtClean="0"/>
              <a:t>支持構造</a:t>
            </a:r>
            <a:r>
              <a:rPr lang="ja-JP" altLang="en-US" dirty="0" smtClean="0"/>
              <a:t>の仮説</a:t>
            </a:r>
            <a:endParaRPr kumimoji="1" lang="ja-JP" altLang="en-US" dirty="0"/>
          </a:p>
        </p:txBody>
      </p:sp>
      <p:sp>
        <p:nvSpPr>
          <p:cNvPr id="6" name="コンテンツ プレースホルダ 5"/>
          <p:cNvSpPr>
            <a:spLocks noGrp="1"/>
          </p:cNvSpPr>
          <p:nvPr>
            <p:ph idx="1"/>
          </p:nvPr>
        </p:nvSpPr>
        <p:spPr/>
        <p:txBody>
          <a:bodyPr/>
          <a:lstStyle/>
          <a:p>
            <a:r>
              <a:rPr kumimoji="1" lang="en-US" altLang="ja-JP" dirty="0" smtClean="0"/>
              <a:t>(1)</a:t>
            </a:r>
            <a:r>
              <a:rPr kumimoji="1" lang="ja-JP" altLang="en-US" dirty="0" smtClean="0"/>
              <a:t>パトロネージ・ネットワーク内部の国民は支配政党を支持する</a:t>
            </a:r>
            <a:endParaRPr kumimoji="1" lang="en-US" altLang="ja-JP" dirty="0" smtClean="0"/>
          </a:p>
          <a:p>
            <a:r>
              <a:rPr lang="en-US" altLang="ja-JP" dirty="0"/>
              <a:t>(2</a:t>
            </a:r>
            <a:r>
              <a:rPr lang="en-US" altLang="ja-JP" dirty="0" smtClean="0"/>
              <a:t>)</a:t>
            </a:r>
            <a:r>
              <a:rPr lang="ja-JP" altLang="en-US" dirty="0" smtClean="0"/>
              <a:t>社会問題から目を背ける国民は支配政党を支持する</a:t>
            </a:r>
            <a:endParaRPr lang="en-US" altLang="ja-JP" dirty="0" smtClean="0"/>
          </a:p>
          <a:p>
            <a:r>
              <a:rPr kumimoji="1" lang="en-US" altLang="ja-JP" dirty="0"/>
              <a:t>(3</a:t>
            </a:r>
            <a:r>
              <a:rPr kumimoji="1" lang="en-US" altLang="ja-JP" dirty="0" smtClean="0"/>
              <a:t>)</a:t>
            </a:r>
            <a:r>
              <a:rPr kumimoji="1" lang="ja-JP" altLang="en-US" dirty="0" smtClean="0"/>
              <a:t>政治情報を政府に依存している国民は支配政党を支持する</a:t>
            </a:r>
            <a:endParaRPr kumimoji="1" lang="en-US" altLang="ja-JP" dirty="0" smtClean="0"/>
          </a:p>
          <a:p>
            <a:r>
              <a:rPr lang="en-US" altLang="ja-JP" dirty="0"/>
              <a:t>(4</a:t>
            </a:r>
            <a:r>
              <a:rPr lang="en-US" altLang="ja-JP" dirty="0" smtClean="0"/>
              <a:t>)</a:t>
            </a:r>
            <a:r>
              <a:rPr lang="ja-JP" altLang="en-US" dirty="0" smtClean="0"/>
              <a:t>安定志向の強い国民は支配政党を支持する</a:t>
            </a:r>
            <a:endParaRPr lang="en-US" altLang="ja-JP" dirty="0" smtClean="0"/>
          </a:p>
          <a:p>
            <a:r>
              <a:rPr kumimoji="1" lang="en-US" altLang="ja-JP" dirty="0"/>
              <a:t>(5</a:t>
            </a:r>
            <a:r>
              <a:rPr kumimoji="1" lang="en-US" altLang="ja-JP" dirty="0" smtClean="0"/>
              <a:t>)</a:t>
            </a:r>
            <a:r>
              <a:rPr kumimoji="1" lang="ja-JP" altLang="en-US" dirty="0" smtClean="0"/>
              <a:t>体制イデオロギーの信奉者は支配政党を支持する</a:t>
            </a:r>
            <a:endParaRPr kumimoji="1" lang="ja-JP" alt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heckerboard(across)">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heckerboard(across)">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57400" y="247650"/>
            <a:ext cx="7086600" cy="1143000"/>
          </a:xfrm>
        </p:spPr>
        <p:txBody>
          <a:bodyPr/>
          <a:lstStyle/>
          <a:p>
            <a:r>
              <a:rPr kumimoji="1" lang="ja-JP" altLang="en-US" sz="3600" dirty="0" smtClean="0"/>
              <a:t>図</a:t>
            </a:r>
            <a:r>
              <a:rPr kumimoji="1" lang="en-US" altLang="ja-JP" sz="3600" dirty="0" smtClean="0"/>
              <a:t>1:</a:t>
            </a:r>
            <a:r>
              <a:rPr kumimoji="1" lang="ja-JP" altLang="en-US" sz="3600" dirty="0" smtClean="0"/>
              <a:t>エジプト・シリアの政党支持</a:t>
            </a:r>
            <a:endParaRPr kumimoji="1" lang="ja-JP" altLang="en-US" sz="3600" dirty="0"/>
          </a:p>
        </p:txBody>
      </p:sp>
      <p:graphicFrame>
        <p:nvGraphicFramePr>
          <p:cNvPr id="4" name="コンテンツ プレースホルダ 3"/>
          <p:cNvGraphicFramePr>
            <a:graphicFrameLocks noGrp="1"/>
          </p:cNvGraphicFramePr>
          <p:nvPr>
            <p:ph idx="1"/>
          </p:nvPr>
        </p:nvGraphicFramePr>
        <p:xfrm>
          <a:off x="395536" y="1700808"/>
          <a:ext cx="8229600" cy="5157192"/>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直線コネクタ 5"/>
          <p:cNvCxnSpPr/>
          <p:nvPr/>
        </p:nvCxnSpPr>
        <p:spPr bwMode="auto">
          <a:xfrm flipV="1">
            <a:off x="3635896" y="3861048"/>
            <a:ext cx="1728192" cy="720080"/>
          </a:xfrm>
          <a:prstGeom prst="line">
            <a:avLst/>
          </a:prstGeom>
          <a:solidFill>
            <a:schemeClr val="accent1"/>
          </a:solidFill>
          <a:ln w="25400" cap="flat" cmpd="sng" algn="ctr">
            <a:solidFill>
              <a:schemeClr val="bg1"/>
            </a:solidFill>
            <a:prstDash val="solid"/>
            <a:round/>
            <a:headEnd type="none" w="med" len="med"/>
            <a:tailEnd type="none" w="med" len="med"/>
          </a:ln>
          <a:effectLst/>
        </p:spPr>
      </p:cxnSp>
      <p:cxnSp>
        <p:nvCxnSpPr>
          <p:cNvPr id="7" name="直線コネクタ 6"/>
          <p:cNvCxnSpPr/>
          <p:nvPr/>
        </p:nvCxnSpPr>
        <p:spPr bwMode="auto">
          <a:xfrm flipV="1">
            <a:off x="3635896" y="3645024"/>
            <a:ext cx="1728192" cy="504056"/>
          </a:xfrm>
          <a:prstGeom prst="line">
            <a:avLst/>
          </a:prstGeom>
          <a:solidFill>
            <a:schemeClr val="accent1"/>
          </a:solidFill>
          <a:ln w="25400" cap="flat" cmpd="sng" algn="ctr">
            <a:solidFill>
              <a:schemeClr val="bg1"/>
            </a:solidFill>
            <a:prstDash val="solid"/>
            <a:round/>
            <a:headEnd type="none" w="med" len="med"/>
            <a:tailEnd type="none" w="med" len="med"/>
          </a:ln>
          <a:effectLst/>
        </p:spPr>
      </p:cxn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57400" y="247650"/>
            <a:ext cx="6907088" cy="1143000"/>
          </a:xfrm>
        </p:spPr>
        <p:txBody>
          <a:bodyPr/>
          <a:lstStyle/>
          <a:p>
            <a:r>
              <a:rPr kumimoji="1" lang="ja-JP" altLang="en-US" dirty="0" smtClean="0"/>
              <a:t>図</a:t>
            </a:r>
            <a:r>
              <a:rPr kumimoji="1" lang="en-US" altLang="ja-JP" dirty="0" smtClean="0"/>
              <a:t>2</a:t>
            </a:r>
            <a:r>
              <a:rPr lang="en-US" altLang="ja-JP" dirty="0" smtClean="0"/>
              <a:t>:</a:t>
            </a:r>
            <a:r>
              <a:rPr lang="ja-JP" altLang="en-US" dirty="0" smtClean="0"/>
              <a:t>国民民主党の支持率分布</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722438"/>
          <a:ext cx="8229600" cy="51355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図</a:t>
            </a:r>
            <a:r>
              <a:rPr kumimoji="1" lang="en-US" altLang="ja-JP" dirty="0" smtClean="0"/>
              <a:t>3:</a:t>
            </a:r>
            <a:r>
              <a:rPr kumimoji="1" lang="ja-JP" altLang="en-US" dirty="0" smtClean="0"/>
              <a:t>バアス党の支持率分布</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722438"/>
          <a:ext cx="8229600" cy="45259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35696" y="0"/>
            <a:ext cx="7308304" cy="1143000"/>
          </a:xfrm>
        </p:spPr>
        <p:txBody>
          <a:bodyPr/>
          <a:lstStyle/>
          <a:p>
            <a:r>
              <a:rPr kumimoji="1" lang="ja-JP" altLang="en-US" sz="3200" dirty="0" smtClean="0"/>
              <a:t>エジプト・シリア国民の与党支持構造</a:t>
            </a:r>
            <a:endParaRPr kumimoji="1" lang="ja-JP" altLang="en-US" sz="3200" dirty="0"/>
          </a:p>
        </p:txBody>
      </p:sp>
      <p:graphicFrame>
        <p:nvGraphicFramePr>
          <p:cNvPr id="5" name="コンテンツ プレースホルダ 4"/>
          <p:cNvGraphicFramePr>
            <a:graphicFrameLocks noGrp="1"/>
          </p:cNvGraphicFramePr>
          <p:nvPr>
            <p:ph idx="1"/>
          </p:nvPr>
        </p:nvGraphicFramePr>
        <p:xfrm>
          <a:off x="1907704" y="980728"/>
          <a:ext cx="6408711" cy="5731753"/>
        </p:xfrm>
        <a:graphic>
          <a:graphicData uri="http://schemas.openxmlformats.org/drawingml/2006/table">
            <a:tbl>
              <a:tblPr/>
              <a:tblGrid>
                <a:gridCol w="2793540"/>
                <a:gridCol w="332660"/>
                <a:gridCol w="127319"/>
                <a:gridCol w="2842572"/>
                <a:gridCol w="312620"/>
              </a:tblGrid>
              <a:tr h="201150">
                <a:tc gridSpan="2">
                  <a:txBody>
                    <a:bodyPr/>
                    <a:lstStyle/>
                    <a:p>
                      <a:pPr algn="ctr">
                        <a:spcAft>
                          <a:spcPts val="0"/>
                        </a:spcAft>
                      </a:pPr>
                      <a:r>
                        <a:rPr lang="ja-JP" sz="1800" b="1" kern="100" spc="-100" dirty="0">
                          <a:solidFill>
                            <a:schemeClr val="bg1"/>
                          </a:solidFill>
                          <a:latin typeface="MeiryoKe_UIGothic" pitchFamily="50" charset="-128"/>
                          <a:ea typeface="MeiryoKe_UIGothic" pitchFamily="50" charset="-128"/>
                          <a:cs typeface="Arial"/>
                        </a:rPr>
                        <a:t>エジプト</a:t>
                      </a:r>
                    </a:p>
                  </a:txBody>
                  <a:tcPr marL="25412" marR="254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just">
                        <a:spcAft>
                          <a:spcPts val="0"/>
                        </a:spcAft>
                      </a:pPr>
                      <a:endParaRPr lang="en-US" sz="18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ja-JP" sz="1800" b="1" kern="100" spc="-100" dirty="0">
                          <a:solidFill>
                            <a:schemeClr val="bg1"/>
                          </a:solidFill>
                          <a:latin typeface="MeiryoKe_UIGothic" pitchFamily="50" charset="-128"/>
                          <a:ea typeface="MeiryoKe_UIGothic" pitchFamily="50" charset="-128"/>
                          <a:cs typeface="Arial"/>
                        </a:rPr>
                        <a:t>シリア</a:t>
                      </a:r>
                    </a:p>
                  </a:txBody>
                  <a:tcPr marL="25412" marR="254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201150">
                <a:tc>
                  <a:txBody>
                    <a:bodyPr/>
                    <a:lstStyle/>
                    <a:p>
                      <a:pPr algn="l">
                        <a:spcAft>
                          <a:spcPts val="0"/>
                        </a:spcAft>
                      </a:pPr>
                      <a:r>
                        <a:rPr lang="ja-JP" sz="1400" b="1" kern="100" spc="-100" dirty="0">
                          <a:solidFill>
                            <a:schemeClr val="bg1"/>
                          </a:solidFill>
                          <a:latin typeface="MeiryoKe_UIGothic" pitchFamily="50" charset="-128"/>
                          <a:ea typeface="MeiryoKe_UIGothic" pitchFamily="50" charset="-128"/>
                          <a:cs typeface="Arial"/>
                        </a:rPr>
                        <a:t>①　パトロネージ</a:t>
                      </a:r>
                    </a:p>
                  </a:txBody>
                  <a:tcPr marL="25412" marR="254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400" b="1" kern="100" spc="-100">
                        <a:solidFill>
                          <a:schemeClr val="bg1"/>
                        </a:solidFill>
                        <a:latin typeface="MeiryoKe_UIGothic" pitchFamily="50" charset="-128"/>
                        <a:ea typeface="MeiryoKe_UIGothic" pitchFamily="50" charset="-128"/>
                        <a:cs typeface="Arial"/>
                      </a:endParaRPr>
                    </a:p>
                  </a:txBody>
                  <a:tcPr marL="25412" marR="254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endParaRPr lang="en-US" sz="1400" b="1" kern="100" spc="-100">
                        <a:solidFill>
                          <a:schemeClr val="bg1"/>
                        </a:solidFill>
                        <a:latin typeface="MeiryoKe_UIGothic" pitchFamily="50" charset="-128"/>
                        <a:ea typeface="MeiryoKe_UIGothic" pitchFamily="50" charset="-128"/>
                        <a:cs typeface="Arial"/>
                      </a:endParaRPr>
                    </a:p>
                  </a:txBody>
                  <a:tcPr marL="25412" marR="254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a:spcAft>
                          <a:spcPts val="0"/>
                        </a:spcAft>
                      </a:pPr>
                      <a:r>
                        <a:rPr lang="ja-JP" sz="1400" b="1" kern="100" spc="-100">
                          <a:solidFill>
                            <a:schemeClr val="bg1"/>
                          </a:solidFill>
                          <a:latin typeface="MeiryoKe_UIGothic" pitchFamily="50" charset="-128"/>
                          <a:ea typeface="MeiryoKe_UIGothic" pitchFamily="50" charset="-128"/>
                          <a:cs typeface="Arial"/>
                        </a:rPr>
                        <a:t>①　パトロネージ</a:t>
                      </a:r>
                    </a:p>
                  </a:txBody>
                  <a:tcPr marL="25412" marR="2541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Aft>
                          <a:spcPts val="0"/>
                        </a:spcAft>
                      </a:pPr>
                      <a:endParaRPr lang="en-US" sz="1400" b="1" kern="100" spc="-100">
                        <a:solidFill>
                          <a:schemeClr val="bg1"/>
                        </a:solidFill>
                        <a:latin typeface="MeiryoKe_UIGothic" pitchFamily="50" charset="-128"/>
                        <a:ea typeface="MeiryoKe_UIGothic" pitchFamily="50" charset="-128"/>
                        <a:cs typeface="Arial"/>
                      </a:endParaRPr>
                    </a:p>
                  </a:txBody>
                  <a:tcPr marL="25412" marR="25412" marT="0" marB="0">
                    <a:lnL>
                      <a:noFill/>
                    </a:lnL>
                    <a:lnR>
                      <a:noFill/>
                    </a:lnR>
                    <a:lnT w="12700" cap="flat" cmpd="sng" algn="ctr">
                      <a:solidFill>
                        <a:srgbClr val="000000"/>
                      </a:solidFill>
                      <a:prstDash val="solid"/>
                      <a:round/>
                      <a:headEnd type="none" w="med" len="med"/>
                      <a:tailEnd type="none" w="med" len="med"/>
                    </a:lnT>
                    <a:lnB>
                      <a:noFill/>
                    </a:lnB>
                  </a:tcPr>
                </a:tc>
              </a:tr>
              <a:tr h="402298">
                <a:tc>
                  <a:txBody>
                    <a:bodyPr/>
                    <a:lstStyle/>
                    <a:p>
                      <a:pPr indent="88900" algn="l">
                        <a:spcAft>
                          <a:spcPts val="0"/>
                        </a:spcAft>
                      </a:pPr>
                      <a:r>
                        <a:rPr lang="ja-JP" altLang="en-US" sz="1400" b="1" kern="100" spc="-100" dirty="0" smtClean="0">
                          <a:solidFill>
                            <a:schemeClr val="bg1"/>
                          </a:solidFill>
                          <a:latin typeface="MeiryoKe_UIGothic" pitchFamily="50" charset="-128"/>
                          <a:ea typeface="MeiryoKe_UIGothic" pitchFamily="50" charset="-128"/>
                          <a:cs typeface="Times New Roman"/>
                        </a:rPr>
                        <a:t>　</a:t>
                      </a:r>
                      <a:r>
                        <a:rPr lang="ja-JP" sz="1400" b="1" kern="100" spc="-100" dirty="0" smtClean="0">
                          <a:solidFill>
                            <a:schemeClr val="bg1"/>
                          </a:solidFill>
                          <a:latin typeface="MeiryoKe_UIGothic" pitchFamily="50" charset="-128"/>
                          <a:ea typeface="MeiryoKe_UIGothic" pitchFamily="50" charset="-128"/>
                          <a:cs typeface="Times New Roman"/>
                        </a:rPr>
                        <a:t>国営</a:t>
                      </a:r>
                      <a:r>
                        <a:rPr lang="ja-JP" sz="1400" b="1" kern="100" spc="-100" dirty="0">
                          <a:solidFill>
                            <a:schemeClr val="bg1"/>
                          </a:solidFill>
                          <a:latin typeface="MeiryoKe_UIGothic" pitchFamily="50" charset="-128"/>
                          <a:ea typeface="MeiryoKe_UIGothic" pitchFamily="50" charset="-128"/>
                          <a:cs typeface="Times New Roman"/>
                        </a:rPr>
                        <a:t>部門への就業</a:t>
                      </a:r>
                      <a:endParaRPr lang="ja-JP" sz="1400" b="1" kern="100" spc="-100" dirty="0">
                        <a:solidFill>
                          <a:schemeClr val="bg1"/>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r>
                        <a:rPr lang="ja-JP" altLang="en-US" sz="1600" b="1" kern="100" spc="-100" dirty="0" smtClean="0">
                          <a:solidFill>
                            <a:schemeClr val="bg1"/>
                          </a:solidFill>
                          <a:latin typeface="MeiryoKe_UIGothic" pitchFamily="50" charset="-128"/>
                          <a:ea typeface="MeiryoKe_UIGothic" pitchFamily="50" charset="-128"/>
                          <a:cs typeface="Arial"/>
                        </a:rPr>
                        <a:t>○</a:t>
                      </a:r>
                      <a:endParaRPr lang="ja-JP"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algn="just">
                        <a:spcAft>
                          <a:spcPts val="0"/>
                        </a:spcAft>
                      </a:pPr>
                      <a:endParaRPr lang="en-US" sz="1400" b="1" kern="100" spc="-10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indent="88900" algn="l">
                        <a:spcAft>
                          <a:spcPts val="0"/>
                        </a:spcAft>
                      </a:pPr>
                      <a:r>
                        <a:rPr lang="ja-JP" altLang="en-US" sz="1400" b="1" kern="100" spc="-100" dirty="0" smtClean="0">
                          <a:solidFill>
                            <a:schemeClr val="bg1"/>
                          </a:solidFill>
                          <a:latin typeface="MeiryoKe_UIGothic" pitchFamily="50" charset="-128"/>
                          <a:ea typeface="MeiryoKe_UIGothic" pitchFamily="50" charset="-128"/>
                          <a:cs typeface="Times New Roman"/>
                        </a:rPr>
                        <a:t>　</a:t>
                      </a:r>
                      <a:r>
                        <a:rPr lang="ja-JP" sz="1400" b="1" kern="100" spc="-100" dirty="0" smtClean="0">
                          <a:solidFill>
                            <a:schemeClr val="bg1"/>
                          </a:solidFill>
                          <a:latin typeface="MeiryoKe_UIGothic" pitchFamily="50" charset="-128"/>
                          <a:ea typeface="MeiryoKe_UIGothic" pitchFamily="50" charset="-128"/>
                          <a:cs typeface="Times New Roman"/>
                        </a:rPr>
                        <a:t>国営</a:t>
                      </a:r>
                      <a:r>
                        <a:rPr lang="ja-JP" sz="1400" b="1" kern="100" spc="-100" dirty="0">
                          <a:solidFill>
                            <a:schemeClr val="bg1"/>
                          </a:solidFill>
                          <a:latin typeface="MeiryoKe_UIGothic" pitchFamily="50" charset="-128"/>
                          <a:ea typeface="MeiryoKe_UIGothic" pitchFamily="50" charset="-128"/>
                          <a:cs typeface="Times New Roman"/>
                        </a:rPr>
                        <a:t>部門への就業</a:t>
                      </a:r>
                      <a:endParaRPr lang="ja-JP" sz="1400" b="1" kern="100" spc="-100" dirty="0">
                        <a:solidFill>
                          <a:schemeClr val="bg1"/>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r>
                        <a:rPr lang="ja-JP" altLang="en-US" sz="1600" b="1" kern="100" spc="-100" dirty="0" smtClean="0">
                          <a:solidFill>
                            <a:schemeClr val="bg1"/>
                          </a:solidFill>
                          <a:latin typeface="MeiryoKe_UIGothic" pitchFamily="50" charset="-128"/>
                          <a:ea typeface="MeiryoKe_UIGothic" pitchFamily="50" charset="-128"/>
                          <a:cs typeface="Arial"/>
                        </a:rPr>
                        <a:t>○</a:t>
                      </a:r>
                      <a:endParaRPr lang="ja-JP"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r>
              <a:tr h="383139">
                <a:tc>
                  <a:txBody>
                    <a:bodyPr/>
                    <a:lstStyle/>
                    <a:p>
                      <a:pPr indent="88900" algn="l">
                        <a:spcAft>
                          <a:spcPts val="0"/>
                        </a:spcAft>
                      </a:pPr>
                      <a:r>
                        <a:rPr lang="ja-JP" altLang="en-US" sz="1400" b="1" kern="100" spc="-100" dirty="0" smtClean="0">
                          <a:solidFill>
                            <a:schemeClr val="bg1">
                              <a:lumMod val="65000"/>
                            </a:schemeClr>
                          </a:solidFill>
                          <a:latin typeface="MeiryoKe_UIGothic" pitchFamily="50" charset="-128"/>
                          <a:ea typeface="MeiryoKe_UIGothic" pitchFamily="50" charset="-128"/>
                          <a:cs typeface="Times New Roman"/>
                        </a:rPr>
                        <a:t>　</a:t>
                      </a:r>
                      <a:r>
                        <a:rPr lang="ja-JP" sz="1400" b="1" kern="100" spc="-100" dirty="0" smtClean="0">
                          <a:solidFill>
                            <a:schemeClr val="bg1">
                              <a:lumMod val="65000"/>
                            </a:schemeClr>
                          </a:solidFill>
                          <a:latin typeface="MeiryoKe_UIGothic" pitchFamily="50" charset="-128"/>
                          <a:ea typeface="MeiryoKe_UIGothic" pitchFamily="50" charset="-128"/>
                          <a:cs typeface="Times New Roman"/>
                        </a:rPr>
                        <a:t>名望家</a:t>
                      </a:r>
                      <a:r>
                        <a:rPr lang="ja-JP" sz="1400" b="1" kern="100" spc="-100" dirty="0">
                          <a:solidFill>
                            <a:schemeClr val="bg1">
                              <a:lumMod val="65000"/>
                            </a:schemeClr>
                          </a:solidFill>
                          <a:latin typeface="MeiryoKe_UIGothic" pitchFamily="50" charset="-128"/>
                          <a:ea typeface="MeiryoKe_UIGothic" pitchFamily="50" charset="-128"/>
                          <a:cs typeface="Times New Roman"/>
                        </a:rPr>
                        <a:t>・地域有力者への情報依存</a:t>
                      </a:r>
                      <a:endParaRPr lang="ja-JP" sz="1400" b="1" kern="100" spc="-100" dirty="0">
                        <a:solidFill>
                          <a:schemeClr val="bg1">
                            <a:lumMod val="65000"/>
                          </a:schemeClr>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endParaRPr lang="en-US"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algn="just">
                        <a:spcAft>
                          <a:spcPts val="0"/>
                        </a:spcAft>
                      </a:pPr>
                      <a:endParaRPr lang="en-US" sz="1400" b="1" kern="100" spc="-10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indent="88900" algn="l">
                        <a:spcAft>
                          <a:spcPts val="0"/>
                        </a:spcAft>
                      </a:pPr>
                      <a:r>
                        <a:rPr lang="ja-JP" altLang="en-US" sz="1400" b="1" kern="100" spc="-100" dirty="0" smtClean="0">
                          <a:solidFill>
                            <a:schemeClr val="bg1"/>
                          </a:solidFill>
                          <a:latin typeface="MeiryoKe_UIGothic" pitchFamily="50" charset="-128"/>
                          <a:ea typeface="MeiryoKe_UIGothic" pitchFamily="50" charset="-128"/>
                          <a:cs typeface="Times New Roman"/>
                        </a:rPr>
                        <a:t>　</a:t>
                      </a:r>
                      <a:r>
                        <a:rPr lang="ja-JP" sz="1400" b="1" kern="100" spc="-100" dirty="0" smtClean="0">
                          <a:solidFill>
                            <a:schemeClr val="bg1"/>
                          </a:solidFill>
                          <a:latin typeface="MeiryoKe_UIGothic" pitchFamily="50" charset="-128"/>
                          <a:ea typeface="MeiryoKe_UIGothic" pitchFamily="50" charset="-128"/>
                          <a:cs typeface="Times New Roman"/>
                        </a:rPr>
                        <a:t>名望家</a:t>
                      </a:r>
                      <a:r>
                        <a:rPr lang="ja-JP" sz="1400" b="1" kern="100" spc="-100" dirty="0">
                          <a:solidFill>
                            <a:schemeClr val="bg1"/>
                          </a:solidFill>
                          <a:latin typeface="MeiryoKe_UIGothic" pitchFamily="50" charset="-128"/>
                          <a:ea typeface="MeiryoKe_UIGothic" pitchFamily="50" charset="-128"/>
                          <a:cs typeface="Times New Roman"/>
                        </a:rPr>
                        <a:t>・地域有力者への情報依存</a:t>
                      </a:r>
                      <a:endParaRPr lang="ja-JP" sz="1400" b="1" kern="100" spc="-100" dirty="0">
                        <a:solidFill>
                          <a:schemeClr val="bg1"/>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r>
                        <a:rPr lang="ja-JP" altLang="en-US" sz="1600" b="1" kern="100" spc="-100" dirty="0" smtClean="0">
                          <a:solidFill>
                            <a:schemeClr val="bg1"/>
                          </a:solidFill>
                          <a:latin typeface="MeiryoKe_UIGothic" pitchFamily="50" charset="-128"/>
                          <a:ea typeface="MeiryoKe_UIGothic" pitchFamily="50" charset="-128"/>
                          <a:cs typeface="Arial"/>
                        </a:rPr>
                        <a:t>○</a:t>
                      </a:r>
                      <a:endParaRPr lang="ja-JP"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r>
              <a:tr h="383139">
                <a:tc>
                  <a:txBody>
                    <a:bodyPr/>
                    <a:lstStyle/>
                    <a:p>
                      <a:pPr indent="88900" algn="l">
                        <a:spcAft>
                          <a:spcPts val="0"/>
                        </a:spcAft>
                      </a:pPr>
                      <a:r>
                        <a:rPr lang="ja-JP" altLang="en-US" sz="1400" b="1" kern="100" spc="-100" dirty="0" smtClean="0">
                          <a:solidFill>
                            <a:schemeClr val="bg1">
                              <a:lumMod val="65000"/>
                            </a:schemeClr>
                          </a:solidFill>
                          <a:latin typeface="MeiryoKe_UIGothic" pitchFamily="50" charset="-128"/>
                          <a:ea typeface="MeiryoKe_UIGothic" pitchFamily="50" charset="-128"/>
                          <a:cs typeface="Times New Roman"/>
                        </a:rPr>
                        <a:t>　</a:t>
                      </a:r>
                      <a:r>
                        <a:rPr lang="ja-JP" sz="1400" b="1" kern="100" spc="-100" dirty="0" smtClean="0">
                          <a:solidFill>
                            <a:schemeClr val="bg1">
                              <a:lumMod val="65000"/>
                            </a:schemeClr>
                          </a:solidFill>
                          <a:latin typeface="MeiryoKe_UIGothic" pitchFamily="50" charset="-128"/>
                          <a:ea typeface="MeiryoKe_UIGothic" pitchFamily="50" charset="-128"/>
                          <a:cs typeface="Times New Roman"/>
                        </a:rPr>
                        <a:t>議員</a:t>
                      </a:r>
                      <a:r>
                        <a:rPr lang="ja-JP" sz="1400" b="1" kern="100" spc="-100" dirty="0">
                          <a:solidFill>
                            <a:schemeClr val="bg1">
                              <a:lumMod val="65000"/>
                            </a:schemeClr>
                          </a:solidFill>
                          <a:latin typeface="MeiryoKe_UIGothic" pitchFamily="50" charset="-128"/>
                          <a:ea typeface="MeiryoKe_UIGothic" pitchFamily="50" charset="-128"/>
                          <a:cs typeface="Times New Roman"/>
                        </a:rPr>
                        <a:t>・地元政治家への情報依存</a:t>
                      </a:r>
                      <a:endParaRPr lang="ja-JP" sz="1400" b="1" kern="100" spc="-100" dirty="0">
                        <a:solidFill>
                          <a:schemeClr val="bg1">
                            <a:lumMod val="65000"/>
                          </a:schemeClr>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endParaRPr lang="en-US"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algn="just">
                        <a:spcAft>
                          <a:spcPts val="0"/>
                        </a:spcAft>
                      </a:pPr>
                      <a:endParaRPr lang="en-US" sz="14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indent="88900" algn="l">
                        <a:spcAft>
                          <a:spcPts val="0"/>
                        </a:spcAft>
                      </a:pPr>
                      <a:r>
                        <a:rPr lang="ja-JP" altLang="en-US" sz="1400" b="1" kern="100" spc="-100" dirty="0" smtClean="0">
                          <a:solidFill>
                            <a:schemeClr val="bg1"/>
                          </a:solidFill>
                          <a:latin typeface="MeiryoKe_UIGothic" pitchFamily="50" charset="-128"/>
                          <a:ea typeface="MeiryoKe_UIGothic" pitchFamily="50" charset="-128"/>
                          <a:cs typeface="Times New Roman"/>
                        </a:rPr>
                        <a:t>　</a:t>
                      </a:r>
                      <a:r>
                        <a:rPr lang="ja-JP" sz="1400" b="1" kern="100" spc="-100" dirty="0" smtClean="0">
                          <a:solidFill>
                            <a:schemeClr val="bg1">
                              <a:lumMod val="65000"/>
                            </a:schemeClr>
                          </a:solidFill>
                          <a:latin typeface="MeiryoKe_UIGothic" pitchFamily="50" charset="-128"/>
                          <a:ea typeface="MeiryoKe_UIGothic" pitchFamily="50" charset="-128"/>
                          <a:cs typeface="Times New Roman"/>
                        </a:rPr>
                        <a:t>議員</a:t>
                      </a:r>
                      <a:r>
                        <a:rPr lang="ja-JP" sz="1400" b="1" kern="100" spc="-100" dirty="0">
                          <a:solidFill>
                            <a:schemeClr val="bg1">
                              <a:lumMod val="65000"/>
                            </a:schemeClr>
                          </a:solidFill>
                          <a:latin typeface="MeiryoKe_UIGothic" pitchFamily="50" charset="-128"/>
                          <a:ea typeface="MeiryoKe_UIGothic" pitchFamily="50" charset="-128"/>
                          <a:cs typeface="Times New Roman"/>
                        </a:rPr>
                        <a:t>・地元</a:t>
                      </a:r>
                      <a:r>
                        <a:rPr lang="ja-JP" sz="1400" b="1" kern="100" spc="-100" dirty="0" smtClean="0">
                          <a:solidFill>
                            <a:schemeClr val="bg1">
                              <a:lumMod val="65000"/>
                            </a:schemeClr>
                          </a:solidFill>
                          <a:latin typeface="MeiryoKe_UIGothic" pitchFamily="50" charset="-128"/>
                          <a:ea typeface="MeiryoKe_UIGothic" pitchFamily="50" charset="-128"/>
                          <a:cs typeface="Times New Roman"/>
                        </a:rPr>
                        <a:t>政治家へ</a:t>
                      </a:r>
                      <a:r>
                        <a:rPr lang="ja-JP" sz="1400" b="1" kern="100" spc="-100" dirty="0">
                          <a:solidFill>
                            <a:schemeClr val="bg1">
                              <a:lumMod val="65000"/>
                            </a:schemeClr>
                          </a:solidFill>
                          <a:latin typeface="MeiryoKe_UIGothic" pitchFamily="50" charset="-128"/>
                          <a:ea typeface="MeiryoKe_UIGothic" pitchFamily="50" charset="-128"/>
                          <a:cs typeface="Times New Roman"/>
                        </a:rPr>
                        <a:t>の情報依存</a:t>
                      </a:r>
                      <a:endParaRPr lang="ja-JP" sz="1400" b="1" kern="100" spc="-100" dirty="0">
                        <a:solidFill>
                          <a:schemeClr val="bg1">
                            <a:lumMod val="65000"/>
                          </a:schemeClr>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endParaRPr lang="en-US"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r>
              <a:tr h="201150">
                <a:tc>
                  <a:txBody>
                    <a:bodyPr/>
                    <a:lstStyle/>
                    <a:p>
                      <a:pPr algn="l">
                        <a:spcAft>
                          <a:spcPts val="0"/>
                        </a:spcAft>
                      </a:pPr>
                      <a:r>
                        <a:rPr lang="ja-JP" sz="1400" b="1" kern="100" spc="-100" dirty="0">
                          <a:solidFill>
                            <a:schemeClr val="bg1"/>
                          </a:solidFill>
                          <a:latin typeface="MeiryoKe_UIGothic" pitchFamily="50" charset="-128"/>
                          <a:ea typeface="MeiryoKe_UIGothic" pitchFamily="50" charset="-128"/>
                          <a:cs typeface="Times New Roman"/>
                        </a:rPr>
                        <a:t>②社会問題の認識</a:t>
                      </a:r>
                      <a:endParaRPr lang="ja-JP" sz="1400" b="1" kern="100" spc="-100" dirty="0">
                        <a:solidFill>
                          <a:schemeClr val="bg1"/>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endParaRPr lang="en-US"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algn="just">
                        <a:spcAft>
                          <a:spcPts val="0"/>
                        </a:spcAft>
                      </a:pPr>
                      <a:endParaRPr lang="en-US" sz="14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algn="l">
                        <a:spcAft>
                          <a:spcPts val="0"/>
                        </a:spcAft>
                      </a:pPr>
                      <a:r>
                        <a:rPr lang="ja-JP" sz="1400" b="1" kern="100" spc="-100" dirty="0">
                          <a:solidFill>
                            <a:schemeClr val="bg1"/>
                          </a:solidFill>
                          <a:latin typeface="MeiryoKe_UIGothic" pitchFamily="50" charset="-128"/>
                          <a:ea typeface="MeiryoKe_UIGothic" pitchFamily="50" charset="-128"/>
                          <a:cs typeface="Times New Roman"/>
                        </a:rPr>
                        <a:t>②社会問題の認識</a:t>
                      </a:r>
                      <a:endParaRPr lang="ja-JP" sz="1400" b="1" kern="100" spc="-100" dirty="0">
                        <a:solidFill>
                          <a:schemeClr val="bg1"/>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endParaRPr lang="en-US"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r>
              <a:tr h="163807">
                <a:tc>
                  <a:txBody>
                    <a:bodyPr/>
                    <a:lstStyle/>
                    <a:p>
                      <a:pPr indent="88900" algn="l">
                        <a:spcAft>
                          <a:spcPts val="0"/>
                        </a:spcAft>
                      </a:pPr>
                      <a:r>
                        <a:rPr lang="ja-JP" altLang="en-US" sz="1400" b="1" kern="100" spc="-100" dirty="0" smtClean="0">
                          <a:solidFill>
                            <a:schemeClr val="bg1">
                              <a:lumMod val="65000"/>
                            </a:schemeClr>
                          </a:solidFill>
                          <a:latin typeface="MeiryoKe_UIGothic" pitchFamily="50" charset="-128"/>
                          <a:ea typeface="MeiryoKe_UIGothic" pitchFamily="50" charset="-128"/>
                          <a:cs typeface="Times New Roman"/>
                        </a:rPr>
                        <a:t>　</a:t>
                      </a:r>
                      <a:r>
                        <a:rPr lang="ja-JP" sz="1400" b="1" kern="100" spc="-100" dirty="0" smtClean="0">
                          <a:solidFill>
                            <a:schemeClr val="bg1">
                              <a:lumMod val="65000"/>
                            </a:schemeClr>
                          </a:solidFill>
                          <a:latin typeface="MeiryoKe_UIGothic" pitchFamily="50" charset="-128"/>
                          <a:ea typeface="MeiryoKe_UIGothic" pitchFamily="50" charset="-128"/>
                          <a:cs typeface="Times New Roman"/>
                        </a:rPr>
                        <a:t>汚職</a:t>
                      </a:r>
                      <a:r>
                        <a:rPr lang="ja-JP" sz="1400" b="1" kern="100" spc="-100" dirty="0">
                          <a:solidFill>
                            <a:schemeClr val="bg1">
                              <a:lumMod val="65000"/>
                            </a:schemeClr>
                          </a:solidFill>
                          <a:latin typeface="MeiryoKe_UIGothic" pitchFamily="50" charset="-128"/>
                          <a:ea typeface="MeiryoKe_UIGothic" pitchFamily="50" charset="-128"/>
                          <a:cs typeface="Times New Roman"/>
                        </a:rPr>
                        <a:t>は深刻な問題</a:t>
                      </a:r>
                      <a:endParaRPr lang="ja-JP" sz="1400" b="1" kern="100" spc="-100" dirty="0">
                        <a:solidFill>
                          <a:schemeClr val="bg1">
                            <a:lumMod val="65000"/>
                          </a:schemeClr>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endParaRPr lang="en-US"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algn="just">
                        <a:spcAft>
                          <a:spcPts val="0"/>
                        </a:spcAft>
                      </a:pPr>
                      <a:endParaRPr lang="en-US" sz="14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indent="88900" algn="l">
                        <a:spcAft>
                          <a:spcPts val="0"/>
                        </a:spcAft>
                      </a:pPr>
                      <a:r>
                        <a:rPr lang="ja-JP" altLang="en-US" sz="1400" b="1" kern="100" spc="-100" dirty="0" smtClean="0">
                          <a:solidFill>
                            <a:schemeClr val="bg1"/>
                          </a:solidFill>
                          <a:latin typeface="MeiryoKe_UIGothic" pitchFamily="50" charset="-128"/>
                          <a:ea typeface="MeiryoKe_UIGothic" pitchFamily="50" charset="-128"/>
                          <a:cs typeface="Times New Roman"/>
                        </a:rPr>
                        <a:t>　</a:t>
                      </a:r>
                      <a:r>
                        <a:rPr lang="ja-JP" sz="1400" b="1" kern="100" spc="-100" dirty="0" smtClean="0">
                          <a:solidFill>
                            <a:schemeClr val="bg1"/>
                          </a:solidFill>
                          <a:latin typeface="MeiryoKe_UIGothic" pitchFamily="50" charset="-128"/>
                          <a:ea typeface="MeiryoKe_UIGothic" pitchFamily="50" charset="-128"/>
                          <a:cs typeface="Times New Roman"/>
                        </a:rPr>
                        <a:t>汚職</a:t>
                      </a:r>
                      <a:r>
                        <a:rPr lang="ja-JP" sz="1400" b="1" kern="100" spc="-100" dirty="0">
                          <a:solidFill>
                            <a:schemeClr val="bg1"/>
                          </a:solidFill>
                          <a:latin typeface="MeiryoKe_UIGothic" pitchFamily="50" charset="-128"/>
                          <a:ea typeface="MeiryoKe_UIGothic" pitchFamily="50" charset="-128"/>
                          <a:cs typeface="Times New Roman"/>
                        </a:rPr>
                        <a:t>は深刻な問題</a:t>
                      </a:r>
                      <a:endParaRPr lang="ja-JP" sz="1400" b="1" kern="100" spc="-100" dirty="0">
                        <a:solidFill>
                          <a:schemeClr val="bg1"/>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r>
                        <a:rPr lang="ja-JP" altLang="en-US" sz="1600" b="1" kern="100" spc="-100" dirty="0">
                          <a:solidFill>
                            <a:schemeClr val="bg1"/>
                          </a:solidFill>
                          <a:latin typeface="MeiryoKe_UIGothic" pitchFamily="50" charset="-128"/>
                          <a:ea typeface="MeiryoKe_UIGothic" pitchFamily="50" charset="-128"/>
                          <a:cs typeface="Arial"/>
                        </a:rPr>
                        <a:t>△</a:t>
                      </a:r>
                      <a:endParaRPr lang="ja-JP"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r>
              <a:tr h="201150">
                <a:tc>
                  <a:txBody>
                    <a:bodyPr/>
                    <a:lstStyle/>
                    <a:p>
                      <a:pPr indent="88900" algn="l">
                        <a:spcAft>
                          <a:spcPts val="0"/>
                        </a:spcAft>
                      </a:pPr>
                      <a:r>
                        <a:rPr lang="ja-JP" altLang="en-US" sz="1400" b="1" kern="100" spc="-100" dirty="0" smtClean="0">
                          <a:solidFill>
                            <a:schemeClr val="bg1">
                              <a:lumMod val="65000"/>
                            </a:schemeClr>
                          </a:solidFill>
                          <a:latin typeface="MeiryoKe_UIGothic" pitchFamily="50" charset="-128"/>
                          <a:ea typeface="MeiryoKe_UIGothic" pitchFamily="50" charset="-128"/>
                          <a:cs typeface="Times New Roman"/>
                        </a:rPr>
                        <a:t>　</a:t>
                      </a:r>
                      <a:r>
                        <a:rPr lang="ja-JP" sz="1400" b="1" kern="100" spc="-100" dirty="0" smtClean="0">
                          <a:solidFill>
                            <a:schemeClr val="bg1">
                              <a:lumMod val="65000"/>
                            </a:schemeClr>
                          </a:solidFill>
                          <a:latin typeface="MeiryoKe_UIGothic" pitchFamily="50" charset="-128"/>
                          <a:ea typeface="MeiryoKe_UIGothic" pitchFamily="50" charset="-128"/>
                          <a:cs typeface="Times New Roman"/>
                        </a:rPr>
                        <a:t>格差</a:t>
                      </a:r>
                      <a:r>
                        <a:rPr lang="ja-JP" sz="1400" b="1" kern="100" spc="-100" dirty="0">
                          <a:solidFill>
                            <a:schemeClr val="bg1">
                              <a:lumMod val="65000"/>
                            </a:schemeClr>
                          </a:solidFill>
                          <a:latin typeface="MeiryoKe_UIGothic" pitchFamily="50" charset="-128"/>
                          <a:ea typeface="MeiryoKe_UIGothic" pitchFamily="50" charset="-128"/>
                          <a:cs typeface="Times New Roman"/>
                        </a:rPr>
                        <a:t>是正の機会がない</a:t>
                      </a:r>
                      <a:endParaRPr lang="ja-JP" sz="1400" b="1" kern="100" spc="-100" dirty="0">
                        <a:solidFill>
                          <a:schemeClr val="bg1">
                            <a:lumMod val="65000"/>
                          </a:schemeClr>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endParaRPr lang="en-US"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algn="just">
                        <a:spcAft>
                          <a:spcPts val="0"/>
                        </a:spcAft>
                      </a:pPr>
                      <a:endParaRPr lang="en-US" sz="14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indent="88900" algn="l">
                        <a:spcAft>
                          <a:spcPts val="0"/>
                        </a:spcAft>
                      </a:pPr>
                      <a:r>
                        <a:rPr lang="ja-JP" altLang="en-US" sz="1400" b="1" kern="100" spc="-100" dirty="0" smtClean="0">
                          <a:solidFill>
                            <a:schemeClr val="bg1"/>
                          </a:solidFill>
                          <a:latin typeface="MeiryoKe_UIGothic" pitchFamily="50" charset="-128"/>
                          <a:ea typeface="MeiryoKe_UIGothic" pitchFamily="50" charset="-128"/>
                          <a:cs typeface="Times New Roman"/>
                        </a:rPr>
                        <a:t>　</a:t>
                      </a:r>
                      <a:r>
                        <a:rPr lang="ja-JP" sz="1400" b="1" kern="100" spc="-100" dirty="0" smtClean="0">
                          <a:solidFill>
                            <a:schemeClr val="bg1"/>
                          </a:solidFill>
                          <a:latin typeface="MeiryoKe_UIGothic" pitchFamily="50" charset="-128"/>
                          <a:ea typeface="MeiryoKe_UIGothic" pitchFamily="50" charset="-128"/>
                          <a:cs typeface="Times New Roman"/>
                        </a:rPr>
                        <a:t>格差</a:t>
                      </a:r>
                      <a:r>
                        <a:rPr lang="ja-JP" sz="1400" b="1" kern="100" spc="-100" dirty="0">
                          <a:solidFill>
                            <a:schemeClr val="bg1"/>
                          </a:solidFill>
                          <a:latin typeface="MeiryoKe_UIGothic" pitchFamily="50" charset="-128"/>
                          <a:ea typeface="MeiryoKe_UIGothic" pitchFamily="50" charset="-128"/>
                          <a:cs typeface="Times New Roman"/>
                        </a:rPr>
                        <a:t>問題解決は重要</a:t>
                      </a:r>
                      <a:endParaRPr lang="ja-JP" sz="1400" b="1" kern="100" spc="-100" dirty="0">
                        <a:solidFill>
                          <a:schemeClr val="bg1"/>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r>
                        <a:rPr lang="ja-JP" altLang="en-US" sz="1600" b="1" kern="100" spc="-100" dirty="0" smtClean="0">
                          <a:solidFill>
                            <a:schemeClr val="bg1"/>
                          </a:solidFill>
                          <a:latin typeface="MeiryoKe_UIGothic" pitchFamily="50" charset="-128"/>
                          <a:ea typeface="MeiryoKe_UIGothic" pitchFamily="50" charset="-128"/>
                          <a:cs typeface="Arial"/>
                        </a:rPr>
                        <a:t>○</a:t>
                      </a:r>
                      <a:endParaRPr lang="ja-JP"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r>
              <a:tr h="383139">
                <a:tc>
                  <a:txBody>
                    <a:bodyPr/>
                    <a:lstStyle/>
                    <a:p>
                      <a:pPr indent="88900" algn="l">
                        <a:spcAft>
                          <a:spcPts val="0"/>
                        </a:spcAft>
                      </a:pPr>
                      <a:r>
                        <a:rPr lang="ja-JP" altLang="en-US" sz="1400" b="1" kern="100" spc="-100" dirty="0" smtClean="0">
                          <a:solidFill>
                            <a:schemeClr val="bg1"/>
                          </a:solidFill>
                          <a:latin typeface="MeiryoKe_UIGothic" pitchFamily="50" charset="-128"/>
                          <a:ea typeface="MeiryoKe_UIGothic" pitchFamily="50" charset="-128"/>
                          <a:cs typeface="Times New Roman"/>
                        </a:rPr>
                        <a:t>　</a:t>
                      </a:r>
                      <a:r>
                        <a:rPr lang="ja-JP" sz="1400" b="1" kern="100" spc="-100" dirty="0" smtClean="0">
                          <a:solidFill>
                            <a:schemeClr val="bg1"/>
                          </a:solidFill>
                          <a:latin typeface="MeiryoKe_UIGothic" pitchFamily="50" charset="-128"/>
                          <a:ea typeface="MeiryoKe_UIGothic" pitchFamily="50" charset="-128"/>
                          <a:cs typeface="Times New Roman"/>
                        </a:rPr>
                        <a:t>パン</a:t>
                      </a:r>
                      <a:r>
                        <a:rPr lang="ja-JP" sz="1400" b="1" kern="100" spc="-100" dirty="0">
                          <a:solidFill>
                            <a:schemeClr val="bg1"/>
                          </a:solidFill>
                          <a:latin typeface="MeiryoKe_UIGothic" pitchFamily="50" charset="-128"/>
                          <a:ea typeface="MeiryoKe_UIGothic" pitchFamily="50" charset="-128"/>
                          <a:cs typeface="Times New Roman"/>
                        </a:rPr>
                        <a:t>価格や補助金の話をする</a:t>
                      </a:r>
                      <a:endParaRPr lang="ja-JP" sz="1400" b="1" kern="100" spc="-100" dirty="0">
                        <a:solidFill>
                          <a:schemeClr val="bg1"/>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r>
                        <a:rPr lang="ja-JP" altLang="en-US" sz="1600" b="1" kern="100" spc="-100" dirty="0">
                          <a:solidFill>
                            <a:schemeClr val="bg1"/>
                          </a:solidFill>
                          <a:latin typeface="MeiryoKe_UIGothic" pitchFamily="50" charset="-128"/>
                          <a:ea typeface="MeiryoKe_UIGothic" pitchFamily="50" charset="-128"/>
                          <a:cs typeface="Arial"/>
                        </a:rPr>
                        <a:t>△</a:t>
                      </a:r>
                      <a:endParaRPr lang="ja-JP"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algn="just">
                        <a:spcAft>
                          <a:spcPts val="0"/>
                        </a:spcAft>
                      </a:pPr>
                      <a:endParaRPr lang="en-US" sz="14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indent="88900" algn="l">
                        <a:spcAft>
                          <a:spcPts val="0"/>
                        </a:spcAft>
                      </a:pPr>
                      <a:r>
                        <a:rPr lang="ja-JP" altLang="en-US" sz="1400" b="1" kern="100" spc="-100" dirty="0" smtClean="0">
                          <a:solidFill>
                            <a:schemeClr val="bg1"/>
                          </a:solidFill>
                          <a:latin typeface="MeiryoKe_UIGothic" pitchFamily="50" charset="-128"/>
                          <a:ea typeface="MeiryoKe_UIGothic" pitchFamily="50" charset="-128"/>
                          <a:cs typeface="Times New Roman"/>
                        </a:rPr>
                        <a:t>　</a:t>
                      </a:r>
                      <a:r>
                        <a:rPr lang="ja-JP" sz="1400" b="1" kern="100" spc="-100" dirty="0" smtClean="0">
                          <a:solidFill>
                            <a:schemeClr val="bg1">
                              <a:lumMod val="65000"/>
                            </a:schemeClr>
                          </a:solidFill>
                          <a:latin typeface="MeiryoKe_UIGothic" pitchFamily="50" charset="-128"/>
                          <a:ea typeface="MeiryoKe_UIGothic" pitchFamily="50" charset="-128"/>
                          <a:cs typeface="Times New Roman"/>
                        </a:rPr>
                        <a:t>技術</a:t>
                      </a:r>
                      <a:r>
                        <a:rPr lang="ja-JP" sz="1400" b="1" kern="100" spc="-100" dirty="0">
                          <a:solidFill>
                            <a:schemeClr val="bg1">
                              <a:lumMod val="65000"/>
                            </a:schemeClr>
                          </a:solidFill>
                          <a:latin typeface="MeiryoKe_UIGothic" pitchFamily="50" charset="-128"/>
                          <a:ea typeface="MeiryoKe_UIGothic" pitchFamily="50" charset="-128"/>
                          <a:cs typeface="Times New Roman"/>
                        </a:rPr>
                        <a:t>開発よりも貧困撲滅</a:t>
                      </a:r>
                      <a:endParaRPr lang="ja-JP" sz="1400" b="1" kern="100" spc="-100" dirty="0">
                        <a:solidFill>
                          <a:schemeClr val="bg1">
                            <a:lumMod val="65000"/>
                          </a:schemeClr>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endParaRPr lang="en-US"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r>
              <a:tr h="201150">
                <a:tc>
                  <a:txBody>
                    <a:bodyPr/>
                    <a:lstStyle/>
                    <a:p>
                      <a:pPr algn="l">
                        <a:spcAft>
                          <a:spcPts val="0"/>
                        </a:spcAft>
                      </a:pPr>
                      <a:r>
                        <a:rPr lang="ja-JP" sz="1400" b="1" kern="100" spc="-100" dirty="0">
                          <a:solidFill>
                            <a:schemeClr val="bg1"/>
                          </a:solidFill>
                          <a:latin typeface="MeiryoKe_UIGothic" pitchFamily="50" charset="-128"/>
                          <a:ea typeface="MeiryoKe_UIGothic" pitchFamily="50" charset="-128"/>
                          <a:cs typeface="Times New Roman"/>
                        </a:rPr>
                        <a:t>③情報操作</a:t>
                      </a:r>
                      <a:endParaRPr lang="ja-JP" sz="1400" b="1" kern="100" spc="-100" dirty="0">
                        <a:solidFill>
                          <a:schemeClr val="bg1"/>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endParaRPr lang="en-US"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algn="just">
                        <a:spcAft>
                          <a:spcPts val="0"/>
                        </a:spcAft>
                      </a:pPr>
                      <a:endParaRPr lang="en-US" sz="14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algn="l">
                        <a:spcAft>
                          <a:spcPts val="0"/>
                        </a:spcAft>
                      </a:pPr>
                      <a:r>
                        <a:rPr lang="ja-JP" sz="1400" b="1" kern="100" spc="-100" dirty="0">
                          <a:solidFill>
                            <a:schemeClr val="bg1"/>
                          </a:solidFill>
                          <a:latin typeface="MeiryoKe_UIGothic" pitchFamily="50" charset="-128"/>
                          <a:ea typeface="MeiryoKe_UIGothic" pitchFamily="50" charset="-128"/>
                          <a:cs typeface="Times New Roman"/>
                        </a:rPr>
                        <a:t>③情報操作</a:t>
                      </a:r>
                      <a:endParaRPr lang="ja-JP" sz="1400" b="1" kern="100" spc="-100" dirty="0">
                        <a:solidFill>
                          <a:schemeClr val="bg1"/>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endParaRPr lang="en-US"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r>
              <a:tr h="201150">
                <a:tc>
                  <a:txBody>
                    <a:bodyPr/>
                    <a:lstStyle/>
                    <a:p>
                      <a:pPr indent="88900" algn="l">
                        <a:spcAft>
                          <a:spcPts val="0"/>
                        </a:spcAft>
                      </a:pPr>
                      <a:r>
                        <a:rPr lang="ja-JP" altLang="en-US" sz="1400" b="1" kern="100" spc="-100" dirty="0" smtClean="0">
                          <a:solidFill>
                            <a:schemeClr val="bg1"/>
                          </a:solidFill>
                          <a:latin typeface="MeiryoKe_UIGothic" pitchFamily="50" charset="-128"/>
                          <a:ea typeface="MeiryoKe_UIGothic" pitchFamily="50" charset="-128"/>
                          <a:cs typeface="Times New Roman"/>
                        </a:rPr>
                        <a:t>　</a:t>
                      </a:r>
                      <a:r>
                        <a:rPr lang="ja-JP" sz="1400" b="1" kern="100" spc="-100" dirty="0" smtClean="0">
                          <a:solidFill>
                            <a:schemeClr val="bg1"/>
                          </a:solidFill>
                          <a:latin typeface="MeiryoKe_UIGothic" pitchFamily="50" charset="-128"/>
                          <a:ea typeface="MeiryoKe_UIGothic" pitchFamily="50" charset="-128"/>
                          <a:cs typeface="Times New Roman"/>
                        </a:rPr>
                        <a:t>政府</a:t>
                      </a:r>
                      <a:r>
                        <a:rPr lang="ja-JP" sz="1400" b="1" kern="100" spc="-100" dirty="0">
                          <a:solidFill>
                            <a:schemeClr val="bg1"/>
                          </a:solidFill>
                          <a:latin typeface="MeiryoKe_UIGothic" pitchFamily="50" charset="-128"/>
                          <a:ea typeface="MeiryoKe_UIGothic" pitchFamily="50" charset="-128"/>
                          <a:cs typeface="Times New Roman"/>
                        </a:rPr>
                        <a:t>への情報依存</a:t>
                      </a:r>
                      <a:endParaRPr lang="ja-JP" sz="1400" b="1" kern="100" spc="-100" dirty="0">
                        <a:solidFill>
                          <a:schemeClr val="bg1"/>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r>
                        <a:rPr lang="ja-JP" altLang="en-US" sz="1600" b="1" kern="100" spc="-100" dirty="0" smtClean="0">
                          <a:solidFill>
                            <a:schemeClr val="bg1"/>
                          </a:solidFill>
                          <a:latin typeface="MeiryoKe_UIGothic" pitchFamily="50" charset="-128"/>
                          <a:ea typeface="MeiryoKe_UIGothic" pitchFamily="50" charset="-128"/>
                          <a:cs typeface="Arial"/>
                        </a:rPr>
                        <a:t>○</a:t>
                      </a:r>
                      <a:endParaRPr lang="ja-JP"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algn="just">
                        <a:spcAft>
                          <a:spcPts val="0"/>
                        </a:spcAft>
                      </a:pPr>
                      <a:endParaRPr lang="en-US" sz="14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indent="88900" algn="l">
                        <a:spcAft>
                          <a:spcPts val="0"/>
                        </a:spcAft>
                      </a:pPr>
                      <a:r>
                        <a:rPr lang="ja-JP" altLang="en-US" sz="1400" b="1" kern="100" spc="-100" dirty="0" smtClean="0">
                          <a:solidFill>
                            <a:schemeClr val="bg1"/>
                          </a:solidFill>
                          <a:latin typeface="MeiryoKe_UIGothic" pitchFamily="50" charset="-128"/>
                          <a:ea typeface="MeiryoKe_UIGothic" pitchFamily="50" charset="-128"/>
                          <a:cs typeface="Times New Roman"/>
                        </a:rPr>
                        <a:t>　</a:t>
                      </a:r>
                      <a:r>
                        <a:rPr lang="ja-JP" sz="1400" b="1" kern="100" spc="-100" dirty="0" smtClean="0">
                          <a:solidFill>
                            <a:schemeClr val="bg1"/>
                          </a:solidFill>
                          <a:latin typeface="MeiryoKe_UIGothic" pitchFamily="50" charset="-128"/>
                          <a:ea typeface="MeiryoKe_UIGothic" pitchFamily="50" charset="-128"/>
                          <a:cs typeface="Times New Roman"/>
                        </a:rPr>
                        <a:t>政府</a:t>
                      </a:r>
                      <a:r>
                        <a:rPr lang="ja-JP" sz="1400" b="1" kern="100" spc="-100" dirty="0">
                          <a:solidFill>
                            <a:schemeClr val="bg1"/>
                          </a:solidFill>
                          <a:latin typeface="MeiryoKe_UIGothic" pitchFamily="50" charset="-128"/>
                          <a:ea typeface="MeiryoKe_UIGothic" pitchFamily="50" charset="-128"/>
                          <a:cs typeface="Times New Roman"/>
                        </a:rPr>
                        <a:t>への情報依存</a:t>
                      </a:r>
                      <a:endParaRPr lang="ja-JP" sz="1400" b="1" kern="100" spc="-100" dirty="0">
                        <a:solidFill>
                          <a:schemeClr val="bg1"/>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r>
                        <a:rPr lang="ja-JP" altLang="en-US" sz="1600" b="1" kern="100" spc="-100" dirty="0" smtClean="0">
                          <a:solidFill>
                            <a:schemeClr val="bg1"/>
                          </a:solidFill>
                          <a:latin typeface="MeiryoKe_UIGothic" pitchFamily="50" charset="-128"/>
                          <a:ea typeface="MeiryoKe_UIGothic" pitchFamily="50" charset="-128"/>
                          <a:cs typeface="Arial"/>
                        </a:rPr>
                        <a:t>○</a:t>
                      </a:r>
                      <a:endParaRPr lang="ja-JP"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r>
              <a:tr h="383139">
                <a:tc>
                  <a:txBody>
                    <a:bodyPr/>
                    <a:lstStyle/>
                    <a:p>
                      <a:pPr indent="88900" algn="l">
                        <a:spcAft>
                          <a:spcPts val="0"/>
                        </a:spcAft>
                      </a:pPr>
                      <a:r>
                        <a:rPr lang="ja-JP" altLang="en-US" sz="1400" b="1" kern="100" spc="-100" dirty="0" smtClean="0">
                          <a:solidFill>
                            <a:schemeClr val="bg1"/>
                          </a:solidFill>
                          <a:latin typeface="MeiryoKe_UIGothic" pitchFamily="50" charset="-128"/>
                          <a:ea typeface="MeiryoKe_UIGothic" pitchFamily="50" charset="-128"/>
                          <a:cs typeface="Times New Roman"/>
                        </a:rPr>
                        <a:t>　</a:t>
                      </a:r>
                      <a:r>
                        <a:rPr lang="ja-JP" sz="1400" b="1" kern="100" spc="-100" dirty="0" smtClean="0">
                          <a:solidFill>
                            <a:schemeClr val="bg1"/>
                          </a:solidFill>
                          <a:latin typeface="MeiryoKe_UIGothic" pitchFamily="50" charset="-128"/>
                          <a:ea typeface="MeiryoKe_UIGothic" pitchFamily="50" charset="-128"/>
                          <a:cs typeface="Times New Roman"/>
                        </a:rPr>
                        <a:t>自国</a:t>
                      </a:r>
                      <a:r>
                        <a:rPr lang="ja-JP" sz="1400" b="1" kern="100" spc="-100" dirty="0">
                          <a:solidFill>
                            <a:schemeClr val="bg1"/>
                          </a:solidFill>
                          <a:latin typeface="MeiryoKe_UIGothic" pitchFamily="50" charset="-128"/>
                          <a:ea typeface="MeiryoKe_UIGothic" pitchFamily="50" charset="-128"/>
                          <a:cs typeface="Times New Roman"/>
                        </a:rPr>
                        <a:t>の地上波テレビ放送の利用</a:t>
                      </a:r>
                      <a:endParaRPr lang="ja-JP" sz="1400" b="1" kern="100" spc="-100" dirty="0">
                        <a:solidFill>
                          <a:schemeClr val="bg1"/>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r>
                        <a:rPr lang="ja-JP" altLang="en-US" sz="1600" b="1" kern="100" spc="-100" dirty="0">
                          <a:solidFill>
                            <a:schemeClr val="bg1"/>
                          </a:solidFill>
                          <a:latin typeface="MeiryoKe_UIGothic" pitchFamily="50" charset="-128"/>
                          <a:ea typeface="MeiryoKe_UIGothic" pitchFamily="50" charset="-128"/>
                          <a:cs typeface="Arial"/>
                        </a:rPr>
                        <a:t>△</a:t>
                      </a:r>
                      <a:endParaRPr lang="ja-JP"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algn="just">
                        <a:spcAft>
                          <a:spcPts val="0"/>
                        </a:spcAft>
                      </a:pPr>
                      <a:endParaRPr lang="en-US" sz="1400" b="1" kern="100" spc="-10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indent="88900" algn="l">
                        <a:spcAft>
                          <a:spcPts val="0"/>
                        </a:spcAft>
                      </a:pPr>
                      <a:r>
                        <a:rPr lang="ja-JP" altLang="en-US" sz="1400" b="1" kern="100" spc="-100" dirty="0" smtClean="0">
                          <a:solidFill>
                            <a:schemeClr val="bg1">
                              <a:lumMod val="65000"/>
                            </a:schemeClr>
                          </a:solidFill>
                          <a:latin typeface="MeiryoKe_UIGothic" pitchFamily="50" charset="-128"/>
                          <a:ea typeface="MeiryoKe_UIGothic" pitchFamily="50" charset="-128"/>
                          <a:cs typeface="Times New Roman"/>
                        </a:rPr>
                        <a:t>　</a:t>
                      </a:r>
                      <a:r>
                        <a:rPr lang="ja-JP" sz="1400" b="1" kern="100" spc="-100" dirty="0" smtClean="0">
                          <a:solidFill>
                            <a:schemeClr val="bg1">
                              <a:lumMod val="65000"/>
                            </a:schemeClr>
                          </a:solidFill>
                          <a:latin typeface="MeiryoKe_UIGothic" pitchFamily="50" charset="-128"/>
                          <a:ea typeface="MeiryoKe_UIGothic" pitchFamily="50" charset="-128"/>
                          <a:cs typeface="Times New Roman"/>
                        </a:rPr>
                        <a:t>自国</a:t>
                      </a:r>
                      <a:r>
                        <a:rPr lang="ja-JP" sz="1400" b="1" kern="100" spc="-100" dirty="0">
                          <a:solidFill>
                            <a:schemeClr val="bg1">
                              <a:lumMod val="65000"/>
                            </a:schemeClr>
                          </a:solidFill>
                          <a:latin typeface="MeiryoKe_UIGothic" pitchFamily="50" charset="-128"/>
                          <a:ea typeface="MeiryoKe_UIGothic" pitchFamily="50" charset="-128"/>
                          <a:cs typeface="Times New Roman"/>
                        </a:rPr>
                        <a:t>の地上波テレビ放送の利用</a:t>
                      </a:r>
                      <a:endParaRPr lang="ja-JP" sz="1400" b="1" kern="100" spc="-100" dirty="0">
                        <a:solidFill>
                          <a:schemeClr val="bg1">
                            <a:lumMod val="65000"/>
                          </a:schemeClr>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endParaRPr lang="en-US"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r>
              <a:tr h="201150">
                <a:tc>
                  <a:txBody>
                    <a:bodyPr/>
                    <a:lstStyle/>
                    <a:p>
                      <a:pPr indent="88900" algn="l">
                        <a:spcAft>
                          <a:spcPts val="0"/>
                        </a:spcAft>
                      </a:pPr>
                      <a:r>
                        <a:rPr lang="ja-JP" altLang="en-US" sz="1400" b="1" kern="100" spc="-100" dirty="0" smtClean="0">
                          <a:solidFill>
                            <a:schemeClr val="bg1"/>
                          </a:solidFill>
                          <a:latin typeface="MeiryoKe_UIGothic" pitchFamily="50" charset="-128"/>
                          <a:ea typeface="MeiryoKe_UIGothic" pitchFamily="50" charset="-128"/>
                          <a:cs typeface="Times New Roman"/>
                        </a:rPr>
                        <a:t>　</a:t>
                      </a:r>
                      <a:r>
                        <a:rPr lang="ja-JP" sz="1400" b="1" kern="100" spc="-100" dirty="0" smtClean="0">
                          <a:solidFill>
                            <a:schemeClr val="bg1">
                              <a:lumMod val="65000"/>
                            </a:schemeClr>
                          </a:solidFill>
                          <a:latin typeface="MeiryoKe_UIGothic" pitchFamily="50" charset="-128"/>
                          <a:ea typeface="MeiryoKe_UIGothic" pitchFamily="50" charset="-128"/>
                          <a:cs typeface="Times New Roman"/>
                        </a:rPr>
                        <a:t>衛星</a:t>
                      </a:r>
                      <a:r>
                        <a:rPr lang="ja-JP" sz="1400" b="1" kern="100" spc="-100" dirty="0">
                          <a:solidFill>
                            <a:schemeClr val="bg1">
                              <a:lumMod val="65000"/>
                            </a:schemeClr>
                          </a:solidFill>
                          <a:latin typeface="MeiryoKe_UIGothic" pitchFamily="50" charset="-128"/>
                          <a:ea typeface="MeiryoKe_UIGothic" pitchFamily="50" charset="-128"/>
                          <a:cs typeface="Times New Roman"/>
                        </a:rPr>
                        <a:t>テレビ放送の利用</a:t>
                      </a:r>
                      <a:endParaRPr lang="ja-JP" sz="1400" b="1" kern="100" spc="-100" dirty="0">
                        <a:solidFill>
                          <a:schemeClr val="bg1">
                            <a:lumMod val="65000"/>
                          </a:schemeClr>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endParaRPr lang="en-US"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algn="just">
                        <a:spcAft>
                          <a:spcPts val="0"/>
                        </a:spcAft>
                      </a:pPr>
                      <a:endParaRPr lang="en-US" sz="1400" b="1" kern="100" spc="-10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indent="88900" algn="l">
                        <a:spcAft>
                          <a:spcPts val="0"/>
                        </a:spcAft>
                      </a:pPr>
                      <a:r>
                        <a:rPr lang="ja-JP" altLang="en-US" sz="1400" b="1" kern="100" spc="-100" dirty="0" smtClean="0">
                          <a:solidFill>
                            <a:schemeClr val="bg1">
                              <a:lumMod val="65000"/>
                            </a:schemeClr>
                          </a:solidFill>
                          <a:latin typeface="MeiryoKe_UIGothic" pitchFamily="50" charset="-128"/>
                          <a:ea typeface="MeiryoKe_UIGothic" pitchFamily="50" charset="-128"/>
                          <a:cs typeface="Times New Roman"/>
                        </a:rPr>
                        <a:t>　</a:t>
                      </a:r>
                      <a:r>
                        <a:rPr lang="ja-JP" sz="1400" b="1" kern="100" spc="-100" dirty="0" smtClean="0">
                          <a:solidFill>
                            <a:schemeClr val="bg1">
                              <a:lumMod val="65000"/>
                            </a:schemeClr>
                          </a:solidFill>
                          <a:latin typeface="MeiryoKe_UIGothic" pitchFamily="50" charset="-128"/>
                          <a:ea typeface="MeiryoKe_UIGothic" pitchFamily="50" charset="-128"/>
                          <a:cs typeface="Times New Roman"/>
                        </a:rPr>
                        <a:t>衛星</a:t>
                      </a:r>
                      <a:r>
                        <a:rPr lang="ja-JP" sz="1400" b="1" kern="100" spc="-100" dirty="0">
                          <a:solidFill>
                            <a:schemeClr val="bg1">
                              <a:lumMod val="65000"/>
                            </a:schemeClr>
                          </a:solidFill>
                          <a:latin typeface="MeiryoKe_UIGothic" pitchFamily="50" charset="-128"/>
                          <a:ea typeface="MeiryoKe_UIGothic" pitchFamily="50" charset="-128"/>
                          <a:cs typeface="Times New Roman"/>
                        </a:rPr>
                        <a:t>テレビ放送の利用</a:t>
                      </a:r>
                      <a:endParaRPr lang="ja-JP" sz="1400" b="1" kern="100" spc="-100" dirty="0">
                        <a:solidFill>
                          <a:schemeClr val="bg1">
                            <a:lumMod val="65000"/>
                          </a:schemeClr>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endParaRPr lang="en-US"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r>
              <a:tr h="201150">
                <a:tc>
                  <a:txBody>
                    <a:bodyPr/>
                    <a:lstStyle/>
                    <a:p>
                      <a:pPr indent="88900" algn="l">
                        <a:spcAft>
                          <a:spcPts val="0"/>
                        </a:spcAft>
                      </a:pPr>
                      <a:endParaRPr lang="en-US" sz="1400" b="1" kern="100" spc="-100" dirty="0">
                        <a:solidFill>
                          <a:schemeClr val="bg1"/>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endParaRPr lang="en-US"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algn="just">
                        <a:spcAft>
                          <a:spcPts val="0"/>
                        </a:spcAft>
                      </a:pPr>
                      <a:endParaRPr lang="en-US" sz="1400" b="1" kern="100" spc="-10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indent="88900" algn="l">
                        <a:spcAft>
                          <a:spcPts val="0"/>
                        </a:spcAft>
                      </a:pPr>
                      <a:r>
                        <a:rPr lang="ja-JP" altLang="en-US" sz="1400" b="1" kern="100" spc="-100" dirty="0" smtClean="0">
                          <a:solidFill>
                            <a:schemeClr val="bg1">
                              <a:lumMod val="65000"/>
                            </a:schemeClr>
                          </a:solidFill>
                          <a:latin typeface="MeiryoKe_UIGothic" pitchFamily="50" charset="-128"/>
                          <a:ea typeface="MeiryoKe_UIGothic" pitchFamily="50" charset="-128"/>
                          <a:cs typeface="Times New Roman"/>
                        </a:rPr>
                        <a:t>　</a:t>
                      </a:r>
                      <a:r>
                        <a:rPr lang="ja-JP" sz="1400" b="1" kern="100" spc="-100" dirty="0" smtClean="0">
                          <a:solidFill>
                            <a:schemeClr val="bg1">
                              <a:lumMod val="65000"/>
                            </a:schemeClr>
                          </a:solidFill>
                          <a:latin typeface="MeiryoKe_UIGothic" pitchFamily="50" charset="-128"/>
                          <a:ea typeface="MeiryoKe_UIGothic" pitchFamily="50" charset="-128"/>
                          <a:cs typeface="Times New Roman"/>
                        </a:rPr>
                        <a:t>インターネット</a:t>
                      </a:r>
                      <a:r>
                        <a:rPr lang="ja-JP" sz="1400" b="1" kern="100" spc="-100" dirty="0">
                          <a:solidFill>
                            <a:schemeClr val="bg1">
                              <a:lumMod val="65000"/>
                            </a:schemeClr>
                          </a:solidFill>
                          <a:latin typeface="MeiryoKe_UIGothic" pitchFamily="50" charset="-128"/>
                          <a:ea typeface="MeiryoKe_UIGothic" pitchFamily="50" charset="-128"/>
                          <a:cs typeface="Times New Roman"/>
                        </a:rPr>
                        <a:t>の利用</a:t>
                      </a:r>
                      <a:endParaRPr lang="ja-JP" sz="1400" b="1" kern="100" spc="-100" dirty="0">
                        <a:solidFill>
                          <a:schemeClr val="bg1">
                            <a:lumMod val="65000"/>
                          </a:schemeClr>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endParaRPr lang="en-US"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r>
              <a:tr h="201150">
                <a:tc>
                  <a:txBody>
                    <a:bodyPr/>
                    <a:lstStyle/>
                    <a:p>
                      <a:pPr algn="l">
                        <a:spcAft>
                          <a:spcPts val="0"/>
                        </a:spcAft>
                      </a:pPr>
                      <a:r>
                        <a:rPr lang="ja-JP" sz="1400" b="1" kern="100" spc="-100" dirty="0">
                          <a:solidFill>
                            <a:schemeClr val="bg1">
                              <a:lumMod val="65000"/>
                            </a:schemeClr>
                          </a:solidFill>
                          <a:latin typeface="MeiryoKe_UIGothic" pitchFamily="50" charset="-128"/>
                          <a:ea typeface="MeiryoKe_UIGothic" pitchFamily="50" charset="-128"/>
                          <a:cs typeface="Times New Roman"/>
                        </a:rPr>
                        <a:t>④安定志向</a:t>
                      </a:r>
                      <a:endParaRPr lang="ja-JP" sz="1400" b="1" kern="100" spc="-100" dirty="0">
                        <a:solidFill>
                          <a:schemeClr val="bg1">
                            <a:lumMod val="65000"/>
                          </a:schemeClr>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endParaRPr lang="en-US"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algn="just">
                        <a:spcAft>
                          <a:spcPts val="0"/>
                        </a:spcAft>
                      </a:pPr>
                      <a:endParaRPr lang="en-US" sz="1400" b="1" kern="100" spc="-10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algn="l">
                        <a:spcAft>
                          <a:spcPts val="0"/>
                        </a:spcAft>
                      </a:pPr>
                      <a:r>
                        <a:rPr lang="ja-JP" sz="1400" b="1" kern="100" spc="-100" dirty="0">
                          <a:solidFill>
                            <a:schemeClr val="bg1"/>
                          </a:solidFill>
                          <a:latin typeface="MeiryoKe_UIGothic" pitchFamily="50" charset="-128"/>
                          <a:ea typeface="MeiryoKe_UIGothic" pitchFamily="50" charset="-128"/>
                          <a:cs typeface="Times New Roman"/>
                        </a:rPr>
                        <a:t>④安定志向</a:t>
                      </a:r>
                      <a:endParaRPr lang="ja-JP" sz="1400" b="1" kern="100" spc="-100" dirty="0">
                        <a:solidFill>
                          <a:schemeClr val="bg1"/>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endParaRPr lang="en-US"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r>
              <a:tr h="383139">
                <a:tc>
                  <a:txBody>
                    <a:bodyPr/>
                    <a:lstStyle/>
                    <a:p>
                      <a:pPr indent="88900" algn="l">
                        <a:spcAft>
                          <a:spcPts val="0"/>
                        </a:spcAft>
                      </a:pPr>
                      <a:r>
                        <a:rPr lang="ja-JP" altLang="en-US" sz="1400" b="1" kern="100" spc="-100" dirty="0" smtClean="0">
                          <a:solidFill>
                            <a:schemeClr val="bg1"/>
                          </a:solidFill>
                          <a:latin typeface="MeiryoKe_UIGothic" pitchFamily="50" charset="-128"/>
                          <a:ea typeface="MeiryoKe_UIGothic" pitchFamily="50" charset="-128"/>
                          <a:cs typeface="Times New Roman"/>
                        </a:rPr>
                        <a:t>　</a:t>
                      </a:r>
                      <a:r>
                        <a:rPr lang="ja-JP" sz="1400" b="1" kern="100" spc="-100" dirty="0" smtClean="0">
                          <a:solidFill>
                            <a:schemeClr val="bg1">
                              <a:lumMod val="65000"/>
                            </a:schemeClr>
                          </a:solidFill>
                          <a:latin typeface="MeiryoKe_UIGothic" pitchFamily="50" charset="-128"/>
                          <a:ea typeface="MeiryoKe_UIGothic" pitchFamily="50" charset="-128"/>
                          <a:cs typeface="Times New Roman"/>
                        </a:rPr>
                        <a:t>政治的</a:t>
                      </a:r>
                      <a:r>
                        <a:rPr lang="ja-JP" sz="1400" b="1" kern="100" spc="-100" dirty="0">
                          <a:solidFill>
                            <a:schemeClr val="bg1">
                              <a:lumMod val="65000"/>
                            </a:schemeClr>
                          </a:solidFill>
                          <a:latin typeface="MeiryoKe_UIGothic" pitchFamily="50" charset="-128"/>
                          <a:ea typeface="MeiryoKe_UIGothic" pitchFamily="50" charset="-128"/>
                          <a:cs typeface="Times New Roman"/>
                        </a:rPr>
                        <a:t>安定は自由より重要</a:t>
                      </a:r>
                      <a:endParaRPr lang="ja-JP" sz="1400" b="1" kern="100" spc="-100" dirty="0">
                        <a:solidFill>
                          <a:schemeClr val="bg1">
                            <a:lumMod val="65000"/>
                          </a:schemeClr>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endParaRPr lang="en-US"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algn="just">
                        <a:spcAft>
                          <a:spcPts val="0"/>
                        </a:spcAft>
                      </a:pPr>
                      <a:endParaRPr lang="en-US" sz="14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indent="88900" algn="l">
                        <a:spcAft>
                          <a:spcPts val="0"/>
                        </a:spcAft>
                      </a:pPr>
                      <a:r>
                        <a:rPr lang="ja-JP" altLang="en-US" sz="1400" b="1" kern="100" spc="-100" dirty="0" smtClean="0">
                          <a:solidFill>
                            <a:schemeClr val="bg1"/>
                          </a:solidFill>
                          <a:latin typeface="MeiryoKe_UIGothic" pitchFamily="50" charset="-128"/>
                          <a:ea typeface="MeiryoKe_UIGothic" pitchFamily="50" charset="-128"/>
                          <a:cs typeface="Times New Roman"/>
                        </a:rPr>
                        <a:t>　</a:t>
                      </a:r>
                      <a:r>
                        <a:rPr lang="ja-JP" sz="1400" b="1" kern="100" spc="-100" dirty="0" smtClean="0">
                          <a:solidFill>
                            <a:schemeClr val="bg1"/>
                          </a:solidFill>
                          <a:latin typeface="MeiryoKe_UIGothic" pitchFamily="50" charset="-128"/>
                          <a:ea typeface="MeiryoKe_UIGothic" pitchFamily="50" charset="-128"/>
                          <a:cs typeface="Times New Roman"/>
                        </a:rPr>
                        <a:t>政治的</a:t>
                      </a:r>
                      <a:r>
                        <a:rPr lang="ja-JP" sz="1400" b="1" kern="100" spc="-100" dirty="0">
                          <a:solidFill>
                            <a:schemeClr val="bg1"/>
                          </a:solidFill>
                          <a:latin typeface="MeiryoKe_UIGothic" pitchFamily="50" charset="-128"/>
                          <a:ea typeface="MeiryoKe_UIGothic" pitchFamily="50" charset="-128"/>
                          <a:cs typeface="Times New Roman"/>
                        </a:rPr>
                        <a:t>安定は自由より重要</a:t>
                      </a:r>
                      <a:endParaRPr lang="ja-JP" sz="1400" b="1" kern="100" spc="-100" dirty="0">
                        <a:solidFill>
                          <a:schemeClr val="bg1"/>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r>
                        <a:rPr lang="ja-JP" altLang="en-US" sz="1600" b="1" kern="100" spc="-100" dirty="0" smtClean="0">
                          <a:solidFill>
                            <a:schemeClr val="bg1"/>
                          </a:solidFill>
                          <a:latin typeface="MeiryoKe_UIGothic" pitchFamily="50" charset="-128"/>
                          <a:ea typeface="MeiryoKe_UIGothic" pitchFamily="50" charset="-128"/>
                          <a:cs typeface="Arial"/>
                        </a:rPr>
                        <a:t>○</a:t>
                      </a:r>
                      <a:endParaRPr lang="ja-JP"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r>
              <a:tr h="201150">
                <a:tc>
                  <a:txBody>
                    <a:bodyPr/>
                    <a:lstStyle/>
                    <a:p>
                      <a:pPr algn="l">
                        <a:spcAft>
                          <a:spcPts val="0"/>
                        </a:spcAft>
                      </a:pPr>
                      <a:r>
                        <a:rPr lang="ja-JP" sz="1400" b="1" kern="100" spc="-100" dirty="0">
                          <a:solidFill>
                            <a:schemeClr val="bg1">
                              <a:lumMod val="65000"/>
                            </a:schemeClr>
                          </a:solidFill>
                          <a:latin typeface="MeiryoKe_UIGothic" pitchFamily="50" charset="-128"/>
                          <a:ea typeface="MeiryoKe_UIGothic" pitchFamily="50" charset="-128"/>
                          <a:cs typeface="Times New Roman"/>
                        </a:rPr>
                        <a:t>⑤イデオロギー</a:t>
                      </a:r>
                      <a:endParaRPr lang="ja-JP" sz="1400" b="1" kern="100" spc="-100" dirty="0">
                        <a:solidFill>
                          <a:schemeClr val="bg1">
                            <a:lumMod val="65000"/>
                          </a:schemeClr>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endParaRPr lang="en-US"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algn="just">
                        <a:spcAft>
                          <a:spcPts val="0"/>
                        </a:spcAft>
                      </a:pPr>
                      <a:endParaRPr lang="en-US" sz="1400" b="1" kern="100" spc="-10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algn="l">
                        <a:spcAft>
                          <a:spcPts val="0"/>
                        </a:spcAft>
                      </a:pPr>
                      <a:r>
                        <a:rPr lang="ja-JP" sz="1400" b="1" kern="100" spc="-100" dirty="0">
                          <a:solidFill>
                            <a:schemeClr val="bg1"/>
                          </a:solidFill>
                          <a:latin typeface="MeiryoKe_UIGothic" pitchFamily="50" charset="-128"/>
                          <a:ea typeface="MeiryoKe_UIGothic" pitchFamily="50" charset="-128"/>
                          <a:cs typeface="Times New Roman"/>
                        </a:rPr>
                        <a:t>⑤イデオロギー</a:t>
                      </a:r>
                      <a:endParaRPr lang="ja-JP" sz="1400" b="1" kern="100" spc="-100" dirty="0">
                        <a:solidFill>
                          <a:schemeClr val="bg1"/>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endParaRPr lang="en-US"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r>
              <a:tr h="201150">
                <a:tc>
                  <a:txBody>
                    <a:bodyPr/>
                    <a:lstStyle/>
                    <a:p>
                      <a:pPr indent="88900" algn="l">
                        <a:spcAft>
                          <a:spcPts val="0"/>
                        </a:spcAft>
                      </a:pPr>
                      <a:r>
                        <a:rPr lang="ja-JP" altLang="en-US" sz="1400" b="1" kern="100" spc="-100" dirty="0" smtClean="0">
                          <a:solidFill>
                            <a:schemeClr val="bg1"/>
                          </a:solidFill>
                          <a:latin typeface="MeiryoKe_UIGothic" pitchFamily="50" charset="-128"/>
                          <a:ea typeface="MeiryoKe_UIGothic" pitchFamily="50" charset="-128"/>
                          <a:cs typeface="Times New Roman"/>
                        </a:rPr>
                        <a:t>　</a:t>
                      </a:r>
                      <a:r>
                        <a:rPr lang="ja-JP" sz="1400" b="1" kern="100" spc="-100" dirty="0" smtClean="0">
                          <a:solidFill>
                            <a:schemeClr val="bg1">
                              <a:lumMod val="65000"/>
                            </a:schemeClr>
                          </a:solidFill>
                          <a:latin typeface="MeiryoKe_UIGothic" pitchFamily="50" charset="-128"/>
                          <a:ea typeface="MeiryoKe_UIGothic" pitchFamily="50" charset="-128"/>
                          <a:cs typeface="Times New Roman"/>
                        </a:rPr>
                        <a:t>アラブ</a:t>
                      </a:r>
                      <a:r>
                        <a:rPr lang="ja-JP" sz="1400" b="1" kern="100" spc="-100" dirty="0">
                          <a:solidFill>
                            <a:schemeClr val="bg1">
                              <a:lumMod val="65000"/>
                            </a:schemeClr>
                          </a:solidFill>
                          <a:latin typeface="MeiryoKe_UIGothic" pitchFamily="50" charset="-128"/>
                          <a:ea typeface="MeiryoKe_UIGothic" pitchFamily="50" charset="-128"/>
                          <a:cs typeface="Times New Roman"/>
                        </a:rPr>
                        <a:t>民族主義</a:t>
                      </a:r>
                      <a:endParaRPr lang="ja-JP" sz="1400" b="1" kern="100" spc="-100" dirty="0">
                        <a:solidFill>
                          <a:schemeClr val="bg1">
                            <a:lumMod val="65000"/>
                          </a:schemeClr>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endParaRPr lang="en-US"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algn="just">
                        <a:spcAft>
                          <a:spcPts val="0"/>
                        </a:spcAft>
                      </a:pPr>
                      <a:endParaRPr lang="en-US" sz="1400" b="1" kern="100" spc="-10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indent="88900" algn="l">
                        <a:spcAft>
                          <a:spcPts val="0"/>
                        </a:spcAft>
                      </a:pPr>
                      <a:r>
                        <a:rPr lang="ja-JP" altLang="en-US" sz="1400" b="1" kern="100" spc="-100" dirty="0" smtClean="0">
                          <a:solidFill>
                            <a:schemeClr val="bg1"/>
                          </a:solidFill>
                          <a:latin typeface="MeiryoKe_UIGothic" pitchFamily="50" charset="-128"/>
                          <a:ea typeface="MeiryoKe_UIGothic" pitchFamily="50" charset="-128"/>
                          <a:cs typeface="Times New Roman"/>
                        </a:rPr>
                        <a:t>　</a:t>
                      </a:r>
                      <a:r>
                        <a:rPr lang="ja-JP" sz="1400" b="1" kern="100" spc="-100" dirty="0" smtClean="0">
                          <a:solidFill>
                            <a:schemeClr val="bg1"/>
                          </a:solidFill>
                          <a:latin typeface="MeiryoKe_UIGothic" pitchFamily="50" charset="-128"/>
                          <a:ea typeface="MeiryoKe_UIGothic" pitchFamily="50" charset="-128"/>
                          <a:cs typeface="Times New Roman"/>
                        </a:rPr>
                        <a:t>アラブ</a:t>
                      </a:r>
                      <a:r>
                        <a:rPr lang="ja-JP" sz="1400" b="1" kern="100" spc="-100" dirty="0">
                          <a:solidFill>
                            <a:schemeClr val="bg1"/>
                          </a:solidFill>
                          <a:latin typeface="MeiryoKe_UIGothic" pitchFamily="50" charset="-128"/>
                          <a:ea typeface="MeiryoKe_UIGothic" pitchFamily="50" charset="-128"/>
                          <a:cs typeface="Times New Roman"/>
                        </a:rPr>
                        <a:t>民族主義</a:t>
                      </a:r>
                      <a:endParaRPr lang="ja-JP" sz="1400" b="1" kern="100" spc="-100" dirty="0">
                        <a:solidFill>
                          <a:schemeClr val="bg1"/>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r>
                        <a:rPr lang="ja-JP" altLang="en-US" sz="1600" b="1" kern="100" spc="-100" dirty="0" smtClean="0">
                          <a:solidFill>
                            <a:schemeClr val="bg1"/>
                          </a:solidFill>
                          <a:latin typeface="MeiryoKe_UIGothic" pitchFamily="50" charset="-128"/>
                          <a:ea typeface="MeiryoKe_UIGothic" pitchFamily="50" charset="-128"/>
                          <a:cs typeface="Arial"/>
                        </a:rPr>
                        <a:t>○</a:t>
                      </a:r>
                      <a:endParaRPr lang="ja-JP"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r>
              <a:tr h="201150">
                <a:tc>
                  <a:txBody>
                    <a:bodyPr/>
                    <a:lstStyle/>
                    <a:p>
                      <a:pPr indent="88900" algn="l">
                        <a:spcAft>
                          <a:spcPts val="0"/>
                        </a:spcAft>
                      </a:pPr>
                      <a:r>
                        <a:rPr lang="ja-JP" altLang="en-US" sz="1400" b="1" kern="100" spc="-100" dirty="0" smtClean="0">
                          <a:solidFill>
                            <a:schemeClr val="bg1"/>
                          </a:solidFill>
                          <a:latin typeface="MeiryoKe_UIGothic" pitchFamily="50" charset="-128"/>
                          <a:ea typeface="MeiryoKe_UIGothic" pitchFamily="50" charset="-128"/>
                          <a:cs typeface="Times New Roman"/>
                        </a:rPr>
                        <a:t>　</a:t>
                      </a:r>
                      <a:r>
                        <a:rPr lang="ja-JP" sz="1400" b="1" kern="100" spc="-100" dirty="0" smtClean="0">
                          <a:solidFill>
                            <a:schemeClr val="bg1">
                              <a:lumMod val="65000"/>
                            </a:schemeClr>
                          </a:solidFill>
                          <a:latin typeface="MeiryoKe_UIGothic" pitchFamily="50" charset="-128"/>
                          <a:ea typeface="MeiryoKe_UIGothic" pitchFamily="50" charset="-128"/>
                          <a:cs typeface="Times New Roman"/>
                        </a:rPr>
                        <a:t>エジプト</a:t>
                      </a:r>
                      <a:r>
                        <a:rPr lang="ja-JP" sz="1400" b="1" kern="100" spc="-100" dirty="0">
                          <a:solidFill>
                            <a:schemeClr val="bg1">
                              <a:lumMod val="65000"/>
                            </a:schemeClr>
                          </a:solidFill>
                          <a:latin typeface="MeiryoKe_UIGothic" pitchFamily="50" charset="-128"/>
                          <a:ea typeface="MeiryoKe_UIGothic" pitchFamily="50" charset="-128"/>
                          <a:cs typeface="Times New Roman"/>
                        </a:rPr>
                        <a:t>国民主義</a:t>
                      </a:r>
                      <a:endParaRPr lang="ja-JP" sz="1400" b="1" kern="100" spc="-100" dirty="0">
                        <a:solidFill>
                          <a:schemeClr val="bg1">
                            <a:lumMod val="65000"/>
                          </a:schemeClr>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endParaRPr lang="en-US"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algn="just">
                        <a:spcAft>
                          <a:spcPts val="0"/>
                        </a:spcAft>
                      </a:pPr>
                      <a:endParaRPr lang="en-US" sz="1400" b="1" kern="100" spc="-10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indent="88900" algn="l">
                        <a:spcAft>
                          <a:spcPts val="0"/>
                        </a:spcAft>
                      </a:pPr>
                      <a:r>
                        <a:rPr lang="ja-JP" altLang="en-US" sz="1400" b="1" kern="100" spc="-100" dirty="0" smtClean="0">
                          <a:solidFill>
                            <a:schemeClr val="bg1"/>
                          </a:solidFill>
                          <a:latin typeface="MeiryoKe_UIGothic" pitchFamily="50" charset="-128"/>
                          <a:ea typeface="MeiryoKe_UIGothic" pitchFamily="50" charset="-128"/>
                          <a:cs typeface="Times New Roman"/>
                        </a:rPr>
                        <a:t>　</a:t>
                      </a:r>
                      <a:r>
                        <a:rPr lang="ja-JP" sz="1400" b="1" kern="100" spc="-100" dirty="0" smtClean="0">
                          <a:solidFill>
                            <a:schemeClr val="bg1"/>
                          </a:solidFill>
                          <a:latin typeface="MeiryoKe_UIGothic" pitchFamily="50" charset="-128"/>
                          <a:ea typeface="MeiryoKe_UIGothic" pitchFamily="50" charset="-128"/>
                          <a:cs typeface="Times New Roman"/>
                        </a:rPr>
                        <a:t>シリア</a:t>
                      </a:r>
                      <a:r>
                        <a:rPr lang="ja-JP" sz="1400" b="1" kern="100" spc="-100" dirty="0">
                          <a:solidFill>
                            <a:schemeClr val="bg1"/>
                          </a:solidFill>
                          <a:latin typeface="MeiryoKe_UIGothic" pitchFamily="50" charset="-128"/>
                          <a:ea typeface="MeiryoKe_UIGothic" pitchFamily="50" charset="-128"/>
                          <a:cs typeface="Times New Roman"/>
                        </a:rPr>
                        <a:t>国民主義</a:t>
                      </a:r>
                      <a:endParaRPr lang="ja-JP" sz="1400" b="1" kern="100" spc="-100" dirty="0">
                        <a:solidFill>
                          <a:schemeClr val="bg1"/>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r>
                        <a:rPr lang="ja-JP" altLang="en-US" sz="1600" b="1" kern="100" spc="-100" dirty="0" smtClean="0">
                          <a:solidFill>
                            <a:schemeClr val="bg1"/>
                          </a:solidFill>
                          <a:latin typeface="MeiryoKe_UIGothic" pitchFamily="50" charset="-128"/>
                          <a:ea typeface="MeiryoKe_UIGothic" pitchFamily="50" charset="-128"/>
                          <a:cs typeface="Arial"/>
                        </a:rPr>
                        <a:t>○</a:t>
                      </a:r>
                      <a:endParaRPr lang="ja-JP"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r>
              <a:tr h="201150">
                <a:tc>
                  <a:txBody>
                    <a:bodyPr/>
                    <a:lstStyle/>
                    <a:p>
                      <a:pPr indent="88900" algn="l">
                        <a:spcAft>
                          <a:spcPts val="0"/>
                        </a:spcAft>
                      </a:pPr>
                      <a:r>
                        <a:rPr lang="ja-JP" altLang="en-US" sz="1400" b="1" kern="100" spc="-100" dirty="0" smtClean="0">
                          <a:solidFill>
                            <a:schemeClr val="bg1"/>
                          </a:solidFill>
                          <a:latin typeface="MeiryoKe_UIGothic" pitchFamily="50" charset="-128"/>
                          <a:ea typeface="MeiryoKe_UIGothic" pitchFamily="50" charset="-128"/>
                          <a:cs typeface="Times New Roman"/>
                        </a:rPr>
                        <a:t>　</a:t>
                      </a:r>
                      <a:r>
                        <a:rPr lang="ja-JP" sz="1400" b="1" kern="100" spc="-100" dirty="0" smtClean="0">
                          <a:solidFill>
                            <a:schemeClr val="bg1">
                              <a:lumMod val="65000"/>
                            </a:schemeClr>
                          </a:solidFill>
                          <a:latin typeface="MeiryoKe_UIGothic" pitchFamily="50" charset="-128"/>
                          <a:ea typeface="MeiryoKe_UIGothic" pitchFamily="50" charset="-128"/>
                          <a:cs typeface="Times New Roman"/>
                        </a:rPr>
                        <a:t>イスラーム</a:t>
                      </a:r>
                      <a:r>
                        <a:rPr lang="ja-JP" sz="1400" b="1" kern="100" spc="-100" dirty="0">
                          <a:solidFill>
                            <a:schemeClr val="bg1">
                              <a:lumMod val="65000"/>
                            </a:schemeClr>
                          </a:solidFill>
                          <a:latin typeface="MeiryoKe_UIGothic" pitchFamily="50" charset="-128"/>
                          <a:ea typeface="MeiryoKe_UIGothic" pitchFamily="50" charset="-128"/>
                          <a:cs typeface="Times New Roman"/>
                        </a:rPr>
                        <a:t>主義</a:t>
                      </a:r>
                      <a:endParaRPr lang="ja-JP" sz="1400" b="1" kern="100" spc="-100" dirty="0">
                        <a:solidFill>
                          <a:schemeClr val="bg1">
                            <a:lumMod val="65000"/>
                          </a:schemeClr>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endParaRPr lang="en-US" sz="1400" b="1" kern="100" spc="-10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algn="just">
                        <a:spcAft>
                          <a:spcPts val="0"/>
                        </a:spcAft>
                      </a:pPr>
                      <a:endParaRPr lang="en-US" sz="1400" b="1" kern="100" spc="-10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c>
                  <a:txBody>
                    <a:bodyPr/>
                    <a:lstStyle/>
                    <a:p>
                      <a:pPr indent="88900" algn="l">
                        <a:spcAft>
                          <a:spcPts val="0"/>
                        </a:spcAft>
                      </a:pPr>
                      <a:r>
                        <a:rPr lang="ja-JP" altLang="en-US" sz="1400" b="1" kern="100" spc="-100" dirty="0" smtClean="0">
                          <a:solidFill>
                            <a:schemeClr val="bg1"/>
                          </a:solidFill>
                          <a:latin typeface="MeiryoKe_UIGothic" pitchFamily="50" charset="-128"/>
                          <a:ea typeface="MeiryoKe_UIGothic" pitchFamily="50" charset="-128"/>
                          <a:cs typeface="Times New Roman"/>
                        </a:rPr>
                        <a:t>　</a:t>
                      </a:r>
                      <a:r>
                        <a:rPr lang="ja-JP" sz="1400" b="1" kern="100" spc="-100" dirty="0" smtClean="0">
                          <a:solidFill>
                            <a:schemeClr val="bg1">
                              <a:lumMod val="65000"/>
                            </a:schemeClr>
                          </a:solidFill>
                          <a:latin typeface="MeiryoKe_UIGothic" pitchFamily="50" charset="-128"/>
                          <a:ea typeface="MeiryoKe_UIGothic" pitchFamily="50" charset="-128"/>
                          <a:cs typeface="Times New Roman"/>
                        </a:rPr>
                        <a:t>イスラーム</a:t>
                      </a:r>
                      <a:r>
                        <a:rPr lang="ja-JP" sz="1400" b="1" kern="100" spc="-100" dirty="0">
                          <a:solidFill>
                            <a:schemeClr val="bg1">
                              <a:lumMod val="65000"/>
                            </a:schemeClr>
                          </a:solidFill>
                          <a:latin typeface="MeiryoKe_UIGothic" pitchFamily="50" charset="-128"/>
                          <a:ea typeface="MeiryoKe_UIGothic" pitchFamily="50" charset="-128"/>
                          <a:cs typeface="Times New Roman"/>
                        </a:rPr>
                        <a:t>主義</a:t>
                      </a:r>
                      <a:endParaRPr lang="ja-JP" sz="1400" b="1" kern="100" spc="-100" dirty="0">
                        <a:solidFill>
                          <a:schemeClr val="bg1">
                            <a:lumMod val="65000"/>
                          </a:schemeClr>
                        </a:solidFill>
                        <a:latin typeface="MeiryoKe_UIGothic" pitchFamily="50" charset="-128"/>
                        <a:ea typeface="MeiryoKe_UIGothic" pitchFamily="50" charset="-128"/>
                        <a:cs typeface="Arial"/>
                      </a:endParaRPr>
                    </a:p>
                  </a:txBody>
                  <a:tcPr marL="25412" marR="25412" marT="0" marB="0" anchor="ctr">
                    <a:lnL>
                      <a:noFill/>
                    </a:lnL>
                    <a:lnR>
                      <a:noFill/>
                    </a:lnR>
                    <a:lnT>
                      <a:noFill/>
                    </a:lnT>
                    <a:lnB>
                      <a:noFill/>
                    </a:lnB>
                  </a:tcPr>
                </a:tc>
                <a:tc>
                  <a:txBody>
                    <a:bodyPr/>
                    <a:lstStyle/>
                    <a:p>
                      <a:pPr algn="just">
                        <a:spcAft>
                          <a:spcPts val="0"/>
                        </a:spcAft>
                      </a:pPr>
                      <a:endParaRPr lang="en-US" sz="1600" b="1" kern="100" spc="-100" dirty="0">
                        <a:solidFill>
                          <a:schemeClr val="bg1"/>
                        </a:solidFill>
                        <a:latin typeface="MeiryoKe_UIGothic" pitchFamily="50" charset="-128"/>
                        <a:ea typeface="MeiryoKe_UIGothic" pitchFamily="50" charset="-128"/>
                        <a:cs typeface="Arial"/>
                      </a:endParaRPr>
                    </a:p>
                  </a:txBody>
                  <a:tcPr marL="25412" marR="25412" marT="0" marB="0">
                    <a:lnL>
                      <a:noFill/>
                    </a:lnL>
                    <a:lnR>
                      <a:noFill/>
                    </a:lnR>
                    <a:lnT>
                      <a:noFill/>
                    </a:lnT>
                    <a:lnB>
                      <a:noFill/>
                    </a:lnB>
                  </a:tcPr>
                </a:tc>
              </a:tr>
            </a:tbl>
          </a:graphicData>
        </a:graphic>
      </p:graphicFrame>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95736" y="274638"/>
            <a:ext cx="6491064" cy="1143000"/>
          </a:xfrm>
        </p:spPr>
        <p:txBody>
          <a:bodyPr/>
          <a:lstStyle/>
          <a:p>
            <a:r>
              <a:rPr kumimoji="1" lang="ja-JP" altLang="en-US" dirty="0" smtClean="0"/>
              <a:t>与党支持構造のイメージ</a:t>
            </a:r>
            <a:endParaRPr kumimoji="1" lang="ja-JP" altLang="en-US" dirty="0"/>
          </a:p>
        </p:txBody>
      </p:sp>
      <p:sp>
        <p:nvSpPr>
          <p:cNvPr id="3" name="テキスト プレースホルダ 2"/>
          <p:cNvSpPr>
            <a:spLocks noGrp="1"/>
          </p:cNvSpPr>
          <p:nvPr>
            <p:ph type="body" idx="1"/>
          </p:nvPr>
        </p:nvSpPr>
        <p:spPr/>
        <p:txBody>
          <a:bodyPr/>
          <a:lstStyle/>
          <a:p>
            <a:pPr algn="ctr"/>
            <a:r>
              <a:rPr lang="ja-JP" altLang="en-US" dirty="0" smtClean="0"/>
              <a:t>エジプト</a:t>
            </a:r>
            <a:endParaRPr kumimoji="1" lang="ja-JP" altLang="en-US" dirty="0"/>
          </a:p>
        </p:txBody>
      </p:sp>
      <p:sp>
        <p:nvSpPr>
          <p:cNvPr id="5" name="テキスト プレースホルダ 4"/>
          <p:cNvSpPr>
            <a:spLocks noGrp="1"/>
          </p:cNvSpPr>
          <p:nvPr>
            <p:ph type="body" sz="quarter" idx="3"/>
          </p:nvPr>
        </p:nvSpPr>
        <p:spPr/>
        <p:txBody>
          <a:bodyPr/>
          <a:lstStyle/>
          <a:p>
            <a:pPr algn="ctr"/>
            <a:r>
              <a:rPr kumimoji="1" lang="ja-JP" altLang="en-US" dirty="0" smtClean="0"/>
              <a:t>シリア</a:t>
            </a:r>
            <a:endParaRPr kumimoji="1" lang="ja-JP" altLang="en-US" dirty="0"/>
          </a:p>
        </p:txBody>
      </p:sp>
      <p:pic>
        <p:nvPicPr>
          <p:cNvPr id="1026" name="Picture 2"/>
          <p:cNvPicPr>
            <a:picLocks noChangeAspect="1" noChangeArrowheads="1"/>
          </p:cNvPicPr>
          <p:nvPr/>
        </p:nvPicPr>
        <p:blipFill>
          <a:blip r:embed="rId2" cstate="print"/>
          <a:srcRect/>
          <a:stretch>
            <a:fillRect/>
          </a:stretch>
        </p:blipFill>
        <p:spPr bwMode="auto">
          <a:xfrm>
            <a:off x="1835696" y="2420888"/>
            <a:ext cx="1123950" cy="752475"/>
          </a:xfrm>
          <a:prstGeom prst="rect">
            <a:avLst/>
          </a:prstGeom>
          <a:noFill/>
          <a:ln w="9525">
            <a:solidFill>
              <a:schemeClr val="bg1"/>
            </a:solid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156176" y="2348880"/>
            <a:ext cx="1104900" cy="733425"/>
          </a:xfrm>
          <a:prstGeom prst="rect">
            <a:avLst/>
          </a:prstGeom>
          <a:noFill/>
          <a:ln w="9525">
            <a:solidFill>
              <a:schemeClr val="bg1"/>
            </a:solidFill>
            <a:miter lim="800000"/>
            <a:headEnd/>
            <a:tailEnd/>
          </a:ln>
        </p:spPr>
      </p:pic>
      <p:sp>
        <p:nvSpPr>
          <p:cNvPr id="9" name="テキスト ボックス 8"/>
          <p:cNvSpPr txBox="1"/>
          <p:nvPr/>
        </p:nvSpPr>
        <p:spPr>
          <a:xfrm>
            <a:off x="1403648" y="3933056"/>
            <a:ext cx="2160240" cy="523220"/>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solidFill>
              <a:schemeClr val="bg1"/>
            </a:solidFill>
          </a:ln>
          <a:scene3d>
            <a:camera prst="orthographicFront"/>
            <a:lightRig rig="threePt" dir="t"/>
          </a:scene3d>
          <a:sp3d>
            <a:bevelT/>
          </a:sp3d>
        </p:spPr>
        <p:txBody>
          <a:bodyPr wrap="square" rtlCol="0">
            <a:spAutoFit/>
          </a:bodyPr>
          <a:lstStyle/>
          <a:p>
            <a:pPr algn="ctr"/>
            <a:r>
              <a:rPr kumimoji="1" lang="ja-JP" altLang="en-US" sz="2800" dirty="0" smtClean="0">
                <a:effectLst>
                  <a:outerShdw blurRad="38100" dist="38100" dir="2700000" algn="tl">
                    <a:srgbClr val="000000">
                      <a:alpha val="43137"/>
                    </a:srgbClr>
                  </a:outerShdw>
                </a:effectLst>
              </a:rPr>
              <a:t>国民民主党</a:t>
            </a:r>
            <a:endParaRPr kumimoji="1" lang="ja-JP" altLang="en-US" sz="2800" dirty="0">
              <a:effectLst>
                <a:outerShdw blurRad="38100" dist="38100" dir="2700000" algn="tl">
                  <a:srgbClr val="000000">
                    <a:alpha val="43137"/>
                  </a:srgbClr>
                </a:outerShdw>
              </a:effectLst>
            </a:endParaRPr>
          </a:p>
        </p:txBody>
      </p:sp>
      <p:sp>
        <p:nvSpPr>
          <p:cNvPr id="11" name="テキスト ボックス 10"/>
          <p:cNvSpPr txBox="1"/>
          <p:nvPr/>
        </p:nvSpPr>
        <p:spPr>
          <a:xfrm>
            <a:off x="827584" y="4581128"/>
            <a:ext cx="1584176" cy="369332"/>
          </a:xfrm>
          <a:prstGeom prst="rect">
            <a:avLst/>
          </a:prstGeom>
          <a:gradFill>
            <a:gsLst>
              <a:gs pos="0">
                <a:schemeClr val="accent1">
                  <a:lumMod val="50000"/>
                </a:schemeClr>
              </a:gs>
              <a:gs pos="50000">
                <a:schemeClr val="accent1">
                  <a:shade val="67500"/>
                  <a:satMod val="115000"/>
                </a:schemeClr>
              </a:gs>
              <a:gs pos="100000">
                <a:schemeClr val="accent1">
                  <a:shade val="100000"/>
                  <a:satMod val="115000"/>
                </a:schemeClr>
              </a:gs>
            </a:gsLst>
            <a:lin ang="5400000" scaled="0"/>
          </a:gradFill>
          <a:ln>
            <a:solidFill>
              <a:schemeClr val="bg1"/>
            </a:solidFill>
          </a:ln>
        </p:spPr>
        <p:txBody>
          <a:bodyPr wrap="square" rtlCol="0">
            <a:spAutoFit/>
          </a:bodyPr>
          <a:lstStyle/>
          <a:p>
            <a:r>
              <a:rPr kumimoji="1" lang="ja-JP" altLang="en-US" dirty="0" smtClean="0">
                <a:solidFill>
                  <a:schemeClr val="bg1"/>
                </a:solidFill>
                <a:effectLst>
                  <a:outerShdw blurRad="38100" dist="38100" dir="2700000" algn="tl">
                    <a:srgbClr val="000000">
                      <a:alpha val="43137"/>
                    </a:srgbClr>
                  </a:outerShdw>
                </a:effectLst>
              </a:rPr>
              <a:t>パトロネージ</a:t>
            </a:r>
            <a:endParaRPr kumimoji="1" lang="ja-JP" altLang="en-US" dirty="0">
              <a:solidFill>
                <a:schemeClr val="bg1"/>
              </a:solidFill>
              <a:effectLst>
                <a:outerShdw blurRad="38100" dist="38100" dir="2700000" algn="tl">
                  <a:srgbClr val="000000">
                    <a:alpha val="43137"/>
                  </a:srgbClr>
                </a:outerShdw>
              </a:effectLst>
            </a:endParaRPr>
          </a:p>
        </p:txBody>
      </p:sp>
      <p:sp>
        <p:nvSpPr>
          <p:cNvPr id="13" name="テキスト ボックス 12"/>
          <p:cNvSpPr txBox="1"/>
          <p:nvPr/>
        </p:nvSpPr>
        <p:spPr>
          <a:xfrm>
            <a:off x="2555776" y="4581128"/>
            <a:ext cx="1584176" cy="369332"/>
          </a:xfrm>
          <a:prstGeom prst="rect">
            <a:avLst/>
          </a:prstGeom>
          <a:gradFill>
            <a:gsLst>
              <a:gs pos="0">
                <a:schemeClr val="accent1">
                  <a:lumMod val="50000"/>
                </a:schemeClr>
              </a:gs>
              <a:gs pos="50000">
                <a:schemeClr val="accent1">
                  <a:shade val="67500"/>
                  <a:satMod val="115000"/>
                </a:schemeClr>
              </a:gs>
              <a:gs pos="100000">
                <a:schemeClr val="accent1">
                  <a:shade val="100000"/>
                  <a:satMod val="115000"/>
                </a:schemeClr>
              </a:gs>
            </a:gsLst>
            <a:lin ang="5400000" scaled="0"/>
          </a:gradFill>
          <a:ln>
            <a:solidFill>
              <a:schemeClr val="bg1"/>
            </a:solidFill>
          </a:ln>
        </p:spPr>
        <p:txBody>
          <a:bodyPr wrap="square" rtlCol="0">
            <a:spAutoFit/>
          </a:bodyPr>
          <a:lstStyle/>
          <a:p>
            <a:r>
              <a:rPr kumimoji="1" lang="ja-JP" altLang="en-US" dirty="0" smtClean="0">
                <a:solidFill>
                  <a:schemeClr val="bg1"/>
                </a:solidFill>
                <a:effectLst>
                  <a:outerShdw blurRad="38100" dist="38100" dir="2700000" algn="tl">
                    <a:srgbClr val="000000">
                      <a:alpha val="43137"/>
                    </a:srgbClr>
                  </a:outerShdw>
                </a:effectLst>
              </a:rPr>
              <a:t>社会問題認識</a:t>
            </a:r>
            <a:endParaRPr kumimoji="1" lang="ja-JP" altLang="en-US" dirty="0">
              <a:solidFill>
                <a:schemeClr val="bg1"/>
              </a:solidFill>
              <a:effectLst>
                <a:outerShdw blurRad="38100" dist="38100" dir="2700000" algn="tl">
                  <a:srgbClr val="000000">
                    <a:alpha val="43137"/>
                  </a:srgbClr>
                </a:outerShdw>
              </a:effectLst>
            </a:endParaRPr>
          </a:p>
        </p:txBody>
      </p:sp>
      <p:sp>
        <p:nvSpPr>
          <p:cNvPr id="14" name="テキスト ボックス 13"/>
          <p:cNvSpPr txBox="1"/>
          <p:nvPr/>
        </p:nvSpPr>
        <p:spPr>
          <a:xfrm>
            <a:off x="827584" y="5157192"/>
            <a:ext cx="1584176" cy="369332"/>
          </a:xfrm>
          <a:prstGeom prst="rect">
            <a:avLst/>
          </a:prstGeom>
          <a:gradFill>
            <a:gsLst>
              <a:gs pos="0">
                <a:schemeClr val="accent1">
                  <a:lumMod val="50000"/>
                </a:schemeClr>
              </a:gs>
              <a:gs pos="50000">
                <a:schemeClr val="accent1">
                  <a:shade val="67500"/>
                  <a:satMod val="115000"/>
                </a:schemeClr>
              </a:gs>
              <a:gs pos="100000">
                <a:schemeClr val="accent1">
                  <a:shade val="100000"/>
                  <a:satMod val="115000"/>
                </a:schemeClr>
              </a:gs>
            </a:gsLst>
            <a:lin ang="5400000" scaled="0"/>
          </a:gradFill>
          <a:ln>
            <a:solidFill>
              <a:schemeClr val="bg1"/>
            </a:solidFill>
          </a:ln>
        </p:spPr>
        <p:txBody>
          <a:bodyPr wrap="square" rtlCol="0">
            <a:spAutoFit/>
          </a:bodyPr>
          <a:lstStyle/>
          <a:p>
            <a:pPr algn="ctr"/>
            <a:r>
              <a:rPr kumimoji="1" lang="ja-JP" altLang="en-US" dirty="0" smtClean="0">
                <a:solidFill>
                  <a:schemeClr val="bg1"/>
                </a:solidFill>
                <a:effectLst>
                  <a:outerShdw blurRad="38100" dist="38100" dir="2700000" algn="tl">
                    <a:srgbClr val="000000">
                      <a:alpha val="43137"/>
                    </a:srgbClr>
                  </a:outerShdw>
                </a:effectLst>
              </a:rPr>
              <a:t>情報操作</a:t>
            </a:r>
            <a:endParaRPr kumimoji="1" lang="ja-JP" altLang="en-US" dirty="0">
              <a:solidFill>
                <a:schemeClr val="bg1"/>
              </a:solidFill>
              <a:effectLst>
                <a:outerShdw blurRad="38100" dist="38100" dir="2700000" algn="tl">
                  <a:srgbClr val="000000">
                    <a:alpha val="43137"/>
                  </a:srgbClr>
                </a:outerShdw>
              </a:effectLst>
            </a:endParaRPr>
          </a:p>
        </p:txBody>
      </p:sp>
      <p:sp>
        <p:nvSpPr>
          <p:cNvPr id="15" name="テキスト ボックス 14"/>
          <p:cNvSpPr txBox="1"/>
          <p:nvPr/>
        </p:nvSpPr>
        <p:spPr>
          <a:xfrm>
            <a:off x="2555776" y="5157192"/>
            <a:ext cx="1584176" cy="369332"/>
          </a:xfrm>
          <a:prstGeom prst="rect">
            <a:avLst/>
          </a:prstGeom>
          <a:gradFill>
            <a:gsLst>
              <a:gs pos="0">
                <a:schemeClr val="accent1">
                  <a:lumMod val="50000"/>
                </a:schemeClr>
              </a:gs>
              <a:gs pos="50000">
                <a:schemeClr val="accent1">
                  <a:shade val="67500"/>
                  <a:satMod val="115000"/>
                </a:schemeClr>
              </a:gs>
              <a:gs pos="100000">
                <a:schemeClr val="accent1">
                  <a:shade val="100000"/>
                  <a:satMod val="115000"/>
                </a:schemeClr>
              </a:gs>
            </a:gsLst>
            <a:lin ang="5400000" scaled="0"/>
          </a:gradFill>
          <a:ln>
            <a:solidFill>
              <a:schemeClr val="bg1"/>
            </a:solidFill>
          </a:ln>
        </p:spPr>
        <p:txBody>
          <a:bodyPr wrap="square" rtlCol="0">
            <a:spAutoFit/>
          </a:bodyPr>
          <a:lstStyle/>
          <a:p>
            <a:pPr algn="ctr"/>
            <a:r>
              <a:rPr kumimoji="1" lang="ja-JP" altLang="en-US" dirty="0" smtClean="0">
                <a:solidFill>
                  <a:schemeClr val="bg1"/>
                </a:solidFill>
                <a:effectLst>
                  <a:outerShdw blurRad="38100" dist="38100" dir="2700000" algn="tl">
                    <a:srgbClr val="000000">
                      <a:alpha val="43137"/>
                    </a:srgbClr>
                  </a:outerShdw>
                </a:effectLst>
              </a:rPr>
              <a:t>安定志向</a:t>
            </a:r>
            <a:endParaRPr kumimoji="1" lang="ja-JP" altLang="en-US" dirty="0">
              <a:solidFill>
                <a:schemeClr val="bg1"/>
              </a:solidFill>
              <a:effectLst>
                <a:outerShdw blurRad="38100" dist="38100" dir="2700000" algn="tl">
                  <a:srgbClr val="000000">
                    <a:alpha val="43137"/>
                  </a:srgbClr>
                </a:outerShdw>
              </a:effectLst>
            </a:endParaRPr>
          </a:p>
        </p:txBody>
      </p:sp>
      <p:sp>
        <p:nvSpPr>
          <p:cNvPr id="16" name="テキスト ボックス 15"/>
          <p:cNvSpPr txBox="1"/>
          <p:nvPr/>
        </p:nvSpPr>
        <p:spPr>
          <a:xfrm>
            <a:off x="827584" y="5661248"/>
            <a:ext cx="3312368" cy="369332"/>
          </a:xfrm>
          <a:prstGeom prst="rect">
            <a:avLst/>
          </a:prstGeom>
          <a:gradFill>
            <a:gsLst>
              <a:gs pos="0">
                <a:schemeClr val="accent1">
                  <a:lumMod val="50000"/>
                </a:schemeClr>
              </a:gs>
              <a:gs pos="50000">
                <a:schemeClr val="accent1">
                  <a:shade val="67500"/>
                  <a:satMod val="115000"/>
                </a:schemeClr>
              </a:gs>
              <a:gs pos="100000">
                <a:schemeClr val="accent1">
                  <a:shade val="100000"/>
                  <a:satMod val="115000"/>
                </a:schemeClr>
              </a:gs>
            </a:gsLst>
            <a:lin ang="5400000" scaled="0"/>
          </a:gradFill>
          <a:ln>
            <a:solidFill>
              <a:schemeClr val="bg1"/>
            </a:solidFill>
          </a:ln>
        </p:spPr>
        <p:txBody>
          <a:bodyPr wrap="square" rtlCol="0">
            <a:spAutoFit/>
          </a:bodyPr>
          <a:lstStyle/>
          <a:p>
            <a:pPr algn="ctr"/>
            <a:r>
              <a:rPr kumimoji="1" lang="ja-JP" altLang="en-US" dirty="0" smtClean="0">
                <a:solidFill>
                  <a:schemeClr val="bg1"/>
                </a:solidFill>
                <a:effectLst>
                  <a:outerShdw blurRad="38100" dist="38100" dir="2700000" algn="tl">
                    <a:srgbClr val="000000">
                      <a:alpha val="43137"/>
                    </a:srgbClr>
                  </a:outerShdw>
                </a:effectLst>
              </a:rPr>
              <a:t>イデオロギー</a:t>
            </a:r>
            <a:endParaRPr kumimoji="1" lang="ja-JP" altLang="en-US" dirty="0">
              <a:solidFill>
                <a:schemeClr val="bg1"/>
              </a:solidFill>
              <a:effectLst>
                <a:outerShdw blurRad="38100" dist="38100" dir="2700000" algn="tl">
                  <a:srgbClr val="000000">
                    <a:alpha val="43137"/>
                  </a:srgbClr>
                </a:outerShdw>
              </a:effectLst>
            </a:endParaRPr>
          </a:p>
        </p:txBody>
      </p:sp>
      <p:sp>
        <p:nvSpPr>
          <p:cNvPr id="18" name="テキスト ボックス 17"/>
          <p:cNvSpPr txBox="1"/>
          <p:nvPr/>
        </p:nvSpPr>
        <p:spPr>
          <a:xfrm>
            <a:off x="5796136" y="3933056"/>
            <a:ext cx="2160240" cy="523220"/>
          </a:xfrm>
          <a:prstGeom prst="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solidFill>
              <a:schemeClr val="bg1"/>
            </a:solidFill>
          </a:ln>
          <a:scene3d>
            <a:camera prst="orthographicFront"/>
            <a:lightRig rig="threePt" dir="t"/>
          </a:scene3d>
          <a:sp3d>
            <a:bevelT/>
          </a:sp3d>
        </p:spPr>
        <p:txBody>
          <a:bodyPr wrap="square" rtlCol="0">
            <a:spAutoFit/>
          </a:bodyPr>
          <a:lstStyle/>
          <a:p>
            <a:pPr algn="ctr"/>
            <a:r>
              <a:rPr kumimoji="1" lang="ja-JP" altLang="en-US" sz="2800" dirty="0" smtClean="0">
                <a:effectLst>
                  <a:outerShdw blurRad="38100" dist="38100" dir="2700000" algn="tl">
                    <a:srgbClr val="000000">
                      <a:alpha val="43137"/>
                    </a:srgbClr>
                  </a:outerShdw>
                </a:effectLst>
              </a:rPr>
              <a:t>バアス党</a:t>
            </a:r>
            <a:endParaRPr kumimoji="1" lang="ja-JP" altLang="en-US" sz="2800" dirty="0">
              <a:effectLst>
                <a:outerShdw blurRad="38100" dist="38100" dir="2700000" algn="tl">
                  <a:srgbClr val="000000">
                    <a:alpha val="43137"/>
                  </a:srgbClr>
                </a:outerShdw>
              </a:effectLst>
            </a:endParaRPr>
          </a:p>
        </p:txBody>
      </p:sp>
      <p:sp>
        <p:nvSpPr>
          <p:cNvPr id="19" name="テキスト ボックス 18"/>
          <p:cNvSpPr txBox="1"/>
          <p:nvPr/>
        </p:nvSpPr>
        <p:spPr>
          <a:xfrm>
            <a:off x="5220072" y="4581128"/>
            <a:ext cx="1656184" cy="369332"/>
          </a:xfrm>
          <a:prstGeom prst="rect">
            <a:avLst/>
          </a:prstGeom>
          <a:gradFill>
            <a:gsLst>
              <a:gs pos="0">
                <a:schemeClr val="accent1">
                  <a:lumMod val="50000"/>
                </a:schemeClr>
              </a:gs>
              <a:gs pos="50000">
                <a:schemeClr val="accent1">
                  <a:shade val="67500"/>
                  <a:satMod val="115000"/>
                </a:schemeClr>
              </a:gs>
              <a:gs pos="100000">
                <a:schemeClr val="accent1">
                  <a:shade val="100000"/>
                  <a:satMod val="115000"/>
                </a:schemeClr>
              </a:gs>
            </a:gsLst>
            <a:lin ang="5400000" scaled="0"/>
          </a:gradFill>
          <a:ln>
            <a:solidFill>
              <a:schemeClr val="bg1"/>
            </a:solidFill>
          </a:ln>
        </p:spPr>
        <p:txBody>
          <a:bodyPr wrap="square" rtlCol="0">
            <a:spAutoFit/>
          </a:bodyPr>
          <a:lstStyle/>
          <a:p>
            <a:pPr algn="ctr"/>
            <a:r>
              <a:rPr kumimoji="1" lang="ja-JP" altLang="en-US" dirty="0" smtClean="0">
                <a:solidFill>
                  <a:schemeClr val="bg1"/>
                </a:solidFill>
                <a:effectLst>
                  <a:outerShdw blurRad="38100" dist="38100" dir="2700000" algn="tl">
                    <a:srgbClr val="000000">
                      <a:alpha val="43137"/>
                    </a:srgbClr>
                  </a:outerShdw>
                </a:effectLst>
              </a:rPr>
              <a:t>パトロネージ</a:t>
            </a:r>
            <a:endParaRPr kumimoji="1" lang="ja-JP" altLang="en-US" dirty="0">
              <a:solidFill>
                <a:schemeClr val="bg1"/>
              </a:solidFill>
              <a:effectLst>
                <a:outerShdw blurRad="38100" dist="38100" dir="2700000" algn="tl">
                  <a:srgbClr val="000000">
                    <a:alpha val="43137"/>
                  </a:srgbClr>
                </a:outerShdw>
              </a:effectLst>
            </a:endParaRPr>
          </a:p>
        </p:txBody>
      </p:sp>
      <p:sp>
        <p:nvSpPr>
          <p:cNvPr id="20" name="テキスト ボックス 19"/>
          <p:cNvSpPr txBox="1"/>
          <p:nvPr/>
        </p:nvSpPr>
        <p:spPr>
          <a:xfrm>
            <a:off x="6948264" y="4581128"/>
            <a:ext cx="1728192" cy="369332"/>
          </a:xfrm>
          <a:prstGeom prst="rect">
            <a:avLst/>
          </a:prstGeom>
          <a:gradFill>
            <a:gsLst>
              <a:gs pos="0">
                <a:schemeClr val="accent1">
                  <a:lumMod val="50000"/>
                </a:schemeClr>
              </a:gs>
              <a:gs pos="50000">
                <a:schemeClr val="accent1">
                  <a:shade val="67500"/>
                  <a:satMod val="115000"/>
                </a:schemeClr>
              </a:gs>
              <a:gs pos="100000">
                <a:schemeClr val="accent1">
                  <a:shade val="100000"/>
                  <a:satMod val="115000"/>
                </a:schemeClr>
              </a:gs>
            </a:gsLst>
            <a:lin ang="5400000" scaled="0"/>
          </a:gradFill>
          <a:ln>
            <a:solidFill>
              <a:schemeClr val="bg1"/>
            </a:solidFill>
          </a:ln>
        </p:spPr>
        <p:txBody>
          <a:bodyPr wrap="square" rtlCol="0">
            <a:spAutoFit/>
          </a:bodyPr>
          <a:lstStyle/>
          <a:p>
            <a:pPr algn="ctr"/>
            <a:r>
              <a:rPr kumimoji="1" lang="ja-JP" altLang="en-US" dirty="0" smtClean="0">
                <a:solidFill>
                  <a:schemeClr val="bg1"/>
                </a:solidFill>
                <a:effectLst>
                  <a:outerShdw blurRad="38100" dist="38100" dir="2700000" algn="tl">
                    <a:srgbClr val="000000">
                      <a:alpha val="43137"/>
                    </a:srgbClr>
                  </a:outerShdw>
                </a:effectLst>
              </a:rPr>
              <a:t>社会問題認識</a:t>
            </a:r>
            <a:endParaRPr kumimoji="1" lang="ja-JP" altLang="en-US" dirty="0">
              <a:solidFill>
                <a:schemeClr val="bg1"/>
              </a:solidFill>
              <a:effectLst>
                <a:outerShdw blurRad="38100" dist="38100" dir="2700000" algn="tl">
                  <a:srgbClr val="000000">
                    <a:alpha val="43137"/>
                  </a:srgbClr>
                </a:outerShdw>
              </a:effectLst>
            </a:endParaRPr>
          </a:p>
        </p:txBody>
      </p:sp>
      <p:sp>
        <p:nvSpPr>
          <p:cNvPr id="21" name="テキスト ボックス 20"/>
          <p:cNvSpPr txBox="1"/>
          <p:nvPr/>
        </p:nvSpPr>
        <p:spPr>
          <a:xfrm>
            <a:off x="5220072" y="5157192"/>
            <a:ext cx="1656184" cy="369332"/>
          </a:xfrm>
          <a:prstGeom prst="rect">
            <a:avLst/>
          </a:prstGeom>
          <a:gradFill>
            <a:gsLst>
              <a:gs pos="0">
                <a:schemeClr val="accent1">
                  <a:lumMod val="50000"/>
                </a:schemeClr>
              </a:gs>
              <a:gs pos="50000">
                <a:schemeClr val="accent1">
                  <a:shade val="67500"/>
                  <a:satMod val="115000"/>
                </a:schemeClr>
              </a:gs>
              <a:gs pos="100000">
                <a:schemeClr val="accent1">
                  <a:shade val="100000"/>
                  <a:satMod val="115000"/>
                </a:schemeClr>
              </a:gs>
            </a:gsLst>
            <a:lin ang="5400000" scaled="0"/>
          </a:gradFill>
          <a:ln>
            <a:solidFill>
              <a:schemeClr val="bg1"/>
            </a:solidFill>
          </a:ln>
        </p:spPr>
        <p:txBody>
          <a:bodyPr wrap="square" rtlCol="0">
            <a:spAutoFit/>
          </a:bodyPr>
          <a:lstStyle/>
          <a:p>
            <a:pPr algn="ctr"/>
            <a:r>
              <a:rPr kumimoji="1" lang="ja-JP" altLang="en-US" dirty="0" smtClean="0">
                <a:solidFill>
                  <a:schemeClr val="bg1"/>
                </a:solidFill>
                <a:effectLst>
                  <a:outerShdw blurRad="38100" dist="38100" dir="2700000" algn="tl">
                    <a:srgbClr val="000000">
                      <a:alpha val="43137"/>
                    </a:srgbClr>
                  </a:outerShdw>
                </a:effectLst>
              </a:rPr>
              <a:t>情報操作</a:t>
            </a:r>
            <a:endParaRPr kumimoji="1" lang="ja-JP" altLang="en-US" dirty="0">
              <a:solidFill>
                <a:schemeClr val="bg1"/>
              </a:solidFill>
              <a:effectLst>
                <a:outerShdw blurRad="38100" dist="38100" dir="2700000" algn="tl">
                  <a:srgbClr val="000000">
                    <a:alpha val="43137"/>
                  </a:srgbClr>
                </a:outerShdw>
              </a:effectLst>
            </a:endParaRPr>
          </a:p>
        </p:txBody>
      </p:sp>
      <p:sp>
        <p:nvSpPr>
          <p:cNvPr id="22" name="テキスト ボックス 21"/>
          <p:cNvSpPr txBox="1"/>
          <p:nvPr/>
        </p:nvSpPr>
        <p:spPr>
          <a:xfrm>
            <a:off x="6948264" y="5157192"/>
            <a:ext cx="1728192" cy="369332"/>
          </a:xfrm>
          <a:prstGeom prst="rect">
            <a:avLst/>
          </a:prstGeom>
          <a:gradFill>
            <a:gsLst>
              <a:gs pos="0">
                <a:schemeClr val="accent1">
                  <a:lumMod val="50000"/>
                </a:schemeClr>
              </a:gs>
              <a:gs pos="50000">
                <a:schemeClr val="accent1">
                  <a:shade val="67500"/>
                  <a:satMod val="115000"/>
                </a:schemeClr>
              </a:gs>
              <a:gs pos="100000">
                <a:schemeClr val="accent1">
                  <a:shade val="100000"/>
                  <a:satMod val="115000"/>
                </a:schemeClr>
              </a:gs>
            </a:gsLst>
            <a:lin ang="5400000" scaled="0"/>
          </a:gradFill>
          <a:ln>
            <a:solidFill>
              <a:schemeClr val="bg1"/>
            </a:solidFill>
          </a:ln>
        </p:spPr>
        <p:txBody>
          <a:bodyPr wrap="square" rtlCol="0">
            <a:spAutoFit/>
          </a:bodyPr>
          <a:lstStyle/>
          <a:p>
            <a:pPr algn="ctr"/>
            <a:r>
              <a:rPr kumimoji="1" lang="ja-JP" altLang="en-US" dirty="0" smtClean="0">
                <a:solidFill>
                  <a:schemeClr val="bg1"/>
                </a:solidFill>
                <a:effectLst>
                  <a:outerShdw blurRad="38100" dist="38100" dir="2700000" algn="tl">
                    <a:srgbClr val="000000">
                      <a:alpha val="43137"/>
                    </a:srgbClr>
                  </a:outerShdw>
                </a:effectLst>
              </a:rPr>
              <a:t>安定志向</a:t>
            </a:r>
            <a:endParaRPr kumimoji="1" lang="ja-JP" altLang="en-US" dirty="0">
              <a:solidFill>
                <a:schemeClr val="bg1"/>
              </a:solidFill>
              <a:effectLst>
                <a:outerShdw blurRad="38100" dist="38100" dir="2700000" algn="tl">
                  <a:srgbClr val="000000">
                    <a:alpha val="43137"/>
                  </a:srgbClr>
                </a:outerShdw>
              </a:effectLst>
            </a:endParaRPr>
          </a:p>
        </p:txBody>
      </p:sp>
      <p:sp>
        <p:nvSpPr>
          <p:cNvPr id="23" name="テキスト ボックス 22"/>
          <p:cNvSpPr txBox="1"/>
          <p:nvPr/>
        </p:nvSpPr>
        <p:spPr>
          <a:xfrm>
            <a:off x="5220072" y="5661248"/>
            <a:ext cx="3456384" cy="369332"/>
          </a:xfrm>
          <a:prstGeom prst="rect">
            <a:avLst/>
          </a:prstGeom>
          <a:gradFill>
            <a:gsLst>
              <a:gs pos="0">
                <a:schemeClr val="accent1">
                  <a:lumMod val="50000"/>
                </a:schemeClr>
              </a:gs>
              <a:gs pos="50000">
                <a:schemeClr val="accent1">
                  <a:shade val="67500"/>
                  <a:satMod val="115000"/>
                </a:schemeClr>
              </a:gs>
              <a:gs pos="100000">
                <a:schemeClr val="accent1">
                  <a:shade val="100000"/>
                  <a:satMod val="115000"/>
                </a:schemeClr>
              </a:gs>
            </a:gsLst>
            <a:lin ang="5400000" scaled="0"/>
          </a:gradFill>
          <a:ln>
            <a:solidFill>
              <a:schemeClr val="bg1"/>
            </a:solidFill>
          </a:ln>
        </p:spPr>
        <p:txBody>
          <a:bodyPr wrap="square" rtlCol="0">
            <a:spAutoFit/>
          </a:bodyPr>
          <a:lstStyle/>
          <a:p>
            <a:pPr algn="ctr"/>
            <a:r>
              <a:rPr kumimoji="1" lang="ja-JP" altLang="en-US" dirty="0" smtClean="0">
                <a:solidFill>
                  <a:schemeClr val="bg1"/>
                </a:solidFill>
                <a:effectLst>
                  <a:outerShdw blurRad="38100" dist="38100" dir="2700000" algn="tl">
                    <a:srgbClr val="000000">
                      <a:alpha val="43137"/>
                    </a:srgbClr>
                  </a:outerShdw>
                </a:effectLst>
              </a:rPr>
              <a:t>イデオロギー</a:t>
            </a:r>
            <a:endParaRPr kumimoji="1" lang="ja-JP" altLang="en-US" dirty="0">
              <a:solidFill>
                <a:schemeClr val="bg1"/>
              </a:solidFill>
              <a:effectLst>
                <a:outerShdw blurRad="38100" dist="38100" dir="2700000" algn="tl">
                  <a:srgbClr val="000000">
                    <a:alpha val="43137"/>
                  </a:srgbClr>
                </a:outerShdw>
              </a:effectLst>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15"/>
                                        </p:tgtEl>
                                      </p:cBhvr>
                                    </p:animEffect>
                                    <p:set>
                                      <p:cBhvr>
                                        <p:cTn id="12" dur="1" fill="hold">
                                          <p:stCondLst>
                                            <p:cond delay="1999"/>
                                          </p:stCondLst>
                                        </p:cTn>
                                        <p:tgtEl>
                                          <p:spTgt spid="15"/>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2000"/>
                                        <p:tgtEl>
                                          <p:spTgt spid="16"/>
                                        </p:tgtEl>
                                      </p:cBhvr>
                                    </p:animEffect>
                                    <p:set>
                                      <p:cBhvr>
                                        <p:cTn id="15" dur="1" fill="hold">
                                          <p:stCondLst>
                                            <p:cond delay="1999"/>
                                          </p:stCondLst>
                                        </p:cTn>
                                        <p:tgtEl>
                                          <p:spTgt spid="1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grpId="0" nodeType="clickEffect">
                                  <p:stCondLst>
                                    <p:cond delay="0"/>
                                  </p:stCondLst>
                                  <p:childTnLst>
                                    <p:animClr clrSpc="rgb">
                                      <p:cBhvr override="childStyle">
                                        <p:cTn id="19" dur="100" fill="hold"/>
                                        <p:tgtEl>
                                          <p:spTgt spid="9"/>
                                        </p:tgtEl>
                                        <p:attrNameLst>
                                          <p:attrName>style.color</p:attrName>
                                        </p:attrNameLst>
                                      </p:cBhvr>
                                      <p:to>
                                        <a:schemeClr val="accent2"/>
                                      </p:to>
                                    </p:animClr>
                                    <p:animClr clrSpc="rgb">
                                      <p:cBhvr>
                                        <p:cTn id="20" dur="100" fill="hold"/>
                                        <p:tgtEl>
                                          <p:spTgt spid="9"/>
                                        </p:tgtEl>
                                        <p:attrNameLst>
                                          <p:attrName>fillcolor</p:attrName>
                                        </p:attrNameLst>
                                      </p:cBhvr>
                                      <p:to>
                                        <a:schemeClr val="accent2"/>
                                      </p:to>
                                    </p:animClr>
                                    <p:set>
                                      <p:cBhvr>
                                        <p:cTn id="21" dur="100" fill="hold"/>
                                        <p:tgtEl>
                                          <p:spTgt spid="9"/>
                                        </p:tgtEl>
                                        <p:attrNameLst>
                                          <p:attrName>fill.type</p:attrName>
                                        </p:attrNameLst>
                                      </p:cBhvr>
                                      <p:to>
                                        <p:strVal val="solid"/>
                                      </p:to>
                                    </p:set>
                                    <p:set>
                                      <p:cBhvr>
                                        <p:cTn id="22" dur="100" fill="hold"/>
                                        <p:tgtEl>
                                          <p:spTgt spid="9"/>
                                        </p:tgtEl>
                                        <p:attrNameLst>
                                          <p:attrName>fill.on</p:attrName>
                                        </p:attrNameLst>
                                      </p:cBhvr>
                                      <p:to>
                                        <p:strVal val="true"/>
                                      </p:to>
                                    </p:set>
                                    <p:animRot by="120000">
                                      <p:cBhvr>
                                        <p:cTn id="23" dur="100" fill="hold">
                                          <p:stCondLst>
                                            <p:cond delay="0"/>
                                          </p:stCondLst>
                                        </p:cTn>
                                        <p:tgtEl>
                                          <p:spTgt spid="9"/>
                                        </p:tgtEl>
                                        <p:attrNameLst>
                                          <p:attrName>r</p:attrName>
                                        </p:attrNameLst>
                                      </p:cBhvr>
                                    </p:animRot>
                                    <p:animRot by="-240000">
                                      <p:cBhvr>
                                        <p:cTn id="24" dur="200" fill="hold">
                                          <p:stCondLst>
                                            <p:cond delay="200"/>
                                          </p:stCondLst>
                                        </p:cTn>
                                        <p:tgtEl>
                                          <p:spTgt spid="9"/>
                                        </p:tgtEl>
                                        <p:attrNameLst>
                                          <p:attrName>r</p:attrName>
                                        </p:attrNameLst>
                                      </p:cBhvr>
                                    </p:animRot>
                                    <p:animRot by="240000">
                                      <p:cBhvr>
                                        <p:cTn id="25" dur="200" fill="hold">
                                          <p:stCondLst>
                                            <p:cond delay="400"/>
                                          </p:stCondLst>
                                        </p:cTn>
                                        <p:tgtEl>
                                          <p:spTgt spid="9"/>
                                        </p:tgtEl>
                                        <p:attrNameLst>
                                          <p:attrName>r</p:attrName>
                                        </p:attrNameLst>
                                      </p:cBhvr>
                                    </p:animRot>
                                    <p:animRot by="-240000">
                                      <p:cBhvr>
                                        <p:cTn id="26" dur="200" fill="hold">
                                          <p:stCondLst>
                                            <p:cond delay="600"/>
                                          </p:stCondLst>
                                        </p:cTn>
                                        <p:tgtEl>
                                          <p:spTgt spid="9"/>
                                        </p:tgtEl>
                                        <p:attrNameLst>
                                          <p:attrName>r</p:attrName>
                                        </p:attrNameLst>
                                      </p:cBhvr>
                                    </p:animRot>
                                    <p:animRot by="120000">
                                      <p:cBhvr>
                                        <p:cTn id="27" dur="200" fill="hold">
                                          <p:stCondLst>
                                            <p:cond delay="800"/>
                                          </p:stCondLst>
                                        </p:cTn>
                                        <p:tgtEl>
                                          <p:spTgt spid="9"/>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35" presetClass="exit" presetSubtype="0" fill="hold" grpId="1" nodeType="clickEffect">
                                  <p:stCondLst>
                                    <p:cond delay="0"/>
                                  </p:stCondLst>
                                  <p:childTnLst>
                                    <p:animEffect transition="out" filter="fade">
                                      <p:cBhvr>
                                        <p:cTn id="31" dur="2000"/>
                                        <p:tgtEl>
                                          <p:spTgt spid="9"/>
                                        </p:tgtEl>
                                      </p:cBhvr>
                                    </p:animEffect>
                                    <p:anim calcmode="lin" valueType="num">
                                      <p:cBhvr>
                                        <p:cTn id="32" dur="2000"/>
                                        <p:tgtEl>
                                          <p:spTgt spid="9"/>
                                        </p:tgtEl>
                                        <p:attrNameLst>
                                          <p:attrName>style.rotation</p:attrName>
                                        </p:attrNameLst>
                                      </p:cBhvr>
                                      <p:tavLst>
                                        <p:tav tm="0">
                                          <p:val>
                                            <p:fltVal val="0"/>
                                          </p:val>
                                        </p:tav>
                                        <p:tav tm="100000">
                                          <p:val>
                                            <p:fltVal val="720"/>
                                          </p:val>
                                        </p:tav>
                                      </p:tavLst>
                                    </p:anim>
                                    <p:anim calcmode="lin" valueType="num">
                                      <p:cBhvr>
                                        <p:cTn id="33" dur="2000"/>
                                        <p:tgtEl>
                                          <p:spTgt spid="9"/>
                                        </p:tgtEl>
                                        <p:attrNameLst>
                                          <p:attrName>ppt_h</p:attrName>
                                        </p:attrNameLst>
                                      </p:cBhvr>
                                      <p:tavLst>
                                        <p:tav tm="0">
                                          <p:val>
                                            <p:strVal val="ppt_h"/>
                                          </p:val>
                                        </p:tav>
                                        <p:tav tm="100000">
                                          <p:val>
                                            <p:fltVal val="0"/>
                                          </p:val>
                                        </p:tav>
                                      </p:tavLst>
                                    </p:anim>
                                    <p:anim calcmode="lin" valueType="num">
                                      <p:cBhvr>
                                        <p:cTn id="34" dur="2000"/>
                                        <p:tgtEl>
                                          <p:spTgt spid="9"/>
                                        </p:tgtEl>
                                        <p:attrNameLst>
                                          <p:attrName>ppt_w</p:attrName>
                                        </p:attrNameLst>
                                      </p:cBhvr>
                                      <p:tavLst>
                                        <p:tav tm="0">
                                          <p:val>
                                            <p:strVal val="ppt_w"/>
                                          </p:val>
                                        </p:tav>
                                        <p:tav tm="100000">
                                          <p:val>
                                            <p:fltVal val="0"/>
                                          </p:val>
                                        </p:tav>
                                      </p:tavLst>
                                    </p:anim>
                                    <p:set>
                                      <p:cBhvr>
                                        <p:cTn id="35" dur="1" fill="hold">
                                          <p:stCondLst>
                                            <p:cond delay="19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2" presetClass="emph" presetSubtype="0" fill="hold" grpId="0" nodeType="clickEffect">
                                  <p:stCondLst>
                                    <p:cond delay="0"/>
                                  </p:stCondLst>
                                  <p:childTnLst>
                                    <p:animClr clrSpc="rgb">
                                      <p:cBhvr override="childStyle">
                                        <p:cTn id="39" dur="200" fill="hold"/>
                                        <p:tgtEl>
                                          <p:spTgt spid="18"/>
                                        </p:tgtEl>
                                        <p:attrNameLst>
                                          <p:attrName>style.color</p:attrName>
                                        </p:attrNameLst>
                                      </p:cBhvr>
                                      <p:to>
                                        <a:schemeClr val="accent2"/>
                                      </p:to>
                                    </p:animClr>
                                    <p:animClr clrSpc="rgb">
                                      <p:cBhvr>
                                        <p:cTn id="40" dur="200" fill="hold"/>
                                        <p:tgtEl>
                                          <p:spTgt spid="18"/>
                                        </p:tgtEl>
                                        <p:attrNameLst>
                                          <p:attrName>fillcolor</p:attrName>
                                        </p:attrNameLst>
                                      </p:cBhvr>
                                      <p:to>
                                        <a:schemeClr val="accent2"/>
                                      </p:to>
                                    </p:animClr>
                                    <p:set>
                                      <p:cBhvr>
                                        <p:cTn id="41" dur="200" fill="hold"/>
                                        <p:tgtEl>
                                          <p:spTgt spid="18"/>
                                        </p:tgtEl>
                                        <p:attrNameLst>
                                          <p:attrName>fill.type</p:attrName>
                                        </p:attrNameLst>
                                      </p:cBhvr>
                                      <p:to>
                                        <p:strVal val="solid"/>
                                      </p:to>
                                    </p:set>
                                    <p:set>
                                      <p:cBhvr>
                                        <p:cTn id="42" dur="200" fill="hold"/>
                                        <p:tgtEl>
                                          <p:spTgt spid="18"/>
                                        </p:tgtEl>
                                        <p:attrNameLst>
                                          <p:attrName>fill.on</p:attrName>
                                        </p:attrNameLst>
                                      </p:cBhvr>
                                      <p:to>
                                        <p:strVal val="true"/>
                                      </p:to>
                                    </p:set>
                                    <p:animRot by="120000">
                                      <p:cBhvr>
                                        <p:cTn id="43" dur="200" fill="hold">
                                          <p:stCondLst>
                                            <p:cond delay="0"/>
                                          </p:stCondLst>
                                        </p:cTn>
                                        <p:tgtEl>
                                          <p:spTgt spid="18"/>
                                        </p:tgtEl>
                                        <p:attrNameLst>
                                          <p:attrName>r</p:attrName>
                                        </p:attrNameLst>
                                      </p:cBhvr>
                                    </p:animRot>
                                    <p:animRot by="-240000">
                                      <p:cBhvr>
                                        <p:cTn id="44" dur="400" fill="hold">
                                          <p:stCondLst>
                                            <p:cond delay="400"/>
                                          </p:stCondLst>
                                        </p:cTn>
                                        <p:tgtEl>
                                          <p:spTgt spid="18"/>
                                        </p:tgtEl>
                                        <p:attrNameLst>
                                          <p:attrName>r</p:attrName>
                                        </p:attrNameLst>
                                      </p:cBhvr>
                                    </p:animRot>
                                    <p:animRot by="240000">
                                      <p:cBhvr>
                                        <p:cTn id="45" dur="400" fill="hold">
                                          <p:stCondLst>
                                            <p:cond delay="800"/>
                                          </p:stCondLst>
                                        </p:cTn>
                                        <p:tgtEl>
                                          <p:spTgt spid="18"/>
                                        </p:tgtEl>
                                        <p:attrNameLst>
                                          <p:attrName>r</p:attrName>
                                        </p:attrNameLst>
                                      </p:cBhvr>
                                    </p:animRot>
                                    <p:animRot by="-240000">
                                      <p:cBhvr>
                                        <p:cTn id="46" dur="400" fill="hold">
                                          <p:stCondLst>
                                            <p:cond delay="1200"/>
                                          </p:stCondLst>
                                        </p:cTn>
                                        <p:tgtEl>
                                          <p:spTgt spid="18"/>
                                        </p:tgtEl>
                                        <p:attrNameLst>
                                          <p:attrName>r</p:attrName>
                                        </p:attrNameLst>
                                      </p:cBhvr>
                                    </p:animRot>
                                    <p:animRot by="120000">
                                      <p:cBhvr>
                                        <p:cTn id="47" dur="400" fill="hold">
                                          <p:stCondLst>
                                            <p:cond delay="16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animBg="1"/>
      <p:bldP spid="15" grpId="0" animBg="1"/>
      <p:bldP spid="16"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smtClean="0"/>
              <a:t>図</a:t>
            </a:r>
            <a:r>
              <a:rPr kumimoji="1" lang="en-US" altLang="ja-JP" sz="3600" dirty="0" smtClean="0"/>
              <a:t>4:</a:t>
            </a:r>
            <a:r>
              <a:rPr kumimoji="1" lang="ja-JP" altLang="en-US" sz="3600" dirty="0" smtClean="0"/>
              <a:t>国民民主党支持の確率変化</a:t>
            </a:r>
            <a:r>
              <a:rPr kumimoji="1" lang="en-US" altLang="ja-JP" sz="3600" dirty="0" smtClean="0"/>
              <a:t/>
            </a:r>
            <a:br>
              <a:rPr kumimoji="1" lang="en-US" altLang="ja-JP" sz="3600" dirty="0" smtClean="0"/>
            </a:br>
            <a:r>
              <a:rPr lang="ja-JP" altLang="en-US" sz="3600" dirty="0" smtClean="0"/>
              <a:t>（パトロネージの有無）</a:t>
            </a:r>
            <a:endParaRPr kumimoji="1" lang="ja-JP" altLang="en-US" sz="3600" dirty="0"/>
          </a:p>
        </p:txBody>
      </p:sp>
      <p:pic>
        <p:nvPicPr>
          <p:cNvPr id="4" name="コンテンツ プレースホルダ 3" descr="C:\Users\Shingo\Desktop\fig4.wmf"/>
          <p:cNvPicPr>
            <a:picLocks noGrp="1"/>
          </p:cNvPicPr>
          <p:nvPr>
            <p:ph idx="1"/>
          </p:nvPr>
        </p:nvPicPr>
        <p:blipFill>
          <a:blip r:embed="rId2" cstate="print"/>
          <a:srcRect/>
          <a:stretch>
            <a:fillRect/>
          </a:stretch>
        </p:blipFill>
        <p:spPr bwMode="auto">
          <a:xfrm>
            <a:off x="1691680" y="1700808"/>
            <a:ext cx="6408712" cy="5157192"/>
          </a:xfrm>
          <a:prstGeom prst="rect">
            <a:avLst/>
          </a:prstGeom>
          <a:noFill/>
          <a:ln w="9525">
            <a:noFill/>
            <a:miter lim="800000"/>
            <a:headEnd/>
            <a:tailEnd/>
          </a:ln>
        </p:spPr>
      </p:pic>
      <p:cxnSp>
        <p:nvCxnSpPr>
          <p:cNvPr id="6" name="直線矢印コネクタ 5"/>
          <p:cNvCxnSpPr/>
          <p:nvPr/>
        </p:nvCxnSpPr>
        <p:spPr bwMode="auto">
          <a:xfrm rot="5400000">
            <a:off x="4031940" y="5049180"/>
            <a:ext cx="1080120" cy="1588"/>
          </a:xfrm>
          <a:prstGeom prst="straightConnector1">
            <a:avLst/>
          </a:prstGeom>
          <a:solidFill>
            <a:schemeClr val="accent1"/>
          </a:solidFill>
          <a:ln w="19050" cap="flat" cmpd="sng" algn="ctr">
            <a:solidFill>
              <a:schemeClr val="bg1">
                <a:lumMod val="95000"/>
              </a:schemeClr>
            </a:solidFill>
            <a:prstDash val="solid"/>
            <a:round/>
            <a:headEnd type="arrow"/>
            <a:tailEnd type="arrow"/>
          </a:ln>
          <a:effectLst/>
        </p:spPr>
      </p:cxnSp>
      <p:sp>
        <p:nvSpPr>
          <p:cNvPr id="7" name="テキスト ボックス 6"/>
          <p:cNvSpPr txBox="1"/>
          <p:nvPr/>
        </p:nvSpPr>
        <p:spPr>
          <a:xfrm>
            <a:off x="3131840" y="4869160"/>
            <a:ext cx="1368152" cy="369332"/>
          </a:xfrm>
          <a:prstGeom prst="rect">
            <a:avLst/>
          </a:prstGeom>
          <a:noFill/>
        </p:spPr>
        <p:txBody>
          <a:bodyPr wrap="square" rtlCol="0">
            <a:spAutoFit/>
          </a:bodyPr>
          <a:lstStyle/>
          <a:p>
            <a:r>
              <a:rPr kumimoji="1" lang="ja-JP" altLang="en-US" dirty="0" smtClean="0">
                <a:solidFill>
                  <a:schemeClr val="bg1"/>
                </a:solidFill>
              </a:rPr>
              <a:t>支持率</a:t>
            </a:r>
            <a:r>
              <a:rPr kumimoji="1" lang="en-US" altLang="ja-JP" dirty="0" smtClean="0">
                <a:solidFill>
                  <a:schemeClr val="bg1"/>
                </a:solidFill>
              </a:rPr>
              <a:t>20%</a:t>
            </a:r>
            <a:endParaRPr kumimoji="1" lang="ja-JP" altLang="en-US" dirty="0">
              <a:solidFill>
                <a:schemeClr val="bg1"/>
              </a:solidFill>
            </a:endParaRPr>
          </a:p>
        </p:txBody>
      </p:sp>
      <p:cxnSp>
        <p:nvCxnSpPr>
          <p:cNvPr id="8" name="直線矢印コネクタ 7"/>
          <p:cNvCxnSpPr/>
          <p:nvPr/>
        </p:nvCxnSpPr>
        <p:spPr bwMode="auto">
          <a:xfrm rot="5400000">
            <a:off x="3455876" y="4401108"/>
            <a:ext cx="2376264" cy="1588"/>
          </a:xfrm>
          <a:prstGeom prst="straightConnector1">
            <a:avLst/>
          </a:prstGeom>
          <a:solidFill>
            <a:schemeClr val="accent1"/>
          </a:solidFill>
          <a:ln w="19050" cap="flat" cmpd="sng" algn="ctr">
            <a:solidFill>
              <a:schemeClr val="tx1"/>
            </a:solidFill>
            <a:prstDash val="solid"/>
            <a:round/>
            <a:headEnd type="arrow"/>
            <a:tailEnd type="arrow"/>
          </a:ln>
          <a:effectLst/>
        </p:spPr>
      </p:cxnSp>
      <p:sp>
        <p:nvSpPr>
          <p:cNvPr id="10" name="テキスト ボックス 9"/>
          <p:cNvSpPr txBox="1"/>
          <p:nvPr/>
        </p:nvSpPr>
        <p:spPr>
          <a:xfrm>
            <a:off x="4716016" y="3717032"/>
            <a:ext cx="1368152" cy="369332"/>
          </a:xfrm>
          <a:prstGeom prst="rect">
            <a:avLst/>
          </a:prstGeom>
          <a:noFill/>
        </p:spPr>
        <p:txBody>
          <a:bodyPr wrap="square" rtlCol="0">
            <a:spAutoFit/>
          </a:bodyPr>
          <a:lstStyle/>
          <a:p>
            <a:r>
              <a:rPr kumimoji="1" lang="ja-JP" altLang="en-US" dirty="0" smtClean="0"/>
              <a:t>支持率</a:t>
            </a:r>
            <a:r>
              <a:rPr kumimoji="1" lang="en-US" altLang="ja-JP" dirty="0" smtClean="0"/>
              <a:t>42%</a:t>
            </a:r>
            <a:endParaRPr kumimoji="1" lang="ja-JP" alt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0.70"/>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strVal val="#ppt_w*0.70"/>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smtClean="0"/>
              <a:t>図</a:t>
            </a:r>
            <a:r>
              <a:rPr kumimoji="1" lang="en-US" altLang="ja-JP" sz="3600" dirty="0" smtClean="0"/>
              <a:t>5:</a:t>
            </a:r>
            <a:r>
              <a:rPr kumimoji="1" lang="ja-JP" altLang="en-US" sz="3600" dirty="0" smtClean="0"/>
              <a:t>バアス党支持の確率変化</a:t>
            </a:r>
            <a:r>
              <a:rPr kumimoji="1" lang="en-US" altLang="ja-JP" sz="3600" dirty="0" smtClean="0"/>
              <a:t/>
            </a:r>
            <a:br>
              <a:rPr kumimoji="1" lang="en-US" altLang="ja-JP" sz="3600" dirty="0" smtClean="0"/>
            </a:br>
            <a:r>
              <a:rPr lang="ja-JP" altLang="en-US" sz="3600" dirty="0" smtClean="0"/>
              <a:t>（パトロネージの有無）</a:t>
            </a:r>
            <a:endParaRPr kumimoji="1" lang="ja-JP" altLang="en-US" sz="3600" dirty="0"/>
          </a:p>
        </p:txBody>
      </p:sp>
      <p:pic>
        <p:nvPicPr>
          <p:cNvPr id="4" name="コンテンツ プレースホルダ 3" descr="C:\Users\Shingo\Desktop\fig5.wmf"/>
          <p:cNvPicPr>
            <a:picLocks noGrp="1"/>
          </p:cNvPicPr>
          <p:nvPr>
            <p:ph idx="1"/>
          </p:nvPr>
        </p:nvPicPr>
        <p:blipFill>
          <a:blip r:embed="rId2" cstate="print"/>
          <a:srcRect/>
          <a:stretch>
            <a:fillRect/>
          </a:stretch>
        </p:blipFill>
        <p:spPr bwMode="auto">
          <a:xfrm>
            <a:off x="1619672" y="1700808"/>
            <a:ext cx="6480720" cy="5157192"/>
          </a:xfrm>
          <a:prstGeom prst="rect">
            <a:avLst/>
          </a:prstGeom>
          <a:noFill/>
          <a:ln w="9525">
            <a:noFill/>
            <a:miter lim="800000"/>
            <a:headEnd/>
            <a:tailEnd/>
          </a:ln>
        </p:spPr>
      </p:pic>
      <p:cxnSp>
        <p:nvCxnSpPr>
          <p:cNvPr id="5" name="直線矢印コネクタ 4"/>
          <p:cNvCxnSpPr/>
          <p:nvPr/>
        </p:nvCxnSpPr>
        <p:spPr bwMode="auto">
          <a:xfrm rot="5400000">
            <a:off x="2843014" y="4437112"/>
            <a:ext cx="2305050" cy="794"/>
          </a:xfrm>
          <a:prstGeom prst="straightConnector1">
            <a:avLst/>
          </a:prstGeom>
          <a:solidFill>
            <a:schemeClr val="accent1"/>
          </a:solidFill>
          <a:ln w="19050" cap="flat" cmpd="sng" algn="ctr">
            <a:solidFill>
              <a:schemeClr val="bg1">
                <a:lumMod val="95000"/>
              </a:schemeClr>
            </a:solidFill>
            <a:prstDash val="solid"/>
            <a:round/>
            <a:headEnd type="arrow"/>
            <a:tailEnd type="arrow"/>
          </a:ln>
          <a:effectLst/>
        </p:spPr>
      </p:cxnSp>
      <p:sp>
        <p:nvSpPr>
          <p:cNvPr id="8" name="テキスト ボックス 7"/>
          <p:cNvSpPr txBox="1"/>
          <p:nvPr/>
        </p:nvSpPr>
        <p:spPr>
          <a:xfrm>
            <a:off x="2627784" y="3717032"/>
            <a:ext cx="1368152" cy="369332"/>
          </a:xfrm>
          <a:prstGeom prst="rect">
            <a:avLst/>
          </a:prstGeom>
          <a:noFill/>
        </p:spPr>
        <p:txBody>
          <a:bodyPr wrap="square" rtlCol="0">
            <a:spAutoFit/>
          </a:bodyPr>
          <a:lstStyle/>
          <a:p>
            <a:r>
              <a:rPr kumimoji="1" lang="ja-JP" altLang="en-US" dirty="0" smtClean="0">
                <a:solidFill>
                  <a:schemeClr val="bg1"/>
                </a:solidFill>
              </a:rPr>
              <a:t>支持率</a:t>
            </a:r>
            <a:r>
              <a:rPr kumimoji="1" lang="en-US" altLang="ja-JP" dirty="0" smtClean="0">
                <a:solidFill>
                  <a:schemeClr val="bg1"/>
                </a:solidFill>
              </a:rPr>
              <a:t>39%</a:t>
            </a:r>
            <a:endParaRPr kumimoji="1" lang="ja-JP" altLang="en-US" dirty="0">
              <a:solidFill>
                <a:schemeClr val="bg1"/>
              </a:solidFill>
            </a:endParaRPr>
          </a:p>
        </p:txBody>
      </p:sp>
      <p:cxnSp>
        <p:nvCxnSpPr>
          <p:cNvPr id="9" name="直線矢印コネクタ 8"/>
          <p:cNvCxnSpPr/>
          <p:nvPr/>
        </p:nvCxnSpPr>
        <p:spPr bwMode="auto">
          <a:xfrm rot="5400000">
            <a:off x="2628578" y="4148286"/>
            <a:ext cx="2880320" cy="1588"/>
          </a:xfrm>
          <a:prstGeom prst="straightConnector1">
            <a:avLst/>
          </a:prstGeom>
          <a:solidFill>
            <a:schemeClr val="accent1"/>
          </a:solidFill>
          <a:ln w="19050" cap="flat" cmpd="sng" algn="ctr">
            <a:solidFill>
              <a:schemeClr val="tx1"/>
            </a:solidFill>
            <a:prstDash val="solid"/>
            <a:round/>
            <a:headEnd type="arrow"/>
            <a:tailEnd type="arrow"/>
          </a:ln>
          <a:effectLst/>
        </p:spPr>
      </p:cxnSp>
      <p:sp>
        <p:nvSpPr>
          <p:cNvPr id="11" name="テキスト ボックス 10"/>
          <p:cNvSpPr txBox="1"/>
          <p:nvPr/>
        </p:nvSpPr>
        <p:spPr>
          <a:xfrm>
            <a:off x="4211960" y="2996952"/>
            <a:ext cx="1368152" cy="369332"/>
          </a:xfrm>
          <a:prstGeom prst="rect">
            <a:avLst/>
          </a:prstGeom>
          <a:noFill/>
        </p:spPr>
        <p:txBody>
          <a:bodyPr wrap="square" rtlCol="0">
            <a:spAutoFit/>
          </a:bodyPr>
          <a:lstStyle/>
          <a:p>
            <a:r>
              <a:rPr kumimoji="1" lang="ja-JP" altLang="en-US" dirty="0" smtClean="0"/>
              <a:t>支持率</a:t>
            </a:r>
            <a:r>
              <a:rPr kumimoji="1" lang="en-US" altLang="ja-JP" dirty="0" smtClean="0"/>
              <a:t>49%</a:t>
            </a:r>
            <a:endParaRPr kumimoji="1" lang="ja-JP" alt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0.70"/>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0.70"/>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70"/>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結論（その</a:t>
            </a:r>
            <a:r>
              <a:rPr lang="ja-JP" altLang="en-US" dirty="0" smtClean="0"/>
              <a:t>１</a:t>
            </a:r>
            <a:r>
              <a:rPr kumimoji="1" lang="ja-JP" altLang="en-US" dirty="0" smtClean="0"/>
              <a:t>）</a:t>
            </a:r>
            <a:endParaRPr kumimoji="1" lang="ja-JP" altLang="en-US" dirty="0"/>
          </a:p>
        </p:txBody>
      </p:sp>
      <p:sp>
        <p:nvSpPr>
          <p:cNvPr id="8" name="コンテンツ プレースホルダ 7"/>
          <p:cNvSpPr>
            <a:spLocks noGrp="1"/>
          </p:cNvSpPr>
          <p:nvPr>
            <p:ph sz="half" idx="1"/>
          </p:nvPr>
        </p:nvSpPr>
        <p:spPr>
          <a:xfrm>
            <a:off x="179512" y="1700808"/>
            <a:ext cx="4464496" cy="4525962"/>
          </a:xfrm>
        </p:spPr>
        <p:txBody>
          <a:bodyPr/>
          <a:lstStyle/>
          <a:p>
            <a:r>
              <a:rPr kumimoji="1" lang="ja-JP" altLang="en-US" dirty="0" smtClean="0"/>
              <a:t>国民民主党の支持構造は空洞化していた</a:t>
            </a:r>
            <a:endParaRPr kumimoji="1" lang="en-US" altLang="ja-JP" dirty="0" smtClean="0"/>
          </a:p>
          <a:p>
            <a:r>
              <a:rPr lang="ja-JP" altLang="en-US" dirty="0" smtClean="0"/>
              <a:t>エジプトとシリアの違いについて</a:t>
            </a:r>
            <a:endParaRPr lang="en-US" altLang="ja-JP" dirty="0" smtClean="0"/>
          </a:p>
          <a:p>
            <a:pPr lvl="1"/>
            <a:r>
              <a:rPr kumimoji="1" lang="ja-JP" altLang="en-US" dirty="0" smtClean="0"/>
              <a:t>軍部の動向</a:t>
            </a:r>
            <a:endParaRPr kumimoji="1" lang="en-US" altLang="ja-JP" dirty="0" smtClean="0"/>
          </a:p>
          <a:p>
            <a:pPr lvl="1"/>
            <a:r>
              <a:rPr kumimoji="1" lang="ja-JP" altLang="en-US" dirty="0" smtClean="0"/>
              <a:t>宗派・エスニシティ構造といった社会的亀裂</a:t>
            </a:r>
            <a:endParaRPr kumimoji="1" lang="en-US" altLang="ja-JP" dirty="0" smtClean="0"/>
          </a:p>
          <a:p>
            <a:pPr lvl="1"/>
            <a:r>
              <a:rPr lang="ja-JP" altLang="en-US" dirty="0" smtClean="0"/>
              <a:t>国内統制の強度</a:t>
            </a:r>
            <a:endParaRPr kumimoji="1" lang="en-US" altLang="ja-JP" dirty="0" smtClean="0"/>
          </a:p>
          <a:p>
            <a:pPr lvl="1"/>
            <a:r>
              <a:rPr lang="ja-JP" altLang="en-US" dirty="0" smtClean="0"/>
              <a:t>外交関係</a:t>
            </a:r>
            <a:endParaRPr lang="en-US" altLang="ja-JP" dirty="0" smtClean="0"/>
          </a:p>
          <a:p>
            <a:pPr lvl="1"/>
            <a:r>
              <a:rPr lang="ja-JP" altLang="en-US" dirty="0" smtClean="0"/>
              <a:t>世界経済とのリンク</a:t>
            </a:r>
            <a:endParaRPr lang="en-US" altLang="ja-JP" dirty="0" smtClean="0"/>
          </a:p>
          <a:p>
            <a:pPr lvl="1"/>
            <a:endParaRPr kumimoji="1" lang="en-US" altLang="ja-JP" dirty="0" smtClean="0"/>
          </a:p>
          <a:p>
            <a:endParaRPr kumimoji="1" lang="ja-JP" alt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644008" y="1556792"/>
            <a:ext cx="4038600" cy="26834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239667" y="4929342"/>
            <a:ext cx="2904333" cy="1928658"/>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427984" y="4149080"/>
            <a:ext cx="2647181" cy="2005975"/>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heckerboard(across)">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heckerboard(across)">
                                      <p:cBhvr>
                                        <p:cTn id="17" dur="500"/>
                                        <p:tgtEl>
                                          <p:spTgt spid="8">
                                            <p:txEl>
                                              <p:pRg st="2" end="2"/>
                                            </p:tx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checkerboard(across)">
                                      <p:cBhvr>
                                        <p:cTn id="20" dur="500"/>
                                        <p:tgtEl>
                                          <p:spTgt spid="8">
                                            <p:txEl>
                                              <p:pRg st="3" end="3"/>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checkerboard(across)">
                                      <p:cBhvr>
                                        <p:cTn id="23" dur="500"/>
                                        <p:tgtEl>
                                          <p:spTgt spid="8">
                                            <p:txEl>
                                              <p:pRg st="4" end="4"/>
                                            </p:txEl>
                                          </p:spTgt>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checkerboard(across)">
                                      <p:cBhvr>
                                        <p:cTn id="26" dur="500"/>
                                        <p:tgtEl>
                                          <p:spTgt spid="8">
                                            <p:txEl>
                                              <p:pRg st="5" end="5"/>
                                            </p:txEl>
                                          </p:spTgt>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checkerboard(across)">
                                      <p:cBhvr>
                                        <p:cTn id="29"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t>アラブ政変を説明する</a:t>
            </a:r>
            <a:endParaRPr kumimoji="1" lang="ja-JP" altLang="en-US" dirty="0"/>
          </a:p>
        </p:txBody>
      </p:sp>
      <p:sp>
        <p:nvSpPr>
          <p:cNvPr id="5" name="コンテンツ プレースホルダ 4"/>
          <p:cNvSpPr>
            <a:spLocks noGrp="1"/>
          </p:cNvSpPr>
          <p:nvPr>
            <p:ph sz="half" idx="1"/>
          </p:nvPr>
        </p:nvSpPr>
        <p:spPr>
          <a:xfrm>
            <a:off x="323528" y="1772816"/>
            <a:ext cx="4176464" cy="4525962"/>
          </a:xfrm>
        </p:spPr>
        <p:txBody>
          <a:bodyPr/>
          <a:lstStyle/>
          <a:p>
            <a:r>
              <a:rPr lang="ja-JP" altLang="en-US" dirty="0"/>
              <a:t>民主化理論</a:t>
            </a:r>
            <a:r>
              <a:rPr lang="ja-JP" altLang="en-US" dirty="0" smtClean="0"/>
              <a:t>の例外地帯ではなくなった中東</a:t>
            </a:r>
            <a:endParaRPr lang="en-US" altLang="ja-JP" dirty="0" smtClean="0"/>
          </a:p>
          <a:p>
            <a:pPr lvl="1"/>
            <a:r>
              <a:rPr lang="ja-JP" altLang="en-US" dirty="0"/>
              <a:t>去年</a:t>
            </a:r>
            <a:r>
              <a:rPr kumimoji="1" lang="ja-JP" altLang="en-US" dirty="0" smtClean="0"/>
              <a:t>まで頑健性を説明していた</a:t>
            </a:r>
            <a:endParaRPr kumimoji="1" lang="en-US" altLang="ja-JP" dirty="0" smtClean="0"/>
          </a:p>
          <a:p>
            <a:pPr lvl="1"/>
            <a:r>
              <a:rPr lang="ja-JP" altLang="en-US" dirty="0"/>
              <a:t>チュニジア</a:t>
            </a:r>
            <a:r>
              <a:rPr lang="ja-JP" altLang="en-US" dirty="0" smtClean="0"/>
              <a:t>とエジプトで政権が崩壊</a:t>
            </a:r>
            <a:endParaRPr lang="en-US" altLang="ja-JP" dirty="0" smtClean="0"/>
          </a:p>
          <a:p>
            <a:pPr lvl="1"/>
            <a:r>
              <a:rPr kumimoji="1" lang="ja-JP" altLang="en-US" dirty="0" smtClean="0"/>
              <a:t>イエメンでは大統領の退陣時期が焦点</a:t>
            </a:r>
            <a:endParaRPr kumimoji="1" lang="en-US" altLang="ja-JP" dirty="0" smtClean="0"/>
          </a:p>
          <a:p>
            <a:pPr lvl="1"/>
            <a:r>
              <a:rPr lang="ja-JP" altLang="en-US" dirty="0"/>
              <a:t>リビア</a:t>
            </a:r>
            <a:r>
              <a:rPr lang="ja-JP" altLang="en-US" dirty="0" smtClean="0"/>
              <a:t>は内戦へ</a:t>
            </a:r>
            <a:endParaRPr kumimoji="1" lang="ja-JP" altLang="en-US" dirty="0"/>
          </a:p>
        </p:txBody>
      </p:sp>
      <p:pic>
        <p:nvPicPr>
          <p:cNvPr id="21507" name="Picture 3"/>
          <p:cNvPicPr>
            <a:picLocks noChangeAspect="1" noChangeArrowheads="1"/>
          </p:cNvPicPr>
          <p:nvPr/>
        </p:nvPicPr>
        <p:blipFill>
          <a:blip r:embed="rId2" cstate="print"/>
          <a:srcRect/>
          <a:stretch>
            <a:fillRect/>
          </a:stretch>
        </p:blipFill>
        <p:spPr bwMode="auto">
          <a:xfrm>
            <a:off x="4611462" y="4365104"/>
            <a:ext cx="4532538" cy="2492896"/>
          </a:xfrm>
          <a:prstGeom prst="rect">
            <a:avLst/>
          </a:prstGeom>
          <a:noFill/>
          <a:ln w="9525">
            <a:noFill/>
            <a:miter lim="800000"/>
            <a:headEnd/>
            <a:tailEnd/>
          </a:ln>
        </p:spPr>
      </p:pic>
      <p:pic>
        <p:nvPicPr>
          <p:cNvPr id="21506" name="Picture 2"/>
          <p:cNvPicPr>
            <a:picLocks noGrp="1" noChangeAspect="1" noChangeArrowheads="1"/>
          </p:cNvPicPr>
          <p:nvPr>
            <p:ph sz="half" idx="2"/>
          </p:nvPr>
        </p:nvPicPr>
        <p:blipFill>
          <a:blip r:embed="rId3" cstate="print"/>
          <a:srcRect/>
          <a:stretch>
            <a:fillRect/>
          </a:stretch>
        </p:blipFill>
        <p:spPr bwMode="auto">
          <a:xfrm>
            <a:off x="5004048" y="1556792"/>
            <a:ext cx="3559374" cy="2664296"/>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5" dur="500"/>
                                        <p:tgtEl>
                                          <p:spTgt spid="5">
                                            <p:txEl>
                                              <p:pRg st="3" end="3"/>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randombar(horizontal)">
                                      <p:cBhvr>
                                        <p:cTn id="1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リサーチ･クエスチョン</a:t>
            </a:r>
            <a:r>
              <a:rPr kumimoji="1" lang="en-US" altLang="ja-JP" dirty="0" smtClean="0"/>
              <a:t>(2)</a:t>
            </a:r>
            <a:br>
              <a:rPr kumimoji="1" lang="en-US" altLang="ja-JP" dirty="0" smtClean="0"/>
            </a:br>
            <a:r>
              <a:rPr kumimoji="1" lang="ja-JP" altLang="en-US" dirty="0" smtClean="0"/>
              <a:t>再び</a:t>
            </a:r>
            <a:endParaRPr kumimoji="1" lang="ja-JP" altLang="en-US" dirty="0"/>
          </a:p>
        </p:txBody>
      </p:sp>
      <p:sp>
        <p:nvSpPr>
          <p:cNvPr id="7" name="コンテンツ プレースホルダ 5"/>
          <p:cNvSpPr>
            <a:spLocks noGrp="1"/>
          </p:cNvSpPr>
          <p:nvPr>
            <p:ph idx="1"/>
          </p:nvPr>
        </p:nvSpPr>
        <p:spPr/>
        <p:txBody>
          <a:bodyPr/>
          <a:lstStyle/>
          <a:p>
            <a:r>
              <a:rPr kumimoji="1" lang="ja-JP" altLang="en-US" dirty="0" smtClean="0"/>
              <a:t>チュニジア、エジプト、イエメン、バハレーン、シリアなどの事例から体制崩壊メカニズムを考える・・・軍部の動向がカギ</a:t>
            </a:r>
            <a:r>
              <a:rPr kumimoji="1" lang="ja-JP" altLang="en-US" dirty="0" smtClean="0"/>
              <a:t>？</a:t>
            </a:r>
            <a:endParaRPr kumimoji="1" lang="en-US" altLang="ja-JP" dirty="0" smtClean="0"/>
          </a:p>
          <a:p>
            <a:r>
              <a:rPr lang="ja-JP" altLang="en-US" dirty="0" smtClean="0"/>
              <a:t>なぜ政権側に居たはずの軍部が大統領に最後通牒を突きつけたのか？</a:t>
            </a:r>
            <a:endParaRPr kumimoji="1" lang="en-US" altLang="ja-JP" dirty="0" smtClean="0"/>
          </a:p>
          <a:p>
            <a:r>
              <a:rPr lang="ja-JP" altLang="en-US" dirty="0" smtClean="0"/>
              <a:t>軍部を裁定者として明示的に扱うゲーム理論</a:t>
            </a:r>
            <a:r>
              <a:rPr lang="ja-JP" altLang="en-US" dirty="0" smtClean="0"/>
              <a:t>モデル</a:t>
            </a:r>
            <a:r>
              <a:rPr lang="ja-JP" altLang="en-US" dirty="0" smtClean="0"/>
              <a:t>を組み立てて分析したい</a:t>
            </a:r>
            <a:endParaRPr lang="en-US" altLang="ja-JP" dirty="0" smtClean="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700808"/>
            <a:ext cx="8229600" cy="4547592"/>
          </a:xfrm>
        </p:spPr>
        <p:txBody>
          <a:bodyPr/>
          <a:lstStyle/>
          <a:p>
            <a:r>
              <a:rPr lang="en-US" altLang="ja-JP" sz="1600" dirty="0" smtClean="0"/>
              <a:t> </a:t>
            </a:r>
            <a:endParaRPr lang="ja-JP" altLang="ja-JP" sz="1600" dirty="0" smtClean="0"/>
          </a:p>
          <a:p>
            <a:r>
              <a:rPr lang="ja-JP" altLang="ja-JP" sz="1600" dirty="0" smtClean="0"/>
              <a:t>　　　　　　　　　　　　　　　　　　　　　　　　</a:t>
            </a:r>
            <a:r>
              <a:rPr lang="en-US" altLang="ja-JP" sz="1600" dirty="0" smtClean="0"/>
              <a:t>[</a:t>
            </a:r>
            <a:r>
              <a:rPr lang="ja-JP" altLang="ja-JP" sz="1600" dirty="0" smtClean="0"/>
              <a:t>結果</a:t>
            </a:r>
            <a:r>
              <a:rPr lang="en-US" altLang="ja-JP" sz="1600" dirty="0" smtClean="0"/>
              <a:t>]</a:t>
            </a:r>
            <a:r>
              <a:rPr lang="ja-JP" altLang="ja-JP" sz="1600" dirty="0" smtClean="0"/>
              <a:t>　　</a:t>
            </a:r>
            <a:r>
              <a:rPr lang="en-US" altLang="ja-JP" sz="1600" dirty="0" smtClean="0"/>
              <a:t>[</a:t>
            </a:r>
            <a:r>
              <a:rPr lang="ja-JP" altLang="ja-JP" sz="1600" dirty="0" smtClean="0"/>
              <a:t>利得</a:t>
            </a:r>
            <a:r>
              <a:rPr lang="en-US" altLang="ja-JP" sz="1600" dirty="0" smtClean="0"/>
              <a:t>(</a:t>
            </a:r>
            <a:r>
              <a:rPr lang="ja-JP" altLang="ja-JP" sz="1600" dirty="0" smtClean="0"/>
              <a:t>市民</a:t>
            </a:r>
            <a:r>
              <a:rPr lang="en-US" altLang="ja-JP" sz="1600" dirty="0" smtClean="0"/>
              <a:t>,</a:t>
            </a:r>
            <a:r>
              <a:rPr lang="ja-JP" altLang="ja-JP" sz="1600" dirty="0" smtClean="0"/>
              <a:t>軍</a:t>
            </a:r>
            <a:r>
              <a:rPr lang="en-US" altLang="ja-JP" sz="1600" dirty="0" smtClean="0"/>
              <a:t>,</a:t>
            </a:r>
            <a:r>
              <a:rPr lang="ja-JP" altLang="ja-JP" sz="1600" dirty="0" smtClean="0"/>
              <a:t>政府</a:t>
            </a:r>
            <a:r>
              <a:rPr lang="en-US" altLang="ja-JP" sz="1600" dirty="0" smtClean="0"/>
              <a:t>)]</a:t>
            </a:r>
            <a:endParaRPr lang="ja-JP" altLang="ja-JP" sz="1600" dirty="0" smtClean="0"/>
          </a:p>
          <a:p>
            <a:r>
              <a:rPr lang="en-US" altLang="ja-JP" sz="1600" dirty="0" smtClean="0"/>
              <a:t> </a:t>
            </a:r>
            <a:endParaRPr lang="ja-JP" altLang="ja-JP" sz="1600" dirty="0" smtClean="0"/>
          </a:p>
          <a:p>
            <a:r>
              <a:rPr lang="ja-JP" altLang="ja-JP" sz="1600" dirty="0" smtClean="0"/>
              <a:t>　　　　　　　　　　　　　　　　　　　　　　　</a:t>
            </a:r>
            <a:r>
              <a:rPr lang="en-US" altLang="ja-JP" sz="1600" dirty="0" smtClean="0"/>
              <a:t>[</a:t>
            </a:r>
            <a:r>
              <a:rPr lang="ja-JP" altLang="ja-JP" sz="1600" dirty="0" smtClean="0"/>
              <a:t>民主化移行</a:t>
            </a:r>
            <a:r>
              <a:rPr lang="en-US" altLang="ja-JP" sz="1600" dirty="0" smtClean="0"/>
              <a:t>]</a:t>
            </a:r>
            <a:r>
              <a:rPr lang="ja-JP" altLang="ja-JP" sz="1600" dirty="0" smtClean="0"/>
              <a:t>　</a:t>
            </a:r>
            <a:r>
              <a:rPr lang="en-US" altLang="ja-JP" sz="1600" dirty="0" smtClean="0"/>
              <a:t>[1-d, αd, (1-α)d]</a:t>
            </a:r>
            <a:endParaRPr lang="ja-JP" altLang="ja-JP" sz="1600" dirty="0" smtClean="0"/>
          </a:p>
          <a:p>
            <a:r>
              <a:rPr lang="ja-JP" altLang="ja-JP" sz="1600" dirty="0" smtClean="0"/>
              <a:t>　　　　　　　　　　　　　　　　 </a:t>
            </a:r>
            <a:r>
              <a:rPr lang="en-US" altLang="ja-JP" sz="1600" dirty="0" smtClean="0"/>
              <a:t>{</a:t>
            </a:r>
            <a:r>
              <a:rPr lang="ja-JP" altLang="ja-JP" sz="1600" dirty="0" smtClean="0"/>
              <a:t>下野</a:t>
            </a:r>
            <a:r>
              <a:rPr lang="en-US" altLang="ja-JP" sz="1600" dirty="0" smtClean="0"/>
              <a:t>}</a:t>
            </a:r>
            <a:endParaRPr lang="ja-JP" altLang="ja-JP" sz="1600" dirty="0" smtClean="0"/>
          </a:p>
          <a:p>
            <a:r>
              <a:rPr lang="ja-JP" altLang="ja-JP" sz="1600" dirty="0" smtClean="0"/>
              <a:t>　　　　　　　　　　　　　　政府</a:t>
            </a:r>
          </a:p>
          <a:p>
            <a:r>
              <a:rPr lang="ja-JP" altLang="ja-JP" sz="1600" dirty="0" smtClean="0"/>
              <a:t>　　　　　　　　　　　</a:t>
            </a:r>
            <a:r>
              <a:rPr lang="en-US" altLang="ja-JP" sz="1600" dirty="0" smtClean="0"/>
              <a:t>{</a:t>
            </a:r>
            <a:r>
              <a:rPr lang="ja-JP" altLang="ja-JP" sz="1600" dirty="0" smtClean="0"/>
              <a:t>傍観</a:t>
            </a:r>
            <a:r>
              <a:rPr lang="en-US" altLang="ja-JP" sz="1600" dirty="0" smtClean="0"/>
              <a:t>}</a:t>
            </a:r>
            <a:r>
              <a:rPr lang="ja-JP" altLang="ja-JP" sz="1600" dirty="0" smtClean="0"/>
              <a:t>　　　</a:t>
            </a:r>
            <a:r>
              <a:rPr lang="en-US" altLang="ja-JP" sz="1600" dirty="0" smtClean="0"/>
              <a:t>{</a:t>
            </a:r>
            <a:r>
              <a:rPr lang="ja-JP" altLang="ja-JP" sz="1600" dirty="0" smtClean="0"/>
              <a:t>抑圧</a:t>
            </a:r>
            <a:r>
              <a:rPr lang="en-US" altLang="ja-JP" sz="1600" dirty="0" smtClean="0"/>
              <a:t>}</a:t>
            </a:r>
            <a:endParaRPr lang="ja-JP" altLang="ja-JP" sz="1600" dirty="0" smtClean="0"/>
          </a:p>
          <a:p>
            <a:r>
              <a:rPr lang="en-US" altLang="ja-JP" sz="1600" dirty="0" smtClean="0"/>
              <a:t>                 </a:t>
            </a:r>
            <a:r>
              <a:rPr lang="ja-JP" altLang="en-US" sz="1600" dirty="0" smtClean="0"/>
              <a:t>　　　　</a:t>
            </a:r>
            <a:r>
              <a:rPr lang="ja-JP" altLang="ja-JP" sz="1600" dirty="0" smtClean="0"/>
              <a:t>軍部</a:t>
            </a:r>
            <a:r>
              <a:rPr lang="en-US" altLang="ja-JP" sz="1600" dirty="0" smtClean="0"/>
              <a:t>                             </a:t>
            </a:r>
            <a:r>
              <a:rPr lang="ja-JP" altLang="en-US" sz="1600" dirty="0" smtClean="0"/>
              <a:t>　　　　</a:t>
            </a:r>
            <a:r>
              <a:rPr lang="en-US" altLang="ja-JP" sz="1600" dirty="0" smtClean="0"/>
              <a:t>  [</a:t>
            </a:r>
            <a:r>
              <a:rPr lang="ja-JP" altLang="ja-JP" sz="1600" dirty="0" smtClean="0"/>
              <a:t>内戦</a:t>
            </a:r>
            <a:r>
              <a:rPr lang="en-US" altLang="ja-JP" sz="1600" dirty="0" smtClean="0"/>
              <a:t>]        [1-p</a:t>
            </a:r>
            <a:r>
              <a:rPr lang="en-US" altLang="ja-JP" sz="1600" baseline="-25000" dirty="0" smtClean="0"/>
              <a:t>2</a:t>
            </a:r>
            <a:r>
              <a:rPr lang="en-US" altLang="ja-JP" sz="1600" dirty="0" smtClean="0"/>
              <a:t>-c</a:t>
            </a:r>
            <a:r>
              <a:rPr lang="en-US" altLang="ja-JP" sz="1600" baseline="30000" dirty="0" smtClean="0"/>
              <a:t>d</a:t>
            </a:r>
            <a:r>
              <a:rPr lang="en-US" altLang="ja-JP" sz="1600" dirty="0" smtClean="0"/>
              <a:t>, 0, p</a:t>
            </a:r>
            <a:r>
              <a:rPr lang="en-US" altLang="ja-JP" sz="1600" baseline="-25000" dirty="0" smtClean="0"/>
              <a:t>2</a:t>
            </a:r>
            <a:r>
              <a:rPr lang="en-US" altLang="ja-JP" sz="1600" dirty="0" smtClean="0"/>
              <a:t>-c</a:t>
            </a:r>
            <a:r>
              <a:rPr lang="en-US" altLang="ja-JP" sz="1600" baseline="30000" dirty="0" smtClean="0"/>
              <a:t>r</a:t>
            </a:r>
            <a:r>
              <a:rPr lang="en-US" altLang="ja-JP" sz="1600" dirty="0" smtClean="0"/>
              <a:t>]</a:t>
            </a:r>
            <a:endParaRPr lang="ja-JP" altLang="ja-JP" sz="1600" dirty="0" smtClean="0"/>
          </a:p>
          <a:p>
            <a:r>
              <a:rPr lang="en-US" altLang="ja-JP" sz="1600" dirty="0" smtClean="0"/>
              <a:t>            </a:t>
            </a:r>
            <a:r>
              <a:rPr lang="ja-JP" altLang="en-US" sz="1600" dirty="0" smtClean="0"/>
              <a:t>　　</a:t>
            </a:r>
            <a:r>
              <a:rPr lang="en-US" altLang="ja-JP" sz="1600" dirty="0" smtClean="0"/>
              <a:t> {</a:t>
            </a:r>
            <a:r>
              <a:rPr lang="ja-JP" altLang="ja-JP" sz="1600" dirty="0" smtClean="0"/>
              <a:t>デモ</a:t>
            </a:r>
            <a:r>
              <a:rPr lang="en-US" altLang="ja-JP" sz="1600" dirty="0" smtClean="0"/>
              <a:t>}</a:t>
            </a:r>
            <a:r>
              <a:rPr lang="ja-JP" altLang="ja-JP" sz="1600" dirty="0" smtClean="0"/>
              <a:t>　　</a:t>
            </a:r>
            <a:r>
              <a:rPr lang="en-US" altLang="ja-JP" sz="1600" dirty="0" smtClean="0"/>
              <a:t>{</a:t>
            </a:r>
            <a:r>
              <a:rPr lang="ja-JP" altLang="ja-JP" sz="1600" dirty="0" smtClean="0"/>
              <a:t>抑圧</a:t>
            </a:r>
            <a:r>
              <a:rPr lang="en-US" altLang="ja-JP" sz="1600" dirty="0" smtClean="0"/>
              <a:t>}</a:t>
            </a:r>
            <a:endParaRPr lang="ja-JP" altLang="ja-JP" sz="1600" dirty="0" smtClean="0"/>
          </a:p>
          <a:p>
            <a:r>
              <a:rPr lang="ja-JP" altLang="ja-JP" sz="1600" dirty="0" smtClean="0"/>
              <a:t>　　　　市民　　　　　　　　　　</a:t>
            </a:r>
            <a:r>
              <a:rPr lang="ja-JP" altLang="en-US" sz="1600" dirty="0" smtClean="0"/>
              <a:t>　</a:t>
            </a:r>
            <a:r>
              <a:rPr lang="ja-JP" altLang="ja-JP" sz="1600" dirty="0" smtClean="0"/>
              <a:t>　</a:t>
            </a:r>
            <a:r>
              <a:rPr lang="ja-JP" altLang="en-US" sz="1600" dirty="0" smtClean="0"/>
              <a:t> </a:t>
            </a:r>
            <a:r>
              <a:rPr lang="ja-JP" altLang="ja-JP" sz="1600" dirty="0" smtClean="0"/>
              <a:t> </a:t>
            </a:r>
            <a:r>
              <a:rPr lang="en-US" altLang="ja-JP" sz="1600" dirty="0" smtClean="0"/>
              <a:t>[</a:t>
            </a:r>
            <a:r>
              <a:rPr lang="ja-JP" altLang="ja-JP" sz="1600" dirty="0" smtClean="0"/>
              <a:t>鎮圧</a:t>
            </a:r>
            <a:r>
              <a:rPr lang="en-US" altLang="ja-JP" sz="1600" dirty="0" smtClean="0"/>
              <a:t>]</a:t>
            </a:r>
            <a:r>
              <a:rPr lang="en-US" altLang="ja-JP" sz="1600" dirty="0" smtClean="0">
                <a:sym typeface="Wingdings"/>
              </a:rPr>
              <a:t>  </a:t>
            </a:r>
            <a:r>
              <a:rPr lang="en-US" altLang="ja-JP" sz="1600" dirty="0" smtClean="0"/>
              <a:t>  [1-p</a:t>
            </a:r>
            <a:r>
              <a:rPr lang="en-US" altLang="ja-JP" sz="1600" baseline="-25000" dirty="0" smtClean="0"/>
              <a:t>1</a:t>
            </a:r>
            <a:r>
              <a:rPr lang="en-US" altLang="ja-JP" sz="1600" dirty="0" smtClean="0"/>
              <a:t>-c</a:t>
            </a:r>
            <a:r>
              <a:rPr lang="en-US" altLang="ja-JP" sz="1600" baseline="30000" dirty="0" smtClean="0"/>
              <a:t>d</a:t>
            </a:r>
            <a:r>
              <a:rPr lang="en-US" altLang="ja-JP" sz="1600" dirty="0" smtClean="0"/>
              <a:t>,</a:t>
            </a:r>
            <a:r>
              <a:rPr lang="ja-JP" altLang="en-US" sz="1600" dirty="0" smtClean="0"/>
              <a:t> </a:t>
            </a:r>
            <a:r>
              <a:rPr lang="en-US" altLang="ja-JP" sz="1600" dirty="0" smtClean="0"/>
              <a:t>p</a:t>
            </a:r>
            <a:r>
              <a:rPr lang="en-US" altLang="ja-JP" sz="1600" baseline="-25000" dirty="0" smtClean="0"/>
              <a:t>1</a:t>
            </a:r>
            <a:r>
              <a:rPr lang="en-US" altLang="ja-JP" sz="1600" dirty="0" smtClean="0"/>
              <a:t>R-c</a:t>
            </a:r>
            <a:r>
              <a:rPr lang="en-US" altLang="ja-JP" sz="1600" baseline="30000" dirty="0" smtClean="0"/>
              <a:t>r</a:t>
            </a:r>
            <a:r>
              <a:rPr lang="en-US" altLang="ja-JP" sz="1600" dirty="0" smtClean="0"/>
              <a:t>, p</a:t>
            </a:r>
            <a:r>
              <a:rPr lang="en-US" altLang="ja-JP" sz="1600" baseline="-25000" dirty="0" smtClean="0"/>
              <a:t>1</a:t>
            </a:r>
            <a:r>
              <a:rPr lang="en-US" altLang="ja-JP" sz="1600" dirty="0" smtClean="0"/>
              <a:t>(1-R)-c</a:t>
            </a:r>
            <a:r>
              <a:rPr lang="en-US" altLang="ja-JP" sz="1600" baseline="30000" dirty="0" smtClean="0"/>
              <a:t>r</a:t>
            </a:r>
            <a:r>
              <a:rPr lang="en-US" altLang="ja-JP" sz="1600" dirty="0" smtClean="0"/>
              <a:t>]</a:t>
            </a:r>
            <a:endParaRPr lang="ja-JP" altLang="ja-JP" sz="1600" dirty="0" smtClean="0"/>
          </a:p>
          <a:p>
            <a:r>
              <a:rPr lang="ja-JP" altLang="ja-JP" sz="1600" dirty="0" smtClean="0"/>
              <a:t>　　　　　　</a:t>
            </a:r>
            <a:r>
              <a:rPr lang="en-US" altLang="ja-JP" sz="1600" dirty="0" smtClean="0"/>
              <a:t>{</a:t>
            </a:r>
            <a:r>
              <a:rPr lang="ja-JP" altLang="ja-JP" sz="1600" dirty="0" smtClean="0"/>
              <a:t>服従</a:t>
            </a:r>
            <a:r>
              <a:rPr lang="en-US" altLang="ja-JP" sz="1600" dirty="0" smtClean="0"/>
              <a:t>}</a:t>
            </a:r>
            <a:endParaRPr lang="ja-JP" altLang="ja-JP" sz="1600" dirty="0" smtClean="0"/>
          </a:p>
          <a:p>
            <a:r>
              <a:rPr lang="ja-JP" altLang="ja-JP" sz="1600" dirty="0" smtClean="0"/>
              <a:t>政府　</a:t>
            </a:r>
            <a:r>
              <a:rPr lang="en-US" altLang="ja-JP" sz="1600" dirty="0" smtClean="0"/>
              <a:t>{R</a:t>
            </a:r>
            <a:r>
              <a:rPr lang="ja-JP" altLang="ja-JP" sz="1600" dirty="0" smtClean="0"/>
              <a:t>を決定</a:t>
            </a:r>
            <a:r>
              <a:rPr lang="en-US" altLang="ja-JP" sz="1600" dirty="0" smtClean="0"/>
              <a:t>}</a:t>
            </a:r>
            <a:r>
              <a:rPr lang="ja-JP" altLang="en-US" sz="1600" dirty="0" smtClean="0"/>
              <a:t>　</a:t>
            </a:r>
            <a:r>
              <a:rPr lang="ja-JP" altLang="ja-JP" sz="1600" dirty="0" smtClean="0"/>
              <a:t>　　　　　　　　</a:t>
            </a:r>
            <a:r>
              <a:rPr lang="en-US" altLang="ja-JP" sz="1600" dirty="0" smtClean="0"/>
              <a:t>[</a:t>
            </a:r>
            <a:r>
              <a:rPr lang="ja-JP" altLang="ja-JP" sz="1600" dirty="0" smtClean="0"/>
              <a:t>体制存続</a:t>
            </a:r>
            <a:r>
              <a:rPr lang="en-US" altLang="ja-JP" sz="1600" dirty="0" smtClean="0"/>
              <a:t>]         </a:t>
            </a:r>
            <a:r>
              <a:rPr lang="ja-JP" altLang="en-US" sz="1600" dirty="0" smtClean="0"/>
              <a:t>　　</a:t>
            </a:r>
            <a:r>
              <a:rPr lang="en-US" altLang="ja-JP" sz="1600" dirty="0" smtClean="0"/>
              <a:t>        [0, R, 1-R]</a:t>
            </a:r>
            <a:endParaRPr lang="ja-JP" altLang="ja-JP" sz="1600" dirty="0" smtClean="0"/>
          </a:p>
          <a:p>
            <a:r>
              <a:rPr lang="en-US" altLang="ja-JP" sz="1600" dirty="0" smtClean="0"/>
              <a:t> </a:t>
            </a:r>
          </a:p>
          <a:p>
            <a:endParaRPr lang="ja-JP" altLang="ja-JP" sz="1600" dirty="0" smtClean="0"/>
          </a:p>
          <a:p>
            <a:r>
              <a:rPr lang="en-US" altLang="ja-JP" sz="1600" dirty="0" smtClean="0"/>
              <a:t>p</a:t>
            </a:r>
            <a:r>
              <a:rPr lang="en-US" altLang="ja-JP" sz="1600" baseline="-25000" dirty="0" smtClean="0"/>
              <a:t>1</a:t>
            </a:r>
            <a:r>
              <a:rPr lang="ja-JP" altLang="en-US" sz="1600" baseline="-25000" dirty="0" smtClean="0"/>
              <a:t>＞</a:t>
            </a:r>
            <a:r>
              <a:rPr lang="en-US" altLang="ja-JP" sz="1600" dirty="0" smtClean="0"/>
              <a:t>p</a:t>
            </a:r>
            <a:r>
              <a:rPr lang="en-US" altLang="ja-JP" sz="1600" baseline="-25000" dirty="0" smtClean="0"/>
              <a:t>2</a:t>
            </a:r>
            <a:r>
              <a:rPr lang="ja-JP" altLang="en-US" sz="1600" baseline="-25000" dirty="0" smtClean="0"/>
              <a:t>，</a:t>
            </a:r>
            <a:r>
              <a:rPr lang="en-US" altLang="ja-JP" sz="1600" kern="1200" dirty="0" smtClean="0">
                <a:latin typeface="+mj-ea"/>
              </a:rPr>
              <a:t>p</a:t>
            </a:r>
            <a:r>
              <a:rPr lang="en-US" altLang="ja-JP" sz="1600" kern="1200" baseline="-25000" dirty="0" smtClean="0">
                <a:latin typeface="+mj-ea"/>
              </a:rPr>
              <a:t>2</a:t>
            </a:r>
            <a:r>
              <a:rPr lang="en-US" altLang="ja-JP" sz="1600" kern="1200" dirty="0" smtClean="0">
                <a:latin typeface="+mj-ea"/>
              </a:rPr>
              <a:t>+c</a:t>
            </a:r>
            <a:r>
              <a:rPr lang="en-US" altLang="ja-JP" sz="1600" kern="1200" baseline="30000" dirty="0" smtClean="0">
                <a:latin typeface="+mj-ea"/>
              </a:rPr>
              <a:t>d</a:t>
            </a:r>
            <a:r>
              <a:rPr lang="en-US" altLang="ja-JP" sz="1600" kern="1200" dirty="0" smtClean="0">
                <a:latin typeface="+mj-ea"/>
              </a:rPr>
              <a:t> &gt; d</a:t>
            </a:r>
            <a:endParaRPr kumimoji="1" lang="ja-JP" altLang="en-US" sz="1600" dirty="0"/>
          </a:p>
        </p:txBody>
      </p:sp>
      <p:sp>
        <p:nvSpPr>
          <p:cNvPr id="2" name="タイトル 1"/>
          <p:cNvSpPr>
            <a:spLocks noGrp="1"/>
          </p:cNvSpPr>
          <p:nvPr>
            <p:ph type="title"/>
          </p:nvPr>
        </p:nvSpPr>
        <p:spPr/>
        <p:txBody>
          <a:bodyPr/>
          <a:lstStyle/>
          <a:p>
            <a:r>
              <a:rPr kumimoji="1" lang="ja-JP" altLang="en-US" dirty="0" smtClean="0"/>
              <a:t>パトロネージ・ゲーム</a:t>
            </a:r>
            <a:endParaRPr kumimoji="1" lang="ja-JP" altLang="en-US" dirty="0"/>
          </a:p>
        </p:txBody>
      </p:sp>
      <p:cxnSp>
        <p:nvCxnSpPr>
          <p:cNvPr id="5" name="直線コネクタ 4"/>
          <p:cNvCxnSpPr/>
          <p:nvPr/>
        </p:nvCxnSpPr>
        <p:spPr bwMode="auto">
          <a:xfrm flipV="1">
            <a:off x="1403648" y="2780928"/>
            <a:ext cx="4104456" cy="2232248"/>
          </a:xfrm>
          <a:prstGeom prst="line">
            <a:avLst/>
          </a:prstGeom>
          <a:solidFill>
            <a:schemeClr val="accent1"/>
          </a:solidFill>
          <a:ln w="60325" cap="flat" cmpd="sng" algn="ctr">
            <a:solidFill>
              <a:schemeClr val="bg1"/>
            </a:solidFill>
            <a:prstDash val="solid"/>
            <a:round/>
            <a:headEnd type="none" w="med" len="med"/>
            <a:tailEnd type="none" w="med" len="med"/>
          </a:ln>
          <a:effectLst/>
        </p:spPr>
      </p:cxnSp>
      <p:cxnSp>
        <p:nvCxnSpPr>
          <p:cNvPr id="7" name="直線コネクタ 6"/>
          <p:cNvCxnSpPr/>
          <p:nvPr/>
        </p:nvCxnSpPr>
        <p:spPr bwMode="auto">
          <a:xfrm>
            <a:off x="2339752" y="4509120"/>
            <a:ext cx="1800200" cy="576064"/>
          </a:xfrm>
          <a:prstGeom prst="line">
            <a:avLst/>
          </a:prstGeom>
          <a:solidFill>
            <a:schemeClr val="accent1"/>
          </a:solidFill>
          <a:ln w="60325" cap="flat" cmpd="sng" algn="ctr">
            <a:solidFill>
              <a:schemeClr val="bg1"/>
            </a:solidFill>
            <a:prstDash val="solid"/>
            <a:round/>
            <a:headEnd type="none" w="med" len="med"/>
            <a:tailEnd type="none" w="med" len="med"/>
          </a:ln>
          <a:effectLst/>
        </p:spPr>
      </p:cxnSp>
      <p:cxnSp>
        <p:nvCxnSpPr>
          <p:cNvPr id="8" name="直線コネクタ 7"/>
          <p:cNvCxnSpPr/>
          <p:nvPr/>
        </p:nvCxnSpPr>
        <p:spPr bwMode="auto">
          <a:xfrm>
            <a:off x="3275856" y="4005064"/>
            <a:ext cx="1368152" cy="432048"/>
          </a:xfrm>
          <a:prstGeom prst="line">
            <a:avLst/>
          </a:prstGeom>
          <a:solidFill>
            <a:schemeClr val="accent1"/>
          </a:solidFill>
          <a:ln w="60325" cap="flat" cmpd="sng" algn="ctr">
            <a:solidFill>
              <a:schemeClr val="bg1"/>
            </a:solidFill>
            <a:prstDash val="solid"/>
            <a:round/>
            <a:headEnd type="none" w="med" len="med"/>
            <a:tailEnd type="none" w="med" len="med"/>
          </a:ln>
          <a:effectLst/>
        </p:spPr>
      </p:cxnSp>
      <p:cxnSp>
        <p:nvCxnSpPr>
          <p:cNvPr id="10" name="直線コネクタ 9"/>
          <p:cNvCxnSpPr/>
          <p:nvPr/>
        </p:nvCxnSpPr>
        <p:spPr bwMode="auto">
          <a:xfrm>
            <a:off x="4427984" y="3356992"/>
            <a:ext cx="1152128" cy="432048"/>
          </a:xfrm>
          <a:prstGeom prst="line">
            <a:avLst/>
          </a:prstGeom>
          <a:solidFill>
            <a:schemeClr val="accent1"/>
          </a:solidFill>
          <a:ln w="60325" cap="flat" cmpd="sng" algn="ctr">
            <a:solidFill>
              <a:schemeClr val="bg1"/>
            </a:solidFill>
            <a:prstDash val="solid"/>
            <a:round/>
            <a:headEnd type="none" w="med" len="med"/>
            <a:tailEnd type="none" w="med" len="med"/>
          </a:ln>
          <a:effectLst/>
        </p:spPr>
      </p:cxn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5" dur="500"/>
                                        <p:tgtEl>
                                          <p:spTgt spid="3">
                                            <p:txEl>
                                              <p:pRg st="6" end="6"/>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8" dur="500"/>
                                        <p:tgtEl>
                                          <p:spTgt spid="3">
                                            <p:txEl>
                                              <p:pRg st="7" end="7"/>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1" dur="500"/>
                                        <p:tgtEl>
                                          <p:spTgt spid="3">
                                            <p:txEl>
                                              <p:pRg st="8" end="8"/>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4" dur="500"/>
                                        <p:tgtEl>
                                          <p:spTgt spid="3">
                                            <p:txEl>
                                              <p:pRg st="9" end="9"/>
                                            </p:txEl>
                                          </p:spTgt>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7" dur="500"/>
                                        <p:tgtEl>
                                          <p:spTgt spid="3">
                                            <p:txEl>
                                              <p:pRg st="10" end="10"/>
                                            </p:txEl>
                                          </p:spTgt>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40" dur="500"/>
                                        <p:tgtEl>
                                          <p:spTgt spid="3">
                                            <p:txEl>
                                              <p:pRg st="11" end="11"/>
                                            </p:txEl>
                                          </p:spTgt>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43" dur="500"/>
                                        <p:tgtEl>
                                          <p:spTgt spid="3">
                                            <p:txEl>
                                              <p:pRg st="12" end="12"/>
                                            </p:txEl>
                                          </p:spTgt>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
                                            <p:txEl>
                                              <p:pRg st="14" end="14"/>
                                            </p:txEl>
                                          </p:spTgt>
                                        </p:tgtEl>
                                        <p:attrNameLst>
                                          <p:attrName>style.visibility</p:attrName>
                                        </p:attrNameLst>
                                      </p:cBhvr>
                                      <p:to>
                                        <p:strVal val="visible"/>
                                      </p:to>
                                    </p:set>
                                    <p:animEffect transition="in" filter="randombar(horizontal)">
                                      <p:cBhvr>
                                        <p:cTn id="46"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700808"/>
            <a:ext cx="8229600" cy="4968552"/>
          </a:xfrm>
        </p:spPr>
        <p:txBody>
          <a:bodyPr/>
          <a:lstStyle/>
          <a:p>
            <a:r>
              <a:rPr lang="en-US" altLang="ja-JP" sz="1600" dirty="0" smtClean="0"/>
              <a:t> </a:t>
            </a:r>
            <a:endParaRPr lang="ja-JP" altLang="ja-JP" sz="1600" dirty="0" smtClean="0"/>
          </a:p>
          <a:p>
            <a:r>
              <a:rPr lang="ja-JP" altLang="ja-JP" sz="1600" dirty="0" smtClean="0"/>
              <a:t>　　　　　　　　　　　　　　　　　　　　　　　　</a:t>
            </a:r>
            <a:r>
              <a:rPr lang="en-US" altLang="ja-JP" sz="1600" dirty="0" smtClean="0"/>
              <a:t>[</a:t>
            </a:r>
            <a:r>
              <a:rPr lang="ja-JP" altLang="ja-JP" sz="1600" dirty="0" smtClean="0"/>
              <a:t>結果</a:t>
            </a:r>
            <a:r>
              <a:rPr lang="en-US" altLang="ja-JP" sz="1600" dirty="0" smtClean="0"/>
              <a:t>]</a:t>
            </a:r>
            <a:r>
              <a:rPr lang="ja-JP" altLang="ja-JP" sz="1600" dirty="0" smtClean="0"/>
              <a:t>　　</a:t>
            </a:r>
            <a:r>
              <a:rPr lang="en-US" altLang="ja-JP" sz="1600" dirty="0" smtClean="0"/>
              <a:t>[</a:t>
            </a:r>
            <a:r>
              <a:rPr lang="ja-JP" altLang="ja-JP" sz="1600" dirty="0" smtClean="0"/>
              <a:t>利得</a:t>
            </a:r>
            <a:r>
              <a:rPr lang="en-US" altLang="ja-JP" sz="1600" dirty="0" smtClean="0"/>
              <a:t>(</a:t>
            </a:r>
            <a:r>
              <a:rPr lang="ja-JP" altLang="ja-JP" sz="1600" dirty="0" smtClean="0"/>
              <a:t>市民</a:t>
            </a:r>
            <a:r>
              <a:rPr lang="en-US" altLang="ja-JP" sz="1600" dirty="0" smtClean="0"/>
              <a:t>,</a:t>
            </a:r>
            <a:r>
              <a:rPr lang="ja-JP" altLang="ja-JP" sz="1600" dirty="0" smtClean="0"/>
              <a:t>軍</a:t>
            </a:r>
            <a:r>
              <a:rPr lang="en-US" altLang="ja-JP" sz="1600" dirty="0" smtClean="0"/>
              <a:t>,</a:t>
            </a:r>
            <a:r>
              <a:rPr lang="ja-JP" altLang="ja-JP" sz="1600" dirty="0" smtClean="0"/>
              <a:t>政府</a:t>
            </a:r>
            <a:r>
              <a:rPr lang="en-US" altLang="ja-JP" sz="1600" dirty="0" smtClean="0"/>
              <a:t>)]</a:t>
            </a:r>
            <a:endParaRPr lang="ja-JP" altLang="ja-JP" sz="1600" dirty="0" smtClean="0"/>
          </a:p>
          <a:p>
            <a:r>
              <a:rPr lang="en-US" altLang="ja-JP" sz="1600" dirty="0" smtClean="0"/>
              <a:t> </a:t>
            </a:r>
            <a:endParaRPr lang="ja-JP" altLang="ja-JP" sz="1600" dirty="0" smtClean="0"/>
          </a:p>
          <a:p>
            <a:r>
              <a:rPr lang="ja-JP" altLang="ja-JP" sz="1600" dirty="0" smtClean="0"/>
              <a:t>　　　　　　　　　　　　　　　　　　　　　　　</a:t>
            </a:r>
            <a:r>
              <a:rPr lang="en-US" altLang="ja-JP" sz="1600" dirty="0" smtClean="0"/>
              <a:t>[</a:t>
            </a:r>
            <a:r>
              <a:rPr lang="ja-JP" altLang="ja-JP" sz="1600" dirty="0" smtClean="0"/>
              <a:t>民主化移行</a:t>
            </a:r>
            <a:r>
              <a:rPr lang="en-US" altLang="ja-JP" sz="1600" dirty="0" smtClean="0"/>
              <a:t>]</a:t>
            </a:r>
            <a:r>
              <a:rPr lang="ja-JP" altLang="ja-JP" sz="1600" dirty="0" smtClean="0"/>
              <a:t>　</a:t>
            </a:r>
            <a:r>
              <a:rPr lang="en-US" altLang="ja-JP" sz="1600" dirty="0" smtClean="0"/>
              <a:t>[1-d, αd, (1-α)d]</a:t>
            </a:r>
            <a:endParaRPr lang="ja-JP" altLang="ja-JP" sz="1600" dirty="0" smtClean="0"/>
          </a:p>
          <a:p>
            <a:r>
              <a:rPr lang="ja-JP" altLang="ja-JP" sz="1600" dirty="0" smtClean="0"/>
              <a:t>　　　　　　　　　　　　　　　　 </a:t>
            </a:r>
            <a:r>
              <a:rPr lang="en-US" altLang="ja-JP" sz="1600" dirty="0" smtClean="0"/>
              <a:t>{</a:t>
            </a:r>
            <a:r>
              <a:rPr lang="ja-JP" altLang="ja-JP" sz="1600" dirty="0" smtClean="0"/>
              <a:t>下野</a:t>
            </a:r>
            <a:r>
              <a:rPr lang="en-US" altLang="ja-JP" sz="1600" dirty="0" smtClean="0"/>
              <a:t>}</a:t>
            </a:r>
            <a:endParaRPr lang="ja-JP" altLang="ja-JP" sz="1600" dirty="0" smtClean="0"/>
          </a:p>
          <a:p>
            <a:r>
              <a:rPr lang="ja-JP" altLang="ja-JP" sz="1600" dirty="0" smtClean="0"/>
              <a:t>　　　　　　　　　　　　　　政府</a:t>
            </a:r>
          </a:p>
          <a:p>
            <a:r>
              <a:rPr lang="ja-JP" altLang="ja-JP" sz="1600" dirty="0" smtClean="0"/>
              <a:t>　　　　　　　　　　　</a:t>
            </a:r>
            <a:r>
              <a:rPr lang="en-US" altLang="ja-JP" sz="1600" dirty="0" smtClean="0"/>
              <a:t>{</a:t>
            </a:r>
            <a:r>
              <a:rPr lang="ja-JP" altLang="ja-JP" sz="1600" dirty="0" smtClean="0"/>
              <a:t>傍観</a:t>
            </a:r>
            <a:r>
              <a:rPr lang="en-US" altLang="ja-JP" sz="1600" dirty="0" smtClean="0"/>
              <a:t>}</a:t>
            </a:r>
            <a:r>
              <a:rPr lang="ja-JP" altLang="ja-JP" sz="1600" dirty="0" smtClean="0"/>
              <a:t>　　　</a:t>
            </a:r>
            <a:r>
              <a:rPr lang="en-US" altLang="ja-JP" sz="1600" dirty="0" smtClean="0"/>
              <a:t>{</a:t>
            </a:r>
            <a:r>
              <a:rPr lang="ja-JP" altLang="ja-JP" sz="1600" dirty="0" smtClean="0"/>
              <a:t>抑圧</a:t>
            </a:r>
            <a:r>
              <a:rPr lang="en-US" altLang="ja-JP" sz="1600" dirty="0" smtClean="0"/>
              <a:t>}</a:t>
            </a:r>
            <a:endParaRPr lang="ja-JP" altLang="ja-JP" sz="1600" dirty="0" smtClean="0"/>
          </a:p>
          <a:p>
            <a:r>
              <a:rPr lang="en-US" altLang="ja-JP" sz="1600" dirty="0" smtClean="0"/>
              <a:t>                 </a:t>
            </a:r>
            <a:r>
              <a:rPr lang="ja-JP" altLang="en-US" sz="1600" dirty="0" smtClean="0"/>
              <a:t>　　　　</a:t>
            </a:r>
            <a:r>
              <a:rPr lang="ja-JP" altLang="ja-JP" sz="1600" dirty="0" smtClean="0"/>
              <a:t>軍部</a:t>
            </a:r>
            <a:r>
              <a:rPr lang="en-US" altLang="ja-JP" sz="1600" dirty="0" smtClean="0"/>
              <a:t>                             </a:t>
            </a:r>
            <a:r>
              <a:rPr lang="ja-JP" altLang="en-US" sz="1600" dirty="0" smtClean="0"/>
              <a:t>　　　　</a:t>
            </a:r>
            <a:r>
              <a:rPr lang="en-US" altLang="ja-JP" sz="1600" dirty="0" smtClean="0"/>
              <a:t>  [</a:t>
            </a:r>
            <a:r>
              <a:rPr lang="ja-JP" altLang="ja-JP" sz="1600" dirty="0" smtClean="0"/>
              <a:t>内戦</a:t>
            </a:r>
            <a:r>
              <a:rPr lang="en-US" altLang="ja-JP" sz="1600" dirty="0" smtClean="0"/>
              <a:t>]        [1-p</a:t>
            </a:r>
            <a:r>
              <a:rPr lang="en-US" altLang="ja-JP" sz="1600" baseline="-25000" dirty="0" smtClean="0"/>
              <a:t>2</a:t>
            </a:r>
            <a:r>
              <a:rPr lang="en-US" altLang="ja-JP" sz="1600" dirty="0" smtClean="0"/>
              <a:t>-c</a:t>
            </a:r>
            <a:r>
              <a:rPr lang="en-US" altLang="ja-JP" sz="1600" baseline="30000" dirty="0" smtClean="0"/>
              <a:t>d</a:t>
            </a:r>
            <a:r>
              <a:rPr lang="en-US" altLang="ja-JP" sz="1600" dirty="0" smtClean="0"/>
              <a:t>, 0, p</a:t>
            </a:r>
            <a:r>
              <a:rPr lang="en-US" altLang="ja-JP" sz="1600" baseline="-25000" dirty="0" smtClean="0"/>
              <a:t>2</a:t>
            </a:r>
            <a:r>
              <a:rPr lang="en-US" altLang="ja-JP" sz="1600" dirty="0" smtClean="0"/>
              <a:t>-c</a:t>
            </a:r>
            <a:r>
              <a:rPr lang="en-US" altLang="ja-JP" sz="1600" baseline="30000" dirty="0" smtClean="0"/>
              <a:t>r</a:t>
            </a:r>
            <a:r>
              <a:rPr lang="en-US" altLang="ja-JP" sz="1600" dirty="0" smtClean="0"/>
              <a:t>]</a:t>
            </a:r>
            <a:endParaRPr lang="ja-JP" altLang="ja-JP" sz="1600" dirty="0" smtClean="0"/>
          </a:p>
          <a:p>
            <a:r>
              <a:rPr lang="en-US" altLang="ja-JP" sz="1600" dirty="0" smtClean="0"/>
              <a:t>            </a:t>
            </a:r>
            <a:r>
              <a:rPr lang="ja-JP" altLang="en-US" sz="1600" dirty="0" smtClean="0"/>
              <a:t>　　</a:t>
            </a:r>
            <a:r>
              <a:rPr lang="en-US" altLang="ja-JP" sz="1600" dirty="0" smtClean="0"/>
              <a:t> {</a:t>
            </a:r>
            <a:r>
              <a:rPr lang="ja-JP" altLang="ja-JP" sz="1600" dirty="0" smtClean="0"/>
              <a:t>デモ</a:t>
            </a:r>
            <a:r>
              <a:rPr lang="en-US" altLang="ja-JP" sz="1600" dirty="0" smtClean="0"/>
              <a:t>}</a:t>
            </a:r>
            <a:r>
              <a:rPr lang="ja-JP" altLang="ja-JP" sz="1600" dirty="0" smtClean="0"/>
              <a:t>　　</a:t>
            </a:r>
            <a:r>
              <a:rPr lang="en-US" altLang="ja-JP" sz="1600" dirty="0" smtClean="0"/>
              <a:t>{</a:t>
            </a:r>
            <a:r>
              <a:rPr lang="ja-JP" altLang="ja-JP" sz="1600" dirty="0" smtClean="0"/>
              <a:t>抑圧</a:t>
            </a:r>
            <a:r>
              <a:rPr lang="en-US" altLang="ja-JP" sz="1600" dirty="0" smtClean="0"/>
              <a:t>}</a:t>
            </a:r>
            <a:endParaRPr lang="ja-JP" altLang="ja-JP" sz="1600" dirty="0" smtClean="0"/>
          </a:p>
          <a:p>
            <a:r>
              <a:rPr lang="ja-JP" altLang="ja-JP" sz="1600" dirty="0" smtClean="0"/>
              <a:t>　　　　市民　　　　　　　　　　</a:t>
            </a:r>
            <a:r>
              <a:rPr lang="ja-JP" altLang="en-US" sz="1600" dirty="0" smtClean="0"/>
              <a:t>　</a:t>
            </a:r>
            <a:r>
              <a:rPr lang="ja-JP" altLang="ja-JP" sz="1600" dirty="0" smtClean="0"/>
              <a:t>　</a:t>
            </a:r>
            <a:r>
              <a:rPr lang="ja-JP" altLang="en-US" sz="1600" dirty="0" smtClean="0"/>
              <a:t> </a:t>
            </a:r>
            <a:r>
              <a:rPr lang="ja-JP" altLang="ja-JP" sz="1600" dirty="0" smtClean="0"/>
              <a:t> </a:t>
            </a:r>
            <a:r>
              <a:rPr lang="en-US" altLang="ja-JP" sz="1600" dirty="0" smtClean="0"/>
              <a:t>[</a:t>
            </a:r>
            <a:r>
              <a:rPr lang="ja-JP" altLang="ja-JP" sz="1600" dirty="0" smtClean="0"/>
              <a:t>鎮圧</a:t>
            </a:r>
            <a:r>
              <a:rPr lang="en-US" altLang="ja-JP" sz="1600" dirty="0" smtClean="0"/>
              <a:t>]</a:t>
            </a:r>
            <a:r>
              <a:rPr lang="ja-JP" altLang="en-US" sz="1600" dirty="0" smtClean="0">
                <a:sym typeface="Wingdings"/>
              </a:rPr>
              <a:t>　</a:t>
            </a:r>
            <a:r>
              <a:rPr lang="en-US" altLang="ja-JP" sz="1600" dirty="0" smtClean="0"/>
              <a:t>  [1-p</a:t>
            </a:r>
            <a:r>
              <a:rPr lang="en-US" altLang="ja-JP" sz="1600" baseline="-25000" dirty="0" smtClean="0"/>
              <a:t>1</a:t>
            </a:r>
            <a:r>
              <a:rPr lang="en-US" altLang="ja-JP" sz="1600" dirty="0" smtClean="0"/>
              <a:t>-c</a:t>
            </a:r>
            <a:r>
              <a:rPr lang="en-US" altLang="ja-JP" sz="1600" baseline="30000" dirty="0" smtClean="0"/>
              <a:t>d</a:t>
            </a:r>
            <a:r>
              <a:rPr lang="en-US" altLang="ja-JP" sz="1600" dirty="0" smtClean="0"/>
              <a:t>, p</a:t>
            </a:r>
            <a:r>
              <a:rPr lang="en-US" altLang="ja-JP" sz="1600" baseline="-25000" dirty="0" smtClean="0"/>
              <a:t>1</a:t>
            </a:r>
            <a:r>
              <a:rPr lang="en-US" altLang="ja-JP" sz="1600" dirty="0" smtClean="0"/>
              <a:t>R-c</a:t>
            </a:r>
            <a:r>
              <a:rPr lang="en-US" altLang="ja-JP" sz="1600" baseline="30000" dirty="0" smtClean="0"/>
              <a:t>r</a:t>
            </a:r>
            <a:r>
              <a:rPr lang="en-US" altLang="ja-JP" sz="1600" dirty="0" smtClean="0"/>
              <a:t>, p</a:t>
            </a:r>
            <a:r>
              <a:rPr lang="en-US" altLang="ja-JP" sz="1600" baseline="-25000" dirty="0" smtClean="0"/>
              <a:t>1</a:t>
            </a:r>
            <a:r>
              <a:rPr lang="en-US" altLang="ja-JP" sz="1600" dirty="0" smtClean="0"/>
              <a:t>(1-R)-c</a:t>
            </a:r>
            <a:r>
              <a:rPr lang="en-US" altLang="ja-JP" sz="1600" baseline="30000" dirty="0" smtClean="0"/>
              <a:t>r</a:t>
            </a:r>
            <a:r>
              <a:rPr lang="en-US" altLang="ja-JP" sz="1600" dirty="0" smtClean="0"/>
              <a:t>]</a:t>
            </a:r>
            <a:endParaRPr lang="ja-JP" altLang="ja-JP" sz="1600" dirty="0" smtClean="0"/>
          </a:p>
          <a:p>
            <a:r>
              <a:rPr lang="ja-JP" altLang="ja-JP" sz="1600" dirty="0" smtClean="0"/>
              <a:t>　　　　　　</a:t>
            </a:r>
            <a:r>
              <a:rPr lang="en-US" altLang="ja-JP" sz="1600" dirty="0" smtClean="0"/>
              <a:t>{</a:t>
            </a:r>
            <a:r>
              <a:rPr lang="ja-JP" altLang="ja-JP" sz="1600" dirty="0" smtClean="0"/>
              <a:t>服従</a:t>
            </a:r>
            <a:r>
              <a:rPr lang="en-US" altLang="ja-JP" sz="1600" dirty="0" smtClean="0"/>
              <a:t>}</a:t>
            </a:r>
            <a:endParaRPr lang="ja-JP" altLang="ja-JP" sz="1600" dirty="0" smtClean="0"/>
          </a:p>
          <a:p>
            <a:r>
              <a:rPr lang="ja-JP" altLang="ja-JP" sz="1600" dirty="0" smtClean="0"/>
              <a:t>政府　</a:t>
            </a:r>
            <a:r>
              <a:rPr lang="en-US" altLang="ja-JP" sz="1600" dirty="0" smtClean="0"/>
              <a:t>{R</a:t>
            </a:r>
            <a:r>
              <a:rPr lang="ja-JP" altLang="ja-JP" sz="1600" dirty="0" smtClean="0"/>
              <a:t>を決定</a:t>
            </a:r>
            <a:r>
              <a:rPr lang="en-US" altLang="ja-JP" sz="1600" dirty="0" smtClean="0"/>
              <a:t>}</a:t>
            </a:r>
            <a:r>
              <a:rPr lang="ja-JP" altLang="en-US" sz="1600" dirty="0" smtClean="0"/>
              <a:t>　</a:t>
            </a:r>
            <a:r>
              <a:rPr lang="ja-JP" altLang="ja-JP" sz="1600" dirty="0" smtClean="0"/>
              <a:t>　　　　　　　　</a:t>
            </a:r>
            <a:r>
              <a:rPr lang="en-US" altLang="ja-JP" sz="1600" dirty="0" smtClean="0"/>
              <a:t>[</a:t>
            </a:r>
            <a:r>
              <a:rPr lang="ja-JP" altLang="ja-JP" sz="1600" dirty="0" smtClean="0"/>
              <a:t>体制存続</a:t>
            </a:r>
            <a:r>
              <a:rPr lang="en-US" altLang="ja-JP" sz="1600" dirty="0" smtClean="0"/>
              <a:t>]         </a:t>
            </a:r>
            <a:r>
              <a:rPr lang="ja-JP" altLang="en-US" sz="1600" dirty="0" smtClean="0"/>
              <a:t>　　</a:t>
            </a:r>
            <a:r>
              <a:rPr lang="en-US" altLang="ja-JP" sz="1600" dirty="0" smtClean="0"/>
              <a:t>        [0, R, 1-R]</a:t>
            </a:r>
            <a:endParaRPr lang="ja-JP" altLang="ja-JP" sz="1600" dirty="0" smtClean="0"/>
          </a:p>
          <a:p>
            <a:r>
              <a:rPr lang="en-US" altLang="ja-JP" sz="1600" dirty="0" smtClean="0"/>
              <a:t> </a:t>
            </a:r>
            <a:endParaRPr lang="ja-JP" altLang="ja-JP" sz="1600" dirty="0" smtClean="0"/>
          </a:p>
          <a:p>
            <a:r>
              <a:rPr lang="en-US" altLang="ja-JP" sz="1600" dirty="0" smtClean="0"/>
              <a:t>p</a:t>
            </a:r>
            <a:r>
              <a:rPr lang="en-US" altLang="ja-JP" sz="1600" baseline="-25000" dirty="0" smtClean="0"/>
              <a:t>1</a:t>
            </a:r>
            <a:r>
              <a:rPr kumimoji="1" lang="en-US" altLang="ja-JP" sz="1600" dirty="0" smtClean="0"/>
              <a:t>=1</a:t>
            </a:r>
            <a:r>
              <a:rPr lang="ja-JP" altLang="en-US" sz="1600" dirty="0" smtClean="0"/>
              <a:t>のとき、市民は服従</a:t>
            </a:r>
            <a:r>
              <a:rPr lang="ja-JP" altLang="en-US" sz="1600" b="1" dirty="0" smtClean="0">
                <a:solidFill>
                  <a:srgbClr val="FF0000"/>
                </a:solidFill>
                <a:effectLst>
                  <a:outerShdw blurRad="38100" dist="38100" dir="2700000" algn="tl">
                    <a:srgbClr val="000000">
                      <a:alpha val="43137"/>
                    </a:srgbClr>
                  </a:outerShdw>
                </a:effectLst>
              </a:rPr>
              <a:t>（赤色）</a:t>
            </a:r>
            <a:endParaRPr lang="en-US" altLang="ja-JP" sz="1600" b="1" dirty="0" smtClean="0">
              <a:solidFill>
                <a:srgbClr val="FF0000"/>
              </a:solidFill>
              <a:effectLst>
                <a:outerShdw blurRad="38100" dist="38100" dir="2700000" algn="tl">
                  <a:srgbClr val="000000">
                    <a:alpha val="43137"/>
                  </a:srgbClr>
                </a:outerShdw>
              </a:effectLst>
            </a:endParaRPr>
          </a:p>
          <a:p>
            <a:r>
              <a:rPr lang="en-US" altLang="ja-JP" sz="1600" dirty="0" smtClean="0">
                <a:latin typeface="+mj-ea"/>
              </a:rPr>
              <a:t>p</a:t>
            </a:r>
            <a:r>
              <a:rPr lang="en-US" altLang="ja-JP" sz="1600" baseline="-25000" dirty="0" smtClean="0">
                <a:latin typeface="+mj-ea"/>
              </a:rPr>
              <a:t>1</a:t>
            </a:r>
            <a:r>
              <a:rPr lang="ja-JP" altLang="en-US" sz="1600" dirty="0" smtClean="0">
                <a:latin typeface="+mj-ea"/>
              </a:rPr>
              <a:t>≠</a:t>
            </a:r>
            <a:r>
              <a:rPr lang="en-US" altLang="ja-JP" sz="1600" dirty="0" smtClean="0">
                <a:latin typeface="+mj-ea"/>
              </a:rPr>
              <a:t>1</a:t>
            </a:r>
            <a:r>
              <a:rPr lang="ja-JP" altLang="en-US" sz="1600" dirty="0" smtClean="0">
                <a:latin typeface="+mj-ea"/>
              </a:rPr>
              <a:t>のとき、</a:t>
            </a:r>
            <a:r>
              <a:rPr lang="en-US" altLang="ja-JP" sz="1600" dirty="0" smtClean="0">
                <a:latin typeface="+mj-ea"/>
              </a:rPr>
              <a:t>0&lt; p</a:t>
            </a:r>
            <a:r>
              <a:rPr lang="en-US" altLang="ja-JP" sz="1600" baseline="-25000" dirty="0" smtClean="0">
                <a:latin typeface="+mj-ea"/>
              </a:rPr>
              <a:t>1 </a:t>
            </a:r>
            <a:r>
              <a:rPr lang="en-US" altLang="ja-JP" sz="1600" dirty="0" smtClean="0">
                <a:latin typeface="+mj-ea"/>
              </a:rPr>
              <a:t>(1-p</a:t>
            </a:r>
            <a:r>
              <a:rPr lang="en-US" altLang="ja-JP" sz="1600" baseline="-25000" dirty="0" smtClean="0">
                <a:latin typeface="+mj-ea"/>
              </a:rPr>
              <a:t>1</a:t>
            </a:r>
            <a:r>
              <a:rPr lang="en-US" altLang="ja-JP" sz="1600" dirty="0" smtClean="0">
                <a:latin typeface="+mj-ea"/>
              </a:rPr>
              <a:t>-c</a:t>
            </a:r>
            <a:r>
              <a:rPr lang="en-US" altLang="ja-JP" sz="1600" baseline="30000" dirty="0" smtClean="0">
                <a:latin typeface="+mj-ea"/>
              </a:rPr>
              <a:t>d</a:t>
            </a:r>
            <a:r>
              <a:rPr lang="en-US" altLang="ja-JP" sz="1600" dirty="0" smtClean="0">
                <a:latin typeface="+mj-ea"/>
              </a:rPr>
              <a:t>)+</a:t>
            </a:r>
            <a:r>
              <a:rPr lang="en-US" altLang="ja-JP" sz="1600" dirty="0" smtClean="0"/>
              <a:t> p</a:t>
            </a:r>
            <a:r>
              <a:rPr lang="en-US" altLang="ja-JP" sz="1600" baseline="-25000" dirty="0" smtClean="0"/>
              <a:t>2</a:t>
            </a:r>
            <a:r>
              <a:rPr lang="en-US" altLang="ja-JP" sz="1600" dirty="0" smtClean="0"/>
              <a:t>(1-p</a:t>
            </a:r>
            <a:r>
              <a:rPr lang="en-US" altLang="ja-JP" sz="1600" baseline="-25000" dirty="0" smtClean="0"/>
              <a:t>1</a:t>
            </a:r>
            <a:r>
              <a:rPr lang="en-US" altLang="ja-JP" sz="1600" dirty="0" smtClean="0"/>
              <a:t>)(1-p</a:t>
            </a:r>
            <a:r>
              <a:rPr lang="en-US" altLang="ja-JP" sz="1600" baseline="-25000" dirty="0" smtClean="0"/>
              <a:t>2</a:t>
            </a:r>
            <a:r>
              <a:rPr lang="en-US" altLang="ja-JP" sz="1600" dirty="0" smtClean="0"/>
              <a:t>-c</a:t>
            </a:r>
            <a:r>
              <a:rPr lang="en-US" altLang="ja-JP" sz="1600" baseline="30000" dirty="0" smtClean="0"/>
              <a:t>d</a:t>
            </a:r>
            <a:r>
              <a:rPr lang="en-US" altLang="ja-JP" sz="1600" dirty="0" smtClean="0"/>
              <a:t>)+(1-p</a:t>
            </a:r>
            <a:r>
              <a:rPr lang="en-US" altLang="ja-JP" sz="1600" baseline="-25000" dirty="0" smtClean="0"/>
              <a:t>2</a:t>
            </a:r>
            <a:r>
              <a:rPr lang="en-US" altLang="ja-JP" sz="1600" dirty="0" smtClean="0"/>
              <a:t>) (1-p</a:t>
            </a:r>
            <a:r>
              <a:rPr lang="en-US" altLang="ja-JP" sz="1600" baseline="-25000" dirty="0" smtClean="0"/>
              <a:t>1</a:t>
            </a:r>
            <a:r>
              <a:rPr lang="en-US" altLang="ja-JP" sz="1600" dirty="0" smtClean="0"/>
              <a:t>)(1-d)</a:t>
            </a:r>
            <a:r>
              <a:rPr lang="ja-JP" altLang="en-US" sz="1600" dirty="0" smtClean="0">
                <a:latin typeface="+mj-ea"/>
              </a:rPr>
              <a:t>ならば</a:t>
            </a:r>
            <a:endParaRPr lang="en-US" altLang="ja-JP" sz="1600" dirty="0" smtClean="0">
              <a:latin typeface="+mj-ea"/>
            </a:endParaRPr>
          </a:p>
          <a:p>
            <a:r>
              <a:rPr lang="ja-JP" altLang="en-US" sz="1600" dirty="0" smtClean="0">
                <a:latin typeface="+mj-ea"/>
              </a:rPr>
              <a:t>市民は決起（</a:t>
            </a:r>
            <a:r>
              <a:rPr lang="en-US" altLang="ja-JP" sz="1600" dirty="0" smtClean="0">
                <a:latin typeface="+mj-ea"/>
              </a:rPr>
              <a:t>{</a:t>
            </a:r>
            <a:r>
              <a:rPr lang="ja-JP" altLang="en-US" sz="1600" dirty="0" smtClean="0">
                <a:latin typeface="+mj-ea"/>
              </a:rPr>
              <a:t>デモ</a:t>
            </a:r>
            <a:r>
              <a:rPr lang="en-US" altLang="ja-JP" sz="1600" dirty="0" smtClean="0">
                <a:latin typeface="+mj-ea"/>
              </a:rPr>
              <a:t>}</a:t>
            </a:r>
            <a:r>
              <a:rPr lang="ja-JP" altLang="en-US" sz="1600" dirty="0" smtClean="0">
                <a:latin typeface="+mj-ea"/>
              </a:rPr>
              <a:t>）</a:t>
            </a:r>
            <a:endParaRPr lang="en-US" altLang="ja-JP" sz="1600" dirty="0" smtClean="0">
              <a:latin typeface="+mj-ea"/>
            </a:endParaRPr>
          </a:p>
          <a:p>
            <a:r>
              <a:rPr lang="ja-JP" altLang="en-US" sz="1600" dirty="0" smtClean="0">
                <a:latin typeface="+mj-ea"/>
              </a:rPr>
              <a:t>しかし</a:t>
            </a:r>
            <a:r>
              <a:rPr lang="en-US" altLang="ja-JP" sz="1600" dirty="0" smtClean="0">
                <a:latin typeface="+mj-ea"/>
              </a:rPr>
              <a:t> </a:t>
            </a:r>
            <a:r>
              <a:rPr lang="en-US" altLang="ja-JP" sz="1600" dirty="0" smtClean="0"/>
              <a:t>{</a:t>
            </a:r>
            <a:r>
              <a:rPr lang="en-US" altLang="ja-JP" sz="1600" dirty="0" err="1" smtClean="0"/>
              <a:t>αd</a:t>
            </a:r>
            <a:r>
              <a:rPr lang="en-US" altLang="ja-JP" sz="1600" dirty="0" smtClean="0">
                <a:latin typeface="+mj-ea"/>
              </a:rPr>
              <a:t>(1-p</a:t>
            </a:r>
            <a:r>
              <a:rPr lang="en-US" altLang="ja-JP" sz="1600" baseline="-25000" dirty="0" smtClean="0">
                <a:latin typeface="+mj-ea"/>
              </a:rPr>
              <a:t>2</a:t>
            </a:r>
            <a:r>
              <a:rPr lang="en-US" altLang="ja-JP" sz="1600" dirty="0" smtClean="0">
                <a:latin typeface="+mj-ea"/>
              </a:rPr>
              <a:t>)+</a:t>
            </a:r>
            <a:r>
              <a:rPr lang="en-US" altLang="ja-JP" sz="1600" dirty="0" err="1" smtClean="0">
                <a:latin typeface="+mj-ea"/>
              </a:rPr>
              <a:t>c</a:t>
            </a:r>
            <a:r>
              <a:rPr lang="en-US" altLang="ja-JP" sz="1600" baseline="30000" dirty="0" err="1" smtClean="0">
                <a:latin typeface="+mj-ea"/>
              </a:rPr>
              <a:t>r</a:t>
            </a:r>
            <a:r>
              <a:rPr lang="en-US" altLang="ja-JP" sz="1600" baseline="30000" dirty="0" smtClean="0">
                <a:latin typeface="+mj-ea"/>
              </a:rPr>
              <a:t>}</a:t>
            </a:r>
            <a:r>
              <a:rPr lang="en-US" altLang="ja-JP" sz="1600" dirty="0" smtClean="0">
                <a:latin typeface="+mj-ea"/>
              </a:rPr>
              <a:t>/p</a:t>
            </a:r>
            <a:r>
              <a:rPr lang="en-US" altLang="ja-JP" sz="1600" baseline="-25000" dirty="0" smtClean="0">
                <a:latin typeface="+mj-ea"/>
              </a:rPr>
              <a:t>1</a:t>
            </a:r>
            <a:r>
              <a:rPr lang="ja-JP" altLang="en-US" sz="1600" dirty="0" smtClean="0">
                <a:latin typeface="+mj-ea"/>
              </a:rPr>
              <a:t>＜</a:t>
            </a:r>
            <a:r>
              <a:rPr lang="en-US" altLang="ja-JP" sz="1600" dirty="0" smtClean="0">
                <a:latin typeface="+mj-ea"/>
              </a:rPr>
              <a:t>R</a:t>
            </a:r>
            <a:r>
              <a:rPr lang="ja-JP" altLang="en-US" sz="1600" dirty="0" smtClean="0">
                <a:latin typeface="+mj-ea"/>
              </a:rPr>
              <a:t>であれば軍部はデモを</a:t>
            </a:r>
            <a:r>
              <a:rPr lang="en-US" altLang="ja-JP" sz="1600" dirty="0" smtClean="0">
                <a:latin typeface="+mj-ea"/>
              </a:rPr>
              <a:t>{</a:t>
            </a:r>
            <a:r>
              <a:rPr lang="ja-JP" altLang="en-US" sz="1600" dirty="0" smtClean="0">
                <a:latin typeface="+mj-ea"/>
              </a:rPr>
              <a:t>抑圧</a:t>
            </a:r>
            <a:r>
              <a:rPr lang="en-US" altLang="ja-JP" sz="1600" dirty="0" smtClean="0">
                <a:latin typeface="+mj-ea"/>
              </a:rPr>
              <a:t>}</a:t>
            </a:r>
            <a:r>
              <a:rPr lang="ja-JP" altLang="en-US" sz="1600" dirty="0" smtClean="0">
                <a:latin typeface="+mj-ea"/>
              </a:rPr>
              <a:t> </a:t>
            </a:r>
            <a:r>
              <a:rPr lang="en-US" altLang="ja-JP" sz="1600" b="1" dirty="0" smtClean="0">
                <a:solidFill>
                  <a:srgbClr val="FFC000"/>
                </a:solidFill>
                <a:effectLst>
                  <a:outerShdw blurRad="38100" dist="38100" dir="2700000" algn="tl">
                    <a:srgbClr val="000000">
                      <a:alpha val="43137"/>
                    </a:srgbClr>
                  </a:outerShdw>
                </a:effectLst>
                <a:latin typeface="+mj-ea"/>
              </a:rPr>
              <a:t>(</a:t>
            </a:r>
            <a:r>
              <a:rPr lang="ja-JP" altLang="en-US" sz="1600" b="1" dirty="0" smtClean="0">
                <a:solidFill>
                  <a:srgbClr val="FFC000"/>
                </a:solidFill>
                <a:effectLst>
                  <a:outerShdw blurRad="38100" dist="38100" dir="2700000" algn="tl">
                    <a:srgbClr val="000000">
                      <a:alpha val="43137"/>
                    </a:srgbClr>
                  </a:outerShdw>
                </a:effectLst>
                <a:latin typeface="+mj-ea"/>
              </a:rPr>
              <a:t>橙色</a:t>
            </a:r>
            <a:r>
              <a:rPr lang="en-US" altLang="ja-JP" sz="1600" b="1" dirty="0" smtClean="0">
                <a:solidFill>
                  <a:srgbClr val="FFC000"/>
                </a:solidFill>
                <a:effectLst>
                  <a:outerShdw blurRad="38100" dist="38100" dir="2700000" algn="tl">
                    <a:srgbClr val="000000">
                      <a:alpha val="43137"/>
                    </a:srgbClr>
                  </a:outerShdw>
                </a:effectLst>
                <a:latin typeface="+mj-ea"/>
              </a:rPr>
              <a:t>)</a:t>
            </a:r>
            <a:endParaRPr lang="en-US" altLang="ja-JP" sz="1600" b="1" dirty="0" smtClean="0">
              <a:solidFill>
                <a:srgbClr val="FFC000"/>
              </a:solidFill>
              <a:effectLst>
                <a:outerShdw blurRad="38100" dist="38100" dir="2700000" algn="tl">
                  <a:srgbClr val="000000">
                    <a:alpha val="43137"/>
                  </a:srgbClr>
                </a:outerShdw>
              </a:effectLst>
            </a:endParaRPr>
          </a:p>
          <a:p>
            <a:endParaRPr kumimoji="1" lang="ja-JP" altLang="en-US" sz="1600" dirty="0"/>
          </a:p>
        </p:txBody>
      </p:sp>
      <p:sp>
        <p:nvSpPr>
          <p:cNvPr id="2" name="タイトル 1"/>
          <p:cNvSpPr>
            <a:spLocks noGrp="1"/>
          </p:cNvSpPr>
          <p:nvPr>
            <p:ph type="title"/>
          </p:nvPr>
        </p:nvSpPr>
        <p:spPr/>
        <p:txBody>
          <a:bodyPr/>
          <a:lstStyle/>
          <a:p>
            <a:r>
              <a:rPr kumimoji="1" lang="ja-JP" altLang="en-US" dirty="0" smtClean="0"/>
              <a:t>証明</a:t>
            </a:r>
            <a:r>
              <a:rPr kumimoji="1" lang="en-US" altLang="ja-JP" dirty="0" smtClean="0"/>
              <a:t>(</a:t>
            </a:r>
            <a:r>
              <a:rPr kumimoji="1" lang="ja-JP" altLang="en-US" dirty="0" smtClean="0"/>
              <a:t>均衡条件の絞り込み</a:t>
            </a:r>
            <a:r>
              <a:rPr kumimoji="1" lang="en-US" altLang="ja-JP" dirty="0" smtClean="0"/>
              <a:t>)</a:t>
            </a:r>
            <a:endParaRPr kumimoji="1" lang="ja-JP" altLang="en-US" dirty="0"/>
          </a:p>
        </p:txBody>
      </p:sp>
      <p:cxnSp>
        <p:nvCxnSpPr>
          <p:cNvPr id="5" name="直線コネクタ 4"/>
          <p:cNvCxnSpPr/>
          <p:nvPr/>
        </p:nvCxnSpPr>
        <p:spPr bwMode="auto">
          <a:xfrm flipV="1">
            <a:off x="1403648" y="2780928"/>
            <a:ext cx="4104456" cy="2232248"/>
          </a:xfrm>
          <a:prstGeom prst="line">
            <a:avLst/>
          </a:prstGeom>
          <a:solidFill>
            <a:schemeClr val="accent1"/>
          </a:solidFill>
          <a:ln w="60325" cap="flat" cmpd="sng" algn="ctr">
            <a:solidFill>
              <a:schemeClr val="bg1"/>
            </a:solidFill>
            <a:prstDash val="solid"/>
            <a:round/>
            <a:headEnd type="none" w="med" len="med"/>
            <a:tailEnd type="none" w="med" len="med"/>
          </a:ln>
          <a:effectLst/>
        </p:spPr>
      </p:cxnSp>
      <p:cxnSp>
        <p:nvCxnSpPr>
          <p:cNvPr id="7" name="直線コネクタ 6"/>
          <p:cNvCxnSpPr/>
          <p:nvPr/>
        </p:nvCxnSpPr>
        <p:spPr bwMode="auto">
          <a:xfrm>
            <a:off x="2339752" y="4509120"/>
            <a:ext cx="1800200" cy="576064"/>
          </a:xfrm>
          <a:prstGeom prst="line">
            <a:avLst/>
          </a:prstGeom>
          <a:solidFill>
            <a:schemeClr val="accent1"/>
          </a:solidFill>
          <a:ln w="60325" cap="flat" cmpd="sng" algn="ctr">
            <a:solidFill>
              <a:schemeClr val="bg1"/>
            </a:solidFill>
            <a:prstDash val="solid"/>
            <a:round/>
            <a:headEnd type="none" w="med" len="med"/>
            <a:tailEnd type="none" w="med" len="med"/>
          </a:ln>
          <a:effectLst/>
        </p:spPr>
      </p:cxnSp>
      <p:cxnSp>
        <p:nvCxnSpPr>
          <p:cNvPr id="8" name="直線コネクタ 7"/>
          <p:cNvCxnSpPr/>
          <p:nvPr/>
        </p:nvCxnSpPr>
        <p:spPr bwMode="auto">
          <a:xfrm>
            <a:off x="3275856" y="4005064"/>
            <a:ext cx="1368152" cy="432048"/>
          </a:xfrm>
          <a:prstGeom prst="line">
            <a:avLst/>
          </a:prstGeom>
          <a:solidFill>
            <a:schemeClr val="accent1"/>
          </a:solidFill>
          <a:ln w="60325" cap="flat" cmpd="sng" algn="ctr">
            <a:solidFill>
              <a:schemeClr val="bg1"/>
            </a:solidFill>
            <a:prstDash val="solid"/>
            <a:round/>
            <a:headEnd type="none" w="med" len="med"/>
            <a:tailEnd type="none" w="med" len="med"/>
          </a:ln>
          <a:effectLst/>
        </p:spPr>
      </p:cxnSp>
      <p:cxnSp>
        <p:nvCxnSpPr>
          <p:cNvPr id="10" name="直線コネクタ 9"/>
          <p:cNvCxnSpPr/>
          <p:nvPr/>
        </p:nvCxnSpPr>
        <p:spPr bwMode="auto">
          <a:xfrm>
            <a:off x="4427984" y="3356992"/>
            <a:ext cx="1152128" cy="432048"/>
          </a:xfrm>
          <a:prstGeom prst="line">
            <a:avLst/>
          </a:prstGeom>
          <a:solidFill>
            <a:schemeClr val="accent1"/>
          </a:solidFill>
          <a:ln w="60325" cap="flat" cmpd="sng" algn="ctr">
            <a:solidFill>
              <a:schemeClr val="bg1"/>
            </a:solidFill>
            <a:prstDash val="solid"/>
            <a:round/>
            <a:headEnd type="none" w="med" len="med"/>
            <a:tailEnd type="none" w="med" len="med"/>
          </a:ln>
          <a:effectLst/>
        </p:spPr>
      </p:cxnSp>
      <p:cxnSp>
        <p:nvCxnSpPr>
          <p:cNvPr id="11" name="直線コネクタ 10"/>
          <p:cNvCxnSpPr/>
          <p:nvPr/>
        </p:nvCxnSpPr>
        <p:spPr bwMode="auto">
          <a:xfrm flipV="1">
            <a:off x="1403648" y="4509120"/>
            <a:ext cx="936104" cy="504056"/>
          </a:xfrm>
          <a:prstGeom prst="line">
            <a:avLst/>
          </a:prstGeom>
          <a:solidFill>
            <a:schemeClr val="accent1"/>
          </a:solidFill>
          <a:ln w="60325" cap="flat" cmpd="sng" algn="ctr">
            <a:solidFill>
              <a:srgbClr val="FF0000"/>
            </a:solidFill>
            <a:prstDash val="solid"/>
            <a:round/>
            <a:headEnd type="none" w="med" len="med"/>
            <a:tailEnd type="none" w="med" len="med"/>
          </a:ln>
          <a:effectLst/>
        </p:spPr>
      </p:cxnSp>
      <p:cxnSp>
        <p:nvCxnSpPr>
          <p:cNvPr id="14" name="直線コネクタ 13"/>
          <p:cNvCxnSpPr/>
          <p:nvPr/>
        </p:nvCxnSpPr>
        <p:spPr bwMode="auto">
          <a:xfrm>
            <a:off x="2339752" y="4509120"/>
            <a:ext cx="1800200" cy="576064"/>
          </a:xfrm>
          <a:prstGeom prst="line">
            <a:avLst/>
          </a:prstGeom>
          <a:solidFill>
            <a:schemeClr val="accent1"/>
          </a:solidFill>
          <a:ln w="60325" cap="flat" cmpd="sng" algn="ctr">
            <a:solidFill>
              <a:srgbClr val="FF0000"/>
            </a:solidFill>
            <a:prstDash val="solid"/>
            <a:round/>
            <a:headEnd type="none" w="med" len="med"/>
            <a:tailEnd type="none" w="med" len="med"/>
          </a:ln>
          <a:effectLst/>
        </p:spPr>
      </p:cxnSp>
      <p:cxnSp>
        <p:nvCxnSpPr>
          <p:cNvPr id="15" name="直線コネクタ 14"/>
          <p:cNvCxnSpPr/>
          <p:nvPr/>
        </p:nvCxnSpPr>
        <p:spPr bwMode="auto">
          <a:xfrm flipV="1">
            <a:off x="1403648" y="4005064"/>
            <a:ext cx="1872208" cy="1008112"/>
          </a:xfrm>
          <a:prstGeom prst="line">
            <a:avLst/>
          </a:prstGeom>
          <a:solidFill>
            <a:schemeClr val="accent1"/>
          </a:solidFill>
          <a:ln w="60325" cap="flat" cmpd="sng" algn="ctr">
            <a:solidFill>
              <a:srgbClr val="FFC000"/>
            </a:solidFill>
            <a:prstDash val="solid"/>
            <a:round/>
            <a:headEnd type="none" w="med" len="med"/>
            <a:tailEnd type="none" w="med" len="med"/>
          </a:ln>
          <a:effectLst/>
        </p:spPr>
      </p:cxnSp>
      <p:cxnSp>
        <p:nvCxnSpPr>
          <p:cNvPr id="16" name="直線コネクタ 15"/>
          <p:cNvCxnSpPr/>
          <p:nvPr/>
        </p:nvCxnSpPr>
        <p:spPr bwMode="auto">
          <a:xfrm>
            <a:off x="3275856" y="4005064"/>
            <a:ext cx="1368152" cy="432048"/>
          </a:xfrm>
          <a:prstGeom prst="line">
            <a:avLst/>
          </a:prstGeom>
          <a:solidFill>
            <a:schemeClr val="accent1"/>
          </a:solidFill>
          <a:ln w="60325" cap="flat" cmpd="sng" algn="ctr">
            <a:solidFill>
              <a:srgbClr val="FFC000"/>
            </a:solidFill>
            <a:prstDash val="solid"/>
            <a:round/>
            <a:headEnd type="none" w="med" len="med"/>
            <a:tailEnd type="none" w="med" len="med"/>
          </a:ln>
          <a:effectLst/>
        </p:spPr>
      </p:cxnSp>
      <p:sp>
        <p:nvSpPr>
          <p:cNvPr id="28" name="円/楕円 27"/>
          <p:cNvSpPr/>
          <p:nvPr/>
        </p:nvSpPr>
        <p:spPr bwMode="auto">
          <a:xfrm>
            <a:off x="4067944" y="4941168"/>
            <a:ext cx="1296144" cy="36004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cs typeface="Arial" charset="0"/>
            </a:endParaRPr>
          </a:p>
        </p:txBody>
      </p:sp>
      <p:sp>
        <p:nvSpPr>
          <p:cNvPr id="29" name="円/楕円 28"/>
          <p:cNvSpPr/>
          <p:nvPr/>
        </p:nvSpPr>
        <p:spPr bwMode="auto">
          <a:xfrm>
            <a:off x="4499992" y="4365104"/>
            <a:ext cx="936104" cy="360040"/>
          </a:xfrm>
          <a:prstGeom prst="ellipse">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xit" presetSubtype="0" fill="hold" grpId="1" nodeType="clickEffect">
                                  <p:stCondLst>
                                    <p:cond delay="0"/>
                                  </p:stCondLst>
                                  <p:iterate type="lt">
                                    <p:tmPct val="5000"/>
                                  </p:iterate>
                                  <p:childTnLst>
                                    <p:anim calcmode="lin" valueType="num">
                                      <p:cBhvr>
                                        <p:cTn id="24" dur="1000"/>
                                        <p:tgtEl>
                                          <p:spTgt spid="28"/>
                                        </p:tgtEl>
                                        <p:attrNameLst>
                                          <p:attrName>ppt_w</p:attrName>
                                        </p:attrNameLst>
                                      </p:cBhvr>
                                      <p:tavLst>
                                        <p:tav tm="0">
                                          <p:val>
                                            <p:strVal val="ppt_w"/>
                                          </p:val>
                                        </p:tav>
                                        <p:tav tm="100000">
                                          <p:val>
                                            <p:fltVal val="0"/>
                                          </p:val>
                                        </p:tav>
                                      </p:tavLst>
                                    </p:anim>
                                    <p:anim calcmode="lin" valueType="num">
                                      <p:cBhvr>
                                        <p:cTn id="25" dur="1000"/>
                                        <p:tgtEl>
                                          <p:spTgt spid="28"/>
                                        </p:tgtEl>
                                        <p:attrNameLst>
                                          <p:attrName>ppt_h</p:attrName>
                                        </p:attrNameLst>
                                      </p:cBhvr>
                                      <p:tavLst>
                                        <p:tav tm="0">
                                          <p:val>
                                            <p:strVal val="ppt_h"/>
                                          </p:val>
                                        </p:tav>
                                        <p:tav tm="100000">
                                          <p:val>
                                            <p:fltVal val="0"/>
                                          </p:val>
                                        </p:tav>
                                      </p:tavLst>
                                    </p:anim>
                                    <p:anim calcmode="lin" valueType="num">
                                      <p:cBhvr>
                                        <p:cTn id="26" dur="1000"/>
                                        <p:tgtEl>
                                          <p:spTgt spid="28"/>
                                        </p:tgtEl>
                                        <p:attrNameLst>
                                          <p:attrName>style.rotation</p:attrName>
                                        </p:attrNameLst>
                                      </p:cBhvr>
                                      <p:tavLst>
                                        <p:tav tm="0">
                                          <p:val>
                                            <p:fltVal val="0"/>
                                          </p:val>
                                        </p:tav>
                                        <p:tav tm="100000">
                                          <p:val>
                                            <p:fltVal val="90"/>
                                          </p:val>
                                        </p:tav>
                                      </p:tavLst>
                                    </p:anim>
                                    <p:animEffect transition="out" filter="fade">
                                      <p:cBhvr>
                                        <p:cTn id="27" dur="1000"/>
                                        <p:tgtEl>
                                          <p:spTgt spid="28"/>
                                        </p:tgtEl>
                                      </p:cBhvr>
                                    </p:animEffect>
                                    <p:set>
                                      <p:cBhvr>
                                        <p:cTn id="28" dur="1" fill="hold">
                                          <p:stCondLst>
                                            <p:cond delay="999"/>
                                          </p:stCondLst>
                                        </p:cTn>
                                        <p:tgtEl>
                                          <p:spTgt spid="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xit" presetSubtype="2" fill="hold" nodeType="clickEffect">
                                  <p:stCondLst>
                                    <p:cond delay="0"/>
                                  </p:stCondLst>
                                  <p:childTnLst>
                                    <p:animEffect transition="out" filter="wipe(right)">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par>
                                <p:cTn id="34" presetID="22" presetClass="exit" presetSubtype="2" fill="hold" nodeType="withEffect">
                                  <p:stCondLst>
                                    <p:cond delay="0"/>
                                  </p:stCondLst>
                                  <p:childTnLst>
                                    <p:animEffect transition="out" filter="wipe(right)">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iterate type="lt">
                                    <p:tmPct val="5000"/>
                                  </p:iterate>
                                  <p:childTnLst>
                                    <p:set>
                                      <p:cBhvr>
                                        <p:cTn id="50" dur="1" fill="hold">
                                          <p:stCondLst>
                                            <p:cond delay="0"/>
                                          </p:stCondLst>
                                        </p:cTn>
                                        <p:tgtEl>
                                          <p:spTgt spid="29"/>
                                        </p:tgtEl>
                                        <p:attrNameLst>
                                          <p:attrName>style.visibility</p:attrName>
                                        </p:attrNameLst>
                                      </p:cBhvr>
                                      <p:to>
                                        <p:strVal val="visible"/>
                                      </p:to>
                                    </p:set>
                                    <p:anim calcmode="lin" valueType="num">
                                      <p:cBhvr>
                                        <p:cTn id="51" dur="1000" fill="hold"/>
                                        <p:tgtEl>
                                          <p:spTgt spid="29"/>
                                        </p:tgtEl>
                                        <p:attrNameLst>
                                          <p:attrName>ppt_w</p:attrName>
                                        </p:attrNameLst>
                                      </p:cBhvr>
                                      <p:tavLst>
                                        <p:tav tm="0">
                                          <p:val>
                                            <p:fltVal val="0"/>
                                          </p:val>
                                        </p:tav>
                                        <p:tav tm="100000">
                                          <p:val>
                                            <p:strVal val="#ppt_w"/>
                                          </p:val>
                                        </p:tav>
                                      </p:tavLst>
                                    </p:anim>
                                    <p:anim calcmode="lin" valueType="num">
                                      <p:cBhvr>
                                        <p:cTn id="52" dur="1000" fill="hold"/>
                                        <p:tgtEl>
                                          <p:spTgt spid="29"/>
                                        </p:tgtEl>
                                        <p:attrNameLst>
                                          <p:attrName>ppt_h</p:attrName>
                                        </p:attrNameLst>
                                      </p:cBhvr>
                                      <p:tavLst>
                                        <p:tav tm="0">
                                          <p:val>
                                            <p:fltVal val="0"/>
                                          </p:val>
                                        </p:tav>
                                        <p:tav tm="100000">
                                          <p:val>
                                            <p:strVal val="#ppt_h"/>
                                          </p:val>
                                        </p:tav>
                                      </p:tavLst>
                                    </p:anim>
                                    <p:anim calcmode="lin" valueType="num">
                                      <p:cBhvr>
                                        <p:cTn id="53" dur="1000" fill="hold"/>
                                        <p:tgtEl>
                                          <p:spTgt spid="29"/>
                                        </p:tgtEl>
                                        <p:attrNameLst>
                                          <p:attrName>style.rotation</p:attrName>
                                        </p:attrNameLst>
                                      </p:cBhvr>
                                      <p:tavLst>
                                        <p:tav tm="0">
                                          <p:val>
                                            <p:fltVal val="90"/>
                                          </p:val>
                                        </p:tav>
                                        <p:tav tm="100000">
                                          <p:val>
                                            <p:fltVal val="0"/>
                                          </p:val>
                                        </p:tav>
                                      </p:tavLst>
                                    </p:anim>
                                    <p:animEffect transition="in" filter="fade">
                                      <p:cBhvr>
                                        <p:cTn id="54" dur="10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xit" presetSubtype="0" fill="hold" grpId="1" nodeType="clickEffect">
                                  <p:stCondLst>
                                    <p:cond delay="0"/>
                                  </p:stCondLst>
                                  <p:iterate type="lt">
                                    <p:tmPct val="5000"/>
                                  </p:iterate>
                                  <p:childTnLst>
                                    <p:anim calcmode="lin" valueType="num">
                                      <p:cBhvr>
                                        <p:cTn id="58" dur="1000"/>
                                        <p:tgtEl>
                                          <p:spTgt spid="29"/>
                                        </p:tgtEl>
                                        <p:attrNameLst>
                                          <p:attrName>ppt_w</p:attrName>
                                        </p:attrNameLst>
                                      </p:cBhvr>
                                      <p:tavLst>
                                        <p:tav tm="0">
                                          <p:val>
                                            <p:strVal val="ppt_w"/>
                                          </p:val>
                                        </p:tav>
                                        <p:tav tm="100000">
                                          <p:val>
                                            <p:fltVal val="0"/>
                                          </p:val>
                                        </p:tav>
                                      </p:tavLst>
                                    </p:anim>
                                    <p:anim calcmode="lin" valueType="num">
                                      <p:cBhvr>
                                        <p:cTn id="59" dur="1000"/>
                                        <p:tgtEl>
                                          <p:spTgt spid="29"/>
                                        </p:tgtEl>
                                        <p:attrNameLst>
                                          <p:attrName>ppt_h</p:attrName>
                                        </p:attrNameLst>
                                      </p:cBhvr>
                                      <p:tavLst>
                                        <p:tav tm="0">
                                          <p:val>
                                            <p:strVal val="ppt_h"/>
                                          </p:val>
                                        </p:tav>
                                        <p:tav tm="100000">
                                          <p:val>
                                            <p:fltVal val="0"/>
                                          </p:val>
                                        </p:tav>
                                      </p:tavLst>
                                    </p:anim>
                                    <p:anim calcmode="lin" valueType="num">
                                      <p:cBhvr>
                                        <p:cTn id="60" dur="1000"/>
                                        <p:tgtEl>
                                          <p:spTgt spid="29"/>
                                        </p:tgtEl>
                                        <p:attrNameLst>
                                          <p:attrName>style.rotation</p:attrName>
                                        </p:attrNameLst>
                                      </p:cBhvr>
                                      <p:tavLst>
                                        <p:tav tm="0">
                                          <p:val>
                                            <p:fltVal val="0"/>
                                          </p:val>
                                        </p:tav>
                                        <p:tav tm="100000">
                                          <p:val>
                                            <p:fltVal val="90"/>
                                          </p:val>
                                        </p:tav>
                                      </p:tavLst>
                                    </p:anim>
                                    <p:animEffect transition="out" filter="fade">
                                      <p:cBhvr>
                                        <p:cTn id="61" dur="1000"/>
                                        <p:tgtEl>
                                          <p:spTgt spid="29"/>
                                        </p:tgtEl>
                                      </p:cBhvr>
                                    </p:animEffect>
                                    <p:set>
                                      <p:cBhvr>
                                        <p:cTn id="62" dur="1" fill="hold">
                                          <p:stCondLst>
                                            <p:cond delay="999"/>
                                          </p:stCondLst>
                                        </p:cTn>
                                        <p:tgtEl>
                                          <p:spTgt spid="2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xit" presetSubtype="2" fill="hold" nodeType="clickEffect">
                                  <p:stCondLst>
                                    <p:cond delay="0"/>
                                  </p:stCondLst>
                                  <p:childTnLst>
                                    <p:animEffect transition="out" filter="wipe(right)">
                                      <p:cBhvr>
                                        <p:cTn id="66" dur="500"/>
                                        <p:tgtEl>
                                          <p:spTgt spid="16"/>
                                        </p:tgtEl>
                                      </p:cBhvr>
                                    </p:animEffect>
                                    <p:set>
                                      <p:cBhvr>
                                        <p:cTn id="67" dur="1" fill="hold">
                                          <p:stCondLst>
                                            <p:cond delay="499"/>
                                          </p:stCondLst>
                                        </p:cTn>
                                        <p:tgtEl>
                                          <p:spTgt spid="16"/>
                                        </p:tgtEl>
                                        <p:attrNameLst>
                                          <p:attrName>style.visibility</p:attrName>
                                        </p:attrNameLst>
                                      </p:cBhvr>
                                      <p:to>
                                        <p:strVal val="hidden"/>
                                      </p:to>
                                    </p:set>
                                  </p:childTnLst>
                                </p:cTn>
                              </p:par>
                              <p:par>
                                <p:cTn id="68" presetID="22" presetClass="exit" presetSubtype="2" fill="hold" nodeType="withEffect">
                                  <p:stCondLst>
                                    <p:cond delay="0"/>
                                  </p:stCondLst>
                                  <p:childTnLst>
                                    <p:animEffect transition="out" filter="wipe(right)">
                                      <p:cBhvr>
                                        <p:cTn id="69" dur="500"/>
                                        <p:tgtEl>
                                          <p:spTgt spid="15"/>
                                        </p:tgtEl>
                                      </p:cBhvr>
                                    </p:animEffect>
                                    <p:set>
                                      <p:cBhvr>
                                        <p:cTn id="7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700808"/>
            <a:ext cx="8229600" cy="4968552"/>
          </a:xfrm>
        </p:spPr>
        <p:txBody>
          <a:bodyPr/>
          <a:lstStyle/>
          <a:p>
            <a:r>
              <a:rPr lang="en-US" altLang="ja-JP" sz="1600" dirty="0" smtClean="0"/>
              <a:t> </a:t>
            </a:r>
            <a:endParaRPr lang="ja-JP" altLang="ja-JP" sz="1600" dirty="0" smtClean="0"/>
          </a:p>
          <a:p>
            <a:r>
              <a:rPr lang="ja-JP" altLang="ja-JP" sz="1600" dirty="0" smtClean="0"/>
              <a:t>　　　　　　　　　　　　　　　　　　　　　　　　</a:t>
            </a:r>
            <a:r>
              <a:rPr lang="en-US" altLang="ja-JP" sz="1600" dirty="0" smtClean="0"/>
              <a:t>[</a:t>
            </a:r>
            <a:r>
              <a:rPr lang="ja-JP" altLang="ja-JP" sz="1600" dirty="0" smtClean="0"/>
              <a:t>結果</a:t>
            </a:r>
            <a:r>
              <a:rPr lang="en-US" altLang="ja-JP" sz="1600" dirty="0" smtClean="0"/>
              <a:t>]</a:t>
            </a:r>
            <a:r>
              <a:rPr lang="ja-JP" altLang="ja-JP" sz="1600" dirty="0" smtClean="0"/>
              <a:t>　　</a:t>
            </a:r>
            <a:r>
              <a:rPr lang="en-US" altLang="ja-JP" sz="1600" dirty="0" smtClean="0"/>
              <a:t>[</a:t>
            </a:r>
            <a:r>
              <a:rPr lang="ja-JP" altLang="ja-JP" sz="1600" dirty="0" smtClean="0"/>
              <a:t>利得</a:t>
            </a:r>
            <a:r>
              <a:rPr lang="en-US" altLang="ja-JP" sz="1600" dirty="0" smtClean="0"/>
              <a:t>(</a:t>
            </a:r>
            <a:r>
              <a:rPr lang="ja-JP" altLang="ja-JP" sz="1600" dirty="0" smtClean="0"/>
              <a:t>市民</a:t>
            </a:r>
            <a:r>
              <a:rPr lang="en-US" altLang="ja-JP" sz="1600" dirty="0" smtClean="0"/>
              <a:t>,</a:t>
            </a:r>
            <a:r>
              <a:rPr lang="ja-JP" altLang="ja-JP" sz="1600" dirty="0" smtClean="0"/>
              <a:t>軍</a:t>
            </a:r>
            <a:r>
              <a:rPr lang="en-US" altLang="ja-JP" sz="1600" dirty="0" smtClean="0"/>
              <a:t>,</a:t>
            </a:r>
            <a:r>
              <a:rPr lang="ja-JP" altLang="ja-JP" sz="1600" dirty="0" smtClean="0"/>
              <a:t>政府</a:t>
            </a:r>
            <a:r>
              <a:rPr lang="en-US" altLang="ja-JP" sz="1600" dirty="0" smtClean="0"/>
              <a:t>)]</a:t>
            </a:r>
            <a:endParaRPr lang="ja-JP" altLang="ja-JP" sz="1600" dirty="0" smtClean="0"/>
          </a:p>
          <a:p>
            <a:r>
              <a:rPr lang="en-US" altLang="ja-JP" sz="1600" dirty="0" smtClean="0"/>
              <a:t> </a:t>
            </a:r>
            <a:endParaRPr lang="ja-JP" altLang="ja-JP" sz="1600" dirty="0" smtClean="0"/>
          </a:p>
          <a:p>
            <a:r>
              <a:rPr lang="ja-JP" altLang="ja-JP" sz="1600" dirty="0" smtClean="0"/>
              <a:t>　　　　　　　　　　　　　　　　　　　　　　　</a:t>
            </a:r>
            <a:r>
              <a:rPr lang="en-US" altLang="ja-JP" sz="1600" dirty="0" smtClean="0"/>
              <a:t>[</a:t>
            </a:r>
            <a:r>
              <a:rPr lang="ja-JP" altLang="ja-JP" sz="1600" dirty="0" smtClean="0"/>
              <a:t>民主化移行</a:t>
            </a:r>
            <a:r>
              <a:rPr lang="en-US" altLang="ja-JP" sz="1600" dirty="0" smtClean="0"/>
              <a:t>]</a:t>
            </a:r>
            <a:r>
              <a:rPr lang="ja-JP" altLang="ja-JP" sz="1600" dirty="0" smtClean="0"/>
              <a:t>　</a:t>
            </a:r>
            <a:r>
              <a:rPr lang="en-US" altLang="ja-JP" sz="1600" dirty="0" smtClean="0"/>
              <a:t>[1-d, αd, (1-α)d]</a:t>
            </a:r>
            <a:endParaRPr lang="ja-JP" altLang="ja-JP" sz="1600" dirty="0" smtClean="0"/>
          </a:p>
          <a:p>
            <a:r>
              <a:rPr lang="ja-JP" altLang="ja-JP" sz="1600" dirty="0" smtClean="0"/>
              <a:t>　　　　　　　　　　　　　　　　 </a:t>
            </a:r>
            <a:r>
              <a:rPr lang="en-US" altLang="ja-JP" sz="1600" dirty="0" smtClean="0"/>
              <a:t>{</a:t>
            </a:r>
            <a:r>
              <a:rPr lang="ja-JP" altLang="ja-JP" sz="1600" dirty="0" smtClean="0"/>
              <a:t>下野</a:t>
            </a:r>
            <a:r>
              <a:rPr lang="en-US" altLang="ja-JP" sz="1600" dirty="0" smtClean="0"/>
              <a:t>}</a:t>
            </a:r>
            <a:endParaRPr lang="ja-JP" altLang="ja-JP" sz="1600" dirty="0" smtClean="0"/>
          </a:p>
          <a:p>
            <a:r>
              <a:rPr lang="ja-JP" altLang="ja-JP" sz="1600" dirty="0" smtClean="0"/>
              <a:t>　　　　　　　　　　　　　　政府</a:t>
            </a:r>
          </a:p>
          <a:p>
            <a:r>
              <a:rPr lang="ja-JP" altLang="ja-JP" sz="1600" dirty="0" smtClean="0"/>
              <a:t>　　　　　　　　　　　</a:t>
            </a:r>
            <a:r>
              <a:rPr lang="en-US" altLang="ja-JP" sz="1600" dirty="0" smtClean="0"/>
              <a:t>{</a:t>
            </a:r>
            <a:r>
              <a:rPr lang="ja-JP" altLang="ja-JP" sz="1600" dirty="0" smtClean="0"/>
              <a:t>傍観</a:t>
            </a:r>
            <a:r>
              <a:rPr lang="en-US" altLang="ja-JP" sz="1600" dirty="0" smtClean="0"/>
              <a:t>}</a:t>
            </a:r>
            <a:r>
              <a:rPr lang="ja-JP" altLang="ja-JP" sz="1600" dirty="0" smtClean="0"/>
              <a:t>　　　</a:t>
            </a:r>
            <a:r>
              <a:rPr lang="en-US" altLang="ja-JP" sz="1600" dirty="0" smtClean="0"/>
              <a:t>{</a:t>
            </a:r>
            <a:r>
              <a:rPr lang="ja-JP" altLang="ja-JP" sz="1600" dirty="0" smtClean="0"/>
              <a:t>抑圧</a:t>
            </a:r>
            <a:r>
              <a:rPr lang="en-US" altLang="ja-JP" sz="1600" dirty="0" smtClean="0"/>
              <a:t>}</a:t>
            </a:r>
            <a:endParaRPr lang="ja-JP" altLang="ja-JP" sz="1600" dirty="0" smtClean="0"/>
          </a:p>
          <a:p>
            <a:r>
              <a:rPr lang="en-US" altLang="ja-JP" sz="1600" dirty="0" smtClean="0"/>
              <a:t>                 </a:t>
            </a:r>
            <a:r>
              <a:rPr lang="ja-JP" altLang="en-US" sz="1600" dirty="0" smtClean="0"/>
              <a:t>　　　　</a:t>
            </a:r>
            <a:r>
              <a:rPr lang="ja-JP" altLang="ja-JP" sz="1600" dirty="0" smtClean="0"/>
              <a:t>軍部</a:t>
            </a:r>
            <a:r>
              <a:rPr lang="en-US" altLang="ja-JP" sz="1600" dirty="0" smtClean="0"/>
              <a:t>                             </a:t>
            </a:r>
            <a:r>
              <a:rPr lang="ja-JP" altLang="en-US" sz="1600" dirty="0" smtClean="0"/>
              <a:t>　　　　</a:t>
            </a:r>
            <a:r>
              <a:rPr lang="en-US" altLang="ja-JP" sz="1600" dirty="0" smtClean="0"/>
              <a:t>  [</a:t>
            </a:r>
            <a:r>
              <a:rPr lang="ja-JP" altLang="ja-JP" sz="1600" dirty="0" smtClean="0"/>
              <a:t>内戦</a:t>
            </a:r>
            <a:r>
              <a:rPr lang="en-US" altLang="ja-JP" sz="1600" dirty="0" smtClean="0"/>
              <a:t>]        [1-p</a:t>
            </a:r>
            <a:r>
              <a:rPr lang="en-US" altLang="ja-JP" sz="1600" baseline="-25000" dirty="0" smtClean="0"/>
              <a:t>2</a:t>
            </a:r>
            <a:r>
              <a:rPr lang="en-US" altLang="ja-JP" sz="1600" dirty="0" smtClean="0"/>
              <a:t>-c</a:t>
            </a:r>
            <a:r>
              <a:rPr lang="en-US" altLang="ja-JP" sz="1600" baseline="30000" dirty="0" smtClean="0"/>
              <a:t>d</a:t>
            </a:r>
            <a:r>
              <a:rPr lang="en-US" altLang="ja-JP" sz="1600" dirty="0" smtClean="0"/>
              <a:t>, 0, p</a:t>
            </a:r>
            <a:r>
              <a:rPr lang="en-US" altLang="ja-JP" sz="1600" baseline="-25000" dirty="0" smtClean="0"/>
              <a:t>2</a:t>
            </a:r>
            <a:r>
              <a:rPr lang="en-US" altLang="ja-JP" sz="1600" dirty="0" smtClean="0"/>
              <a:t>-c</a:t>
            </a:r>
            <a:r>
              <a:rPr lang="en-US" altLang="ja-JP" sz="1600" baseline="30000" dirty="0" smtClean="0"/>
              <a:t>r</a:t>
            </a:r>
            <a:r>
              <a:rPr lang="en-US" altLang="ja-JP" sz="1600" dirty="0" smtClean="0"/>
              <a:t>]</a:t>
            </a:r>
            <a:endParaRPr lang="ja-JP" altLang="ja-JP" sz="1600" dirty="0" smtClean="0"/>
          </a:p>
          <a:p>
            <a:r>
              <a:rPr lang="en-US" altLang="ja-JP" sz="1600" dirty="0" smtClean="0"/>
              <a:t>            </a:t>
            </a:r>
            <a:r>
              <a:rPr lang="ja-JP" altLang="en-US" sz="1600" dirty="0" smtClean="0"/>
              <a:t>　　</a:t>
            </a:r>
            <a:r>
              <a:rPr lang="en-US" altLang="ja-JP" sz="1600" dirty="0" smtClean="0"/>
              <a:t> {</a:t>
            </a:r>
            <a:r>
              <a:rPr lang="ja-JP" altLang="ja-JP" sz="1600" dirty="0" smtClean="0"/>
              <a:t>デモ</a:t>
            </a:r>
            <a:r>
              <a:rPr lang="en-US" altLang="ja-JP" sz="1600" dirty="0" smtClean="0"/>
              <a:t>}</a:t>
            </a:r>
            <a:r>
              <a:rPr lang="ja-JP" altLang="ja-JP" sz="1600" dirty="0" smtClean="0"/>
              <a:t>　　</a:t>
            </a:r>
            <a:r>
              <a:rPr lang="en-US" altLang="ja-JP" sz="1600" dirty="0" smtClean="0"/>
              <a:t>{</a:t>
            </a:r>
            <a:r>
              <a:rPr lang="ja-JP" altLang="ja-JP" sz="1600" dirty="0" smtClean="0"/>
              <a:t>抑圧</a:t>
            </a:r>
            <a:r>
              <a:rPr lang="en-US" altLang="ja-JP" sz="1600" dirty="0" smtClean="0"/>
              <a:t>}</a:t>
            </a:r>
            <a:endParaRPr lang="ja-JP" altLang="ja-JP" sz="1600" dirty="0" smtClean="0"/>
          </a:p>
          <a:p>
            <a:r>
              <a:rPr lang="ja-JP" altLang="ja-JP" sz="1600" dirty="0" smtClean="0"/>
              <a:t>　　　　市民　　　　　　　　　　</a:t>
            </a:r>
            <a:r>
              <a:rPr lang="ja-JP" altLang="en-US" sz="1600" dirty="0" smtClean="0"/>
              <a:t>　</a:t>
            </a:r>
            <a:r>
              <a:rPr lang="ja-JP" altLang="ja-JP" sz="1600" dirty="0" smtClean="0"/>
              <a:t>　</a:t>
            </a:r>
            <a:r>
              <a:rPr lang="ja-JP" altLang="en-US" sz="1600" dirty="0" smtClean="0"/>
              <a:t> </a:t>
            </a:r>
            <a:r>
              <a:rPr lang="ja-JP" altLang="ja-JP" sz="1600" dirty="0" smtClean="0"/>
              <a:t> </a:t>
            </a:r>
            <a:r>
              <a:rPr lang="en-US" altLang="ja-JP" sz="1600" dirty="0" smtClean="0"/>
              <a:t>[</a:t>
            </a:r>
            <a:r>
              <a:rPr lang="ja-JP" altLang="ja-JP" sz="1600" dirty="0" smtClean="0"/>
              <a:t>鎮圧</a:t>
            </a:r>
            <a:r>
              <a:rPr lang="en-US" altLang="ja-JP" sz="1600" dirty="0" smtClean="0"/>
              <a:t>]</a:t>
            </a:r>
            <a:r>
              <a:rPr lang="ja-JP" altLang="en-US" sz="1600" dirty="0" smtClean="0">
                <a:sym typeface="Wingdings"/>
              </a:rPr>
              <a:t>　</a:t>
            </a:r>
            <a:r>
              <a:rPr lang="en-US" altLang="ja-JP" sz="1600" dirty="0" smtClean="0"/>
              <a:t>  [1-p</a:t>
            </a:r>
            <a:r>
              <a:rPr lang="en-US" altLang="ja-JP" sz="1600" baseline="-25000" dirty="0" smtClean="0"/>
              <a:t>1</a:t>
            </a:r>
            <a:r>
              <a:rPr lang="en-US" altLang="ja-JP" sz="1600" dirty="0" smtClean="0"/>
              <a:t>-c</a:t>
            </a:r>
            <a:r>
              <a:rPr lang="en-US" altLang="ja-JP" sz="1600" baseline="30000" dirty="0" smtClean="0"/>
              <a:t>d</a:t>
            </a:r>
            <a:r>
              <a:rPr lang="en-US" altLang="ja-JP" sz="1600" dirty="0" smtClean="0"/>
              <a:t>, p</a:t>
            </a:r>
            <a:r>
              <a:rPr lang="en-US" altLang="ja-JP" sz="1600" baseline="-25000" dirty="0" smtClean="0"/>
              <a:t>1</a:t>
            </a:r>
            <a:r>
              <a:rPr lang="en-US" altLang="ja-JP" sz="1600" dirty="0" smtClean="0"/>
              <a:t>R-c</a:t>
            </a:r>
            <a:r>
              <a:rPr lang="en-US" altLang="ja-JP" sz="1600" baseline="30000" dirty="0" smtClean="0"/>
              <a:t>r</a:t>
            </a:r>
            <a:r>
              <a:rPr lang="en-US" altLang="ja-JP" sz="1600" dirty="0" smtClean="0"/>
              <a:t>, p</a:t>
            </a:r>
            <a:r>
              <a:rPr lang="en-US" altLang="ja-JP" sz="1600" baseline="-25000" dirty="0" smtClean="0"/>
              <a:t>1</a:t>
            </a:r>
            <a:r>
              <a:rPr lang="en-US" altLang="ja-JP" sz="1600" dirty="0" smtClean="0"/>
              <a:t>(1-R)-c</a:t>
            </a:r>
            <a:r>
              <a:rPr lang="en-US" altLang="ja-JP" sz="1600" baseline="30000" dirty="0" smtClean="0"/>
              <a:t>r</a:t>
            </a:r>
            <a:r>
              <a:rPr lang="en-US" altLang="ja-JP" sz="1600" dirty="0" smtClean="0"/>
              <a:t>]</a:t>
            </a:r>
            <a:endParaRPr lang="ja-JP" altLang="ja-JP" sz="1600" dirty="0" smtClean="0"/>
          </a:p>
          <a:p>
            <a:r>
              <a:rPr lang="ja-JP" altLang="ja-JP" sz="1600" dirty="0" smtClean="0"/>
              <a:t>　　　　　　</a:t>
            </a:r>
            <a:r>
              <a:rPr lang="en-US" altLang="ja-JP" sz="1600" dirty="0" smtClean="0"/>
              <a:t>{</a:t>
            </a:r>
            <a:r>
              <a:rPr lang="ja-JP" altLang="ja-JP" sz="1600" dirty="0" smtClean="0"/>
              <a:t>服従</a:t>
            </a:r>
            <a:r>
              <a:rPr lang="en-US" altLang="ja-JP" sz="1600" dirty="0" smtClean="0"/>
              <a:t>}</a:t>
            </a:r>
            <a:endParaRPr lang="ja-JP" altLang="ja-JP" sz="1600" dirty="0" smtClean="0"/>
          </a:p>
          <a:p>
            <a:r>
              <a:rPr lang="ja-JP" altLang="ja-JP" sz="1600" dirty="0" smtClean="0"/>
              <a:t>政府　</a:t>
            </a:r>
            <a:r>
              <a:rPr lang="en-US" altLang="ja-JP" sz="1600" dirty="0" smtClean="0"/>
              <a:t>{R</a:t>
            </a:r>
            <a:r>
              <a:rPr lang="ja-JP" altLang="ja-JP" sz="1600" dirty="0" smtClean="0"/>
              <a:t>を決定</a:t>
            </a:r>
            <a:r>
              <a:rPr lang="en-US" altLang="ja-JP" sz="1600" dirty="0" smtClean="0"/>
              <a:t>}</a:t>
            </a:r>
            <a:r>
              <a:rPr lang="ja-JP" altLang="en-US" sz="1600" dirty="0" smtClean="0"/>
              <a:t>　</a:t>
            </a:r>
            <a:r>
              <a:rPr lang="ja-JP" altLang="ja-JP" sz="1600" dirty="0" smtClean="0"/>
              <a:t>　　　　　　　　</a:t>
            </a:r>
            <a:r>
              <a:rPr lang="en-US" altLang="ja-JP" sz="1600" dirty="0" smtClean="0"/>
              <a:t>[</a:t>
            </a:r>
            <a:r>
              <a:rPr lang="ja-JP" altLang="ja-JP" sz="1600" dirty="0" smtClean="0"/>
              <a:t>体制存続</a:t>
            </a:r>
            <a:r>
              <a:rPr lang="en-US" altLang="ja-JP" sz="1600" dirty="0" smtClean="0"/>
              <a:t>]         </a:t>
            </a:r>
            <a:r>
              <a:rPr lang="ja-JP" altLang="en-US" sz="1600" dirty="0" smtClean="0"/>
              <a:t>　　</a:t>
            </a:r>
            <a:r>
              <a:rPr lang="en-US" altLang="ja-JP" sz="1600" dirty="0" smtClean="0"/>
              <a:t>        [0, R, 1-R]</a:t>
            </a:r>
            <a:endParaRPr lang="ja-JP" altLang="ja-JP" sz="1600" dirty="0" smtClean="0"/>
          </a:p>
          <a:p>
            <a:r>
              <a:rPr lang="en-US" altLang="ja-JP" sz="1600" dirty="0" smtClean="0"/>
              <a:t> </a:t>
            </a:r>
            <a:endParaRPr lang="ja-JP" altLang="ja-JP" sz="1600" dirty="0" smtClean="0"/>
          </a:p>
          <a:p>
            <a:r>
              <a:rPr lang="en-US" altLang="ja-JP" sz="1600" dirty="0" smtClean="0"/>
              <a:t>p</a:t>
            </a:r>
            <a:r>
              <a:rPr lang="en-US" altLang="ja-JP" sz="1600" baseline="-25000" dirty="0" smtClean="0"/>
              <a:t>2</a:t>
            </a:r>
            <a:r>
              <a:rPr lang="en-US" altLang="ja-JP" sz="1600" dirty="0" smtClean="0"/>
              <a:t>&lt; (1-α)d+c</a:t>
            </a:r>
            <a:r>
              <a:rPr lang="en-US" altLang="ja-JP" sz="1600" baseline="30000" dirty="0" smtClean="0"/>
              <a:t>r</a:t>
            </a:r>
            <a:r>
              <a:rPr lang="ja-JP" altLang="en-US" sz="1600" dirty="0" smtClean="0"/>
              <a:t>のとき</a:t>
            </a:r>
            <a:r>
              <a:rPr lang="en-US" altLang="ja-JP" sz="1600" dirty="0" smtClean="0">
                <a:latin typeface="+mj-ea"/>
              </a:rPr>
              <a:t>R</a:t>
            </a:r>
            <a:r>
              <a:rPr lang="ja-JP" altLang="en-US" sz="1600" dirty="0" smtClean="0">
                <a:latin typeface="+mj-ea"/>
              </a:rPr>
              <a:t>≦</a:t>
            </a:r>
            <a:r>
              <a:rPr lang="en-US" altLang="ja-JP" sz="1600" dirty="0" smtClean="0"/>
              <a:t>{</a:t>
            </a:r>
            <a:r>
              <a:rPr lang="en-US" altLang="ja-JP" sz="1600" dirty="0" err="1" smtClean="0"/>
              <a:t>αd</a:t>
            </a:r>
            <a:r>
              <a:rPr lang="en-US" altLang="ja-JP" sz="1600" dirty="0" smtClean="0">
                <a:latin typeface="+mj-ea"/>
              </a:rPr>
              <a:t>(1-p</a:t>
            </a:r>
            <a:r>
              <a:rPr lang="en-US" altLang="ja-JP" sz="1600" baseline="-25000" dirty="0" smtClean="0">
                <a:latin typeface="+mj-ea"/>
              </a:rPr>
              <a:t>2</a:t>
            </a:r>
            <a:r>
              <a:rPr lang="en-US" altLang="ja-JP" sz="1600" dirty="0" smtClean="0">
                <a:latin typeface="+mj-ea"/>
              </a:rPr>
              <a:t>)+</a:t>
            </a:r>
            <a:r>
              <a:rPr lang="en-US" altLang="ja-JP" sz="1600" dirty="0" err="1" smtClean="0">
                <a:latin typeface="+mj-ea"/>
              </a:rPr>
              <a:t>c</a:t>
            </a:r>
            <a:r>
              <a:rPr lang="en-US" altLang="ja-JP" sz="1600" baseline="30000" dirty="0" err="1" smtClean="0">
                <a:latin typeface="+mj-ea"/>
              </a:rPr>
              <a:t>r</a:t>
            </a:r>
            <a:r>
              <a:rPr lang="en-US" altLang="ja-JP" sz="1600" baseline="30000" dirty="0" smtClean="0">
                <a:latin typeface="+mj-ea"/>
              </a:rPr>
              <a:t>}</a:t>
            </a:r>
            <a:r>
              <a:rPr lang="en-US" altLang="ja-JP" sz="1600" dirty="0" smtClean="0">
                <a:latin typeface="+mj-ea"/>
              </a:rPr>
              <a:t>/p</a:t>
            </a:r>
            <a:r>
              <a:rPr lang="en-US" altLang="ja-JP" sz="1600" baseline="-25000" dirty="0" smtClean="0">
                <a:latin typeface="+mj-ea"/>
              </a:rPr>
              <a:t>1</a:t>
            </a:r>
            <a:r>
              <a:rPr lang="ja-JP" altLang="en-US" sz="1600" dirty="0" smtClean="0">
                <a:latin typeface="+mj-ea"/>
              </a:rPr>
              <a:t>であれば軍部は</a:t>
            </a:r>
            <a:r>
              <a:rPr lang="en-US" altLang="ja-JP" sz="1600" dirty="0" smtClean="0">
                <a:latin typeface="+mj-ea"/>
              </a:rPr>
              <a:t>{</a:t>
            </a:r>
            <a:r>
              <a:rPr lang="ja-JP" altLang="en-US" sz="1600" dirty="0" smtClean="0">
                <a:latin typeface="+mj-ea"/>
              </a:rPr>
              <a:t>傍観</a:t>
            </a:r>
            <a:r>
              <a:rPr lang="en-US" altLang="ja-JP" sz="1600" dirty="0" smtClean="0">
                <a:latin typeface="+mj-ea"/>
              </a:rPr>
              <a:t>}</a:t>
            </a:r>
          </a:p>
          <a:p>
            <a:r>
              <a:rPr lang="en-US" altLang="ja-JP" sz="1600" dirty="0" smtClean="0"/>
              <a:t>p</a:t>
            </a:r>
            <a:r>
              <a:rPr lang="en-US" altLang="ja-JP" sz="1600" baseline="-25000" dirty="0" smtClean="0"/>
              <a:t>2</a:t>
            </a:r>
            <a:r>
              <a:rPr lang="ja-JP" altLang="en-US" sz="1600" dirty="0" smtClean="0"/>
              <a:t>≧</a:t>
            </a:r>
            <a:r>
              <a:rPr lang="en-US" altLang="ja-JP" sz="1600" dirty="0" smtClean="0"/>
              <a:t>(1-α)d+c</a:t>
            </a:r>
            <a:r>
              <a:rPr lang="en-US" altLang="ja-JP" sz="1600" baseline="30000" dirty="0" smtClean="0"/>
              <a:t>r</a:t>
            </a:r>
            <a:r>
              <a:rPr lang="ja-JP" altLang="en-US" sz="1600" dirty="0" smtClean="0"/>
              <a:t>であれば内戦、さもなければ民主化移行</a:t>
            </a:r>
            <a:endParaRPr lang="en-US" altLang="ja-JP" sz="1600" dirty="0" smtClean="0"/>
          </a:p>
          <a:p>
            <a:endParaRPr kumimoji="1" lang="ja-JP" altLang="en-US" sz="1600" dirty="0"/>
          </a:p>
        </p:txBody>
      </p:sp>
      <p:sp>
        <p:nvSpPr>
          <p:cNvPr id="2" name="タイトル 1"/>
          <p:cNvSpPr>
            <a:spLocks noGrp="1"/>
          </p:cNvSpPr>
          <p:nvPr>
            <p:ph type="title"/>
          </p:nvPr>
        </p:nvSpPr>
        <p:spPr/>
        <p:txBody>
          <a:bodyPr/>
          <a:lstStyle/>
          <a:p>
            <a:r>
              <a:rPr kumimoji="1" lang="ja-JP" altLang="en-US" dirty="0" smtClean="0"/>
              <a:t>証明</a:t>
            </a:r>
            <a:r>
              <a:rPr kumimoji="1" lang="en-US" altLang="ja-JP" dirty="0" smtClean="0"/>
              <a:t>(</a:t>
            </a:r>
            <a:r>
              <a:rPr kumimoji="1" lang="ja-JP" altLang="en-US" dirty="0" smtClean="0"/>
              <a:t>均衡条件の絞り込み</a:t>
            </a:r>
            <a:r>
              <a:rPr kumimoji="1" lang="en-US" altLang="ja-JP" dirty="0" smtClean="0"/>
              <a:t>)</a:t>
            </a:r>
            <a:endParaRPr kumimoji="1" lang="ja-JP" altLang="en-US" dirty="0"/>
          </a:p>
        </p:txBody>
      </p:sp>
      <p:cxnSp>
        <p:nvCxnSpPr>
          <p:cNvPr id="5" name="直線コネクタ 4"/>
          <p:cNvCxnSpPr/>
          <p:nvPr/>
        </p:nvCxnSpPr>
        <p:spPr bwMode="auto">
          <a:xfrm flipV="1">
            <a:off x="1403648" y="2780928"/>
            <a:ext cx="4104456" cy="2232248"/>
          </a:xfrm>
          <a:prstGeom prst="line">
            <a:avLst/>
          </a:prstGeom>
          <a:solidFill>
            <a:schemeClr val="accent1"/>
          </a:solidFill>
          <a:ln w="60325" cap="flat" cmpd="sng" algn="ctr">
            <a:solidFill>
              <a:schemeClr val="bg1"/>
            </a:solidFill>
            <a:prstDash val="solid"/>
            <a:round/>
            <a:headEnd type="none" w="med" len="med"/>
            <a:tailEnd type="none" w="med" len="med"/>
          </a:ln>
          <a:effectLst/>
        </p:spPr>
      </p:cxnSp>
      <p:cxnSp>
        <p:nvCxnSpPr>
          <p:cNvPr id="7" name="直線コネクタ 6"/>
          <p:cNvCxnSpPr/>
          <p:nvPr/>
        </p:nvCxnSpPr>
        <p:spPr bwMode="auto">
          <a:xfrm>
            <a:off x="2339752" y="4509120"/>
            <a:ext cx="1800200" cy="576064"/>
          </a:xfrm>
          <a:prstGeom prst="line">
            <a:avLst/>
          </a:prstGeom>
          <a:solidFill>
            <a:schemeClr val="accent1"/>
          </a:solidFill>
          <a:ln w="60325" cap="flat" cmpd="sng" algn="ctr">
            <a:solidFill>
              <a:schemeClr val="bg1"/>
            </a:solidFill>
            <a:prstDash val="solid"/>
            <a:round/>
            <a:headEnd type="none" w="med" len="med"/>
            <a:tailEnd type="none" w="med" len="med"/>
          </a:ln>
          <a:effectLst/>
        </p:spPr>
      </p:cxnSp>
      <p:cxnSp>
        <p:nvCxnSpPr>
          <p:cNvPr id="8" name="直線コネクタ 7"/>
          <p:cNvCxnSpPr/>
          <p:nvPr/>
        </p:nvCxnSpPr>
        <p:spPr bwMode="auto">
          <a:xfrm>
            <a:off x="3275856" y="4005064"/>
            <a:ext cx="1368152" cy="432048"/>
          </a:xfrm>
          <a:prstGeom prst="line">
            <a:avLst/>
          </a:prstGeom>
          <a:solidFill>
            <a:schemeClr val="accent1"/>
          </a:solidFill>
          <a:ln w="60325" cap="flat" cmpd="sng" algn="ctr">
            <a:solidFill>
              <a:schemeClr val="bg1"/>
            </a:solidFill>
            <a:prstDash val="solid"/>
            <a:round/>
            <a:headEnd type="none" w="med" len="med"/>
            <a:tailEnd type="none" w="med" len="med"/>
          </a:ln>
          <a:effectLst/>
        </p:spPr>
      </p:cxnSp>
      <p:cxnSp>
        <p:nvCxnSpPr>
          <p:cNvPr id="10" name="直線コネクタ 9"/>
          <p:cNvCxnSpPr/>
          <p:nvPr/>
        </p:nvCxnSpPr>
        <p:spPr bwMode="auto">
          <a:xfrm>
            <a:off x="4427984" y="3356992"/>
            <a:ext cx="1152128" cy="432048"/>
          </a:xfrm>
          <a:prstGeom prst="line">
            <a:avLst/>
          </a:prstGeom>
          <a:solidFill>
            <a:schemeClr val="accent1"/>
          </a:solidFill>
          <a:ln w="60325" cap="flat" cmpd="sng" algn="ctr">
            <a:solidFill>
              <a:schemeClr val="bg1"/>
            </a:solidFill>
            <a:prstDash val="solid"/>
            <a:round/>
            <a:headEnd type="none" w="med" len="med"/>
            <a:tailEnd type="none" w="med" len="med"/>
          </a:ln>
          <a:effectLst/>
        </p:spPr>
      </p:cxnSp>
      <p:cxnSp>
        <p:nvCxnSpPr>
          <p:cNvPr id="11" name="直線コネクタ 10"/>
          <p:cNvCxnSpPr/>
          <p:nvPr/>
        </p:nvCxnSpPr>
        <p:spPr bwMode="auto">
          <a:xfrm flipV="1">
            <a:off x="1403648" y="3356992"/>
            <a:ext cx="3024336" cy="1656184"/>
          </a:xfrm>
          <a:prstGeom prst="line">
            <a:avLst/>
          </a:prstGeom>
          <a:solidFill>
            <a:schemeClr val="accent1"/>
          </a:solidFill>
          <a:ln w="60325" cap="flat" cmpd="sng" algn="ctr">
            <a:solidFill>
              <a:srgbClr val="92D050"/>
            </a:solidFill>
            <a:prstDash val="solid"/>
            <a:round/>
            <a:headEnd type="none" w="med" len="med"/>
            <a:tailEnd type="none" w="med" len="med"/>
          </a:ln>
          <a:effectLst/>
        </p:spPr>
      </p:cxnSp>
      <p:cxnSp>
        <p:nvCxnSpPr>
          <p:cNvPr id="14" name="直線コネクタ 13"/>
          <p:cNvCxnSpPr/>
          <p:nvPr/>
        </p:nvCxnSpPr>
        <p:spPr bwMode="auto">
          <a:xfrm flipV="1">
            <a:off x="4427984" y="2780928"/>
            <a:ext cx="1080120" cy="576064"/>
          </a:xfrm>
          <a:prstGeom prst="line">
            <a:avLst/>
          </a:prstGeom>
          <a:solidFill>
            <a:schemeClr val="accent1"/>
          </a:solidFill>
          <a:ln w="60325" cap="flat" cmpd="sng" algn="ctr">
            <a:solidFill>
              <a:srgbClr val="92D050"/>
            </a:solidFill>
            <a:prstDash val="solid"/>
            <a:round/>
            <a:headEnd type="none" w="med" len="med"/>
            <a:tailEnd type="none" w="med" len="med"/>
          </a:ln>
          <a:effectLst/>
        </p:spPr>
      </p:cxnSp>
      <p:cxnSp>
        <p:nvCxnSpPr>
          <p:cNvPr id="16" name="直線コネクタ 15"/>
          <p:cNvCxnSpPr>
            <a:endCxn id="29" idx="1"/>
          </p:cNvCxnSpPr>
          <p:nvPr/>
        </p:nvCxnSpPr>
        <p:spPr bwMode="auto">
          <a:xfrm>
            <a:off x="4427984" y="3356992"/>
            <a:ext cx="1145201" cy="412767"/>
          </a:xfrm>
          <a:prstGeom prst="line">
            <a:avLst/>
          </a:prstGeom>
          <a:solidFill>
            <a:schemeClr val="accent1"/>
          </a:solidFill>
          <a:ln w="60325" cap="flat" cmpd="sng" algn="ctr">
            <a:solidFill>
              <a:srgbClr val="FFFF00"/>
            </a:solidFill>
            <a:prstDash val="solid"/>
            <a:round/>
            <a:headEnd type="none" w="med" len="med"/>
            <a:tailEnd type="none" w="med" len="med"/>
          </a:ln>
          <a:effectLst/>
        </p:spPr>
      </p:cxnSp>
      <p:sp>
        <p:nvSpPr>
          <p:cNvPr id="28" name="円/楕円 27"/>
          <p:cNvSpPr/>
          <p:nvPr/>
        </p:nvSpPr>
        <p:spPr bwMode="auto">
          <a:xfrm>
            <a:off x="5508104" y="2564904"/>
            <a:ext cx="1224136" cy="360040"/>
          </a:xfrm>
          <a:prstGeom prst="ellipse">
            <a:avLst/>
          </a:prstGeom>
          <a:noFill/>
          <a:ln w="2540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cs typeface="Arial" charset="0"/>
            </a:endParaRPr>
          </a:p>
        </p:txBody>
      </p:sp>
      <p:sp>
        <p:nvSpPr>
          <p:cNvPr id="29" name="円/楕円 28"/>
          <p:cNvSpPr/>
          <p:nvPr/>
        </p:nvSpPr>
        <p:spPr bwMode="auto">
          <a:xfrm>
            <a:off x="5436096" y="3717032"/>
            <a:ext cx="936104" cy="360040"/>
          </a:xfrm>
          <a:prstGeom prst="ellipse">
            <a:avLst/>
          </a:prstGeom>
          <a:noFill/>
          <a:ln w="254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29"/>
                                        </p:tgtEl>
                                        <p:attrNameLst>
                                          <p:attrName>style.visibility</p:attrName>
                                        </p:attrNameLst>
                                      </p:cBhvr>
                                      <p:to>
                                        <p:strVal val="visible"/>
                                      </p:to>
                                    </p:set>
                                    <p:anim calcmode="lin" valueType="num">
                                      <p:cBhvr>
                                        <p:cTn id="17" dur="1000" fill="hold"/>
                                        <p:tgtEl>
                                          <p:spTgt spid="29"/>
                                        </p:tgtEl>
                                        <p:attrNameLst>
                                          <p:attrName>ppt_w</p:attrName>
                                        </p:attrNameLst>
                                      </p:cBhvr>
                                      <p:tavLst>
                                        <p:tav tm="0">
                                          <p:val>
                                            <p:fltVal val="0"/>
                                          </p:val>
                                        </p:tav>
                                        <p:tav tm="100000">
                                          <p:val>
                                            <p:strVal val="#ppt_w"/>
                                          </p:val>
                                        </p:tav>
                                      </p:tavLst>
                                    </p:anim>
                                    <p:anim calcmode="lin" valueType="num">
                                      <p:cBhvr>
                                        <p:cTn id="18" dur="1000" fill="hold"/>
                                        <p:tgtEl>
                                          <p:spTgt spid="29"/>
                                        </p:tgtEl>
                                        <p:attrNameLst>
                                          <p:attrName>ppt_h</p:attrName>
                                        </p:attrNameLst>
                                      </p:cBhvr>
                                      <p:tavLst>
                                        <p:tav tm="0">
                                          <p:val>
                                            <p:fltVal val="0"/>
                                          </p:val>
                                        </p:tav>
                                        <p:tav tm="100000">
                                          <p:val>
                                            <p:strVal val="#ppt_h"/>
                                          </p:val>
                                        </p:tav>
                                      </p:tavLst>
                                    </p:anim>
                                    <p:anim calcmode="lin" valueType="num">
                                      <p:cBhvr>
                                        <p:cTn id="19" dur="1000" fill="hold"/>
                                        <p:tgtEl>
                                          <p:spTgt spid="29"/>
                                        </p:tgtEl>
                                        <p:attrNameLst>
                                          <p:attrName>style.rotation</p:attrName>
                                        </p:attrNameLst>
                                      </p:cBhvr>
                                      <p:tavLst>
                                        <p:tav tm="0">
                                          <p:val>
                                            <p:fltVal val="90"/>
                                          </p:val>
                                        </p:tav>
                                        <p:tav tm="100000">
                                          <p:val>
                                            <p:fltVal val="0"/>
                                          </p:val>
                                        </p:tav>
                                      </p:tavLst>
                                    </p:anim>
                                    <p:animEffect transition="in" filter="fade">
                                      <p:cBhvr>
                                        <p:cTn id="20" dur="10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xit" presetSubtype="0" fill="hold" grpId="1" nodeType="clickEffect">
                                  <p:stCondLst>
                                    <p:cond delay="0"/>
                                  </p:stCondLst>
                                  <p:iterate type="lt">
                                    <p:tmPct val="5000"/>
                                  </p:iterate>
                                  <p:childTnLst>
                                    <p:anim calcmode="lin" valueType="num">
                                      <p:cBhvr>
                                        <p:cTn id="24" dur="1000"/>
                                        <p:tgtEl>
                                          <p:spTgt spid="29"/>
                                        </p:tgtEl>
                                        <p:attrNameLst>
                                          <p:attrName>ppt_w</p:attrName>
                                        </p:attrNameLst>
                                      </p:cBhvr>
                                      <p:tavLst>
                                        <p:tav tm="0">
                                          <p:val>
                                            <p:strVal val="ppt_w"/>
                                          </p:val>
                                        </p:tav>
                                        <p:tav tm="100000">
                                          <p:val>
                                            <p:fltVal val="0"/>
                                          </p:val>
                                        </p:tav>
                                      </p:tavLst>
                                    </p:anim>
                                    <p:anim calcmode="lin" valueType="num">
                                      <p:cBhvr>
                                        <p:cTn id="25" dur="1000"/>
                                        <p:tgtEl>
                                          <p:spTgt spid="29"/>
                                        </p:tgtEl>
                                        <p:attrNameLst>
                                          <p:attrName>ppt_h</p:attrName>
                                        </p:attrNameLst>
                                      </p:cBhvr>
                                      <p:tavLst>
                                        <p:tav tm="0">
                                          <p:val>
                                            <p:strVal val="ppt_h"/>
                                          </p:val>
                                        </p:tav>
                                        <p:tav tm="100000">
                                          <p:val>
                                            <p:fltVal val="0"/>
                                          </p:val>
                                        </p:tav>
                                      </p:tavLst>
                                    </p:anim>
                                    <p:anim calcmode="lin" valueType="num">
                                      <p:cBhvr>
                                        <p:cTn id="26" dur="1000"/>
                                        <p:tgtEl>
                                          <p:spTgt spid="29"/>
                                        </p:tgtEl>
                                        <p:attrNameLst>
                                          <p:attrName>style.rotation</p:attrName>
                                        </p:attrNameLst>
                                      </p:cBhvr>
                                      <p:tavLst>
                                        <p:tav tm="0">
                                          <p:val>
                                            <p:fltVal val="0"/>
                                          </p:val>
                                        </p:tav>
                                        <p:tav tm="100000">
                                          <p:val>
                                            <p:fltVal val="90"/>
                                          </p:val>
                                        </p:tav>
                                      </p:tavLst>
                                    </p:anim>
                                    <p:animEffect transition="out" filter="fade">
                                      <p:cBhvr>
                                        <p:cTn id="27" dur="1000"/>
                                        <p:tgtEl>
                                          <p:spTgt spid="29"/>
                                        </p:tgtEl>
                                      </p:cBhvr>
                                    </p:animEffect>
                                    <p:set>
                                      <p:cBhvr>
                                        <p:cTn id="28" dur="1" fill="hold">
                                          <p:stCondLst>
                                            <p:cond delay="999"/>
                                          </p:stCondLst>
                                        </p:cTn>
                                        <p:tgtEl>
                                          <p:spTgt spid="2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xit" presetSubtype="2" fill="hold" nodeType="clickEffect">
                                  <p:stCondLst>
                                    <p:cond delay="0"/>
                                  </p:stCondLst>
                                  <p:childTnLst>
                                    <p:animEffect transition="out" filter="wipe(right)">
                                      <p:cBhvr>
                                        <p:cTn id="32" dur="500"/>
                                        <p:tgtEl>
                                          <p:spTgt spid="16"/>
                                        </p:tgtEl>
                                      </p:cBhvr>
                                    </p:animEffect>
                                    <p:set>
                                      <p:cBhvr>
                                        <p:cTn id="33" dur="1" fill="hold">
                                          <p:stCondLst>
                                            <p:cond delay="499"/>
                                          </p:stCondLst>
                                        </p:cTn>
                                        <p:tgtEl>
                                          <p:spTgt spid="1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iterate type="lt">
                                    <p:tmPct val="5000"/>
                                  </p:iterate>
                                  <p:childTnLst>
                                    <p:set>
                                      <p:cBhvr>
                                        <p:cTn id="42" dur="1" fill="hold">
                                          <p:stCondLst>
                                            <p:cond delay="0"/>
                                          </p:stCondLst>
                                        </p:cTn>
                                        <p:tgtEl>
                                          <p:spTgt spid="28"/>
                                        </p:tgtEl>
                                        <p:attrNameLst>
                                          <p:attrName>style.visibility</p:attrName>
                                        </p:attrNameLst>
                                      </p:cBhvr>
                                      <p:to>
                                        <p:strVal val="visible"/>
                                      </p:to>
                                    </p:set>
                                    <p:anim calcmode="lin" valueType="num">
                                      <p:cBhvr>
                                        <p:cTn id="43" dur="1000" fill="hold"/>
                                        <p:tgtEl>
                                          <p:spTgt spid="28"/>
                                        </p:tgtEl>
                                        <p:attrNameLst>
                                          <p:attrName>ppt_w</p:attrName>
                                        </p:attrNameLst>
                                      </p:cBhvr>
                                      <p:tavLst>
                                        <p:tav tm="0">
                                          <p:val>
                                            <p:fltVal val="0"/>
                                          </p:val>
                                        </p:tav>
                                        <p:tav tm="100000">
                                          <p:val>
                                            <p:strVal val="#ppt_w"/>
                                          </p:val>
                                        </p:tav>
                                      </p:tavLst>
                                    </p:anim>
                                    <p:anim calcmode="lin" valueType="num">
                                      <p:cBhvr>
                                        <p:cTn id="44" dur="1000" fill="hold"/>
                                        <p:tgtEl>
                                          <p:spTgt spid="28"/>
                                        </p:tgtEl>
                                        <p:attrNameLst>
                                          <p:attrName>ppt_h</p:attrName>
                                        </p:attrNameLst>
                                      </p:cBhvr>
                                      <p:tavLst>
                                        <p:tav tm="0">
                                          <p:val>
                                            <p:fltVal val="0"/>
                                          </p:val>
                                        </p:tav>
                                        <p:tav tm="100000">
                                          <p:val>
                                            <p:strVal val="#ppt_h"/>
                                          </p:val>
                                        </p:tav>
                                      </p:tavLst>
                                    </p:anim>
                                    <p:anim calcmode="lin" valueType="num">
                                      <p:cBhvr>
                                        <p:cTn id="45" dur="1000" fill="hold"/>
                                        <p:tgtEl>
                                          <p:spTgt spid="28"/>
                                        </p:tgtEl>
                                        <p:attrNameLst>
                                          <p:attrName>style.rotation</p:attrName>
                                        </p:attrNameLst>
                                      </p:cBhvr>
                                      <p:tavLst>
                                        <p:tav tm="0">
                                          <p:val>
                                            <p:fltVal val="90"/>
                                          </p:val>
                                        </p:tav>
                                        <p:tav tm="100000">
                                          <p:val>
                                            <p:fltVal val="0"/>
                                          </p:val>
                                        </p:tav>
                                      </p:tavLst>
                                    </p:anim>
                                    <p:animEffect transition="in" filter="fade">
                                      <p:cBhvr>
                                        <p:cTn id="46" dur="10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grpId="1" nodeType="clickEffect">
                                  <p:stCondLst>
                                    <p:cond delay="0"/>
                                  </p:stCondLst>
                                  <p:iterate type="lt">
                                    <p:tmPct val="0"/>
                                  </p:iterate>
                                  <p:childTnLst>
                                    <p:animRot by="21600000">
                                      <p:cBhvr>
                                        <p:cTn id="50" dur="2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79712" y="260648"/>
            <a:ext cx="6629400" cy="1143000"/>
          </a:xfrm>
        </p:spPr>
        <p:txBody>
          <a:bodyPr/>
          <a:lstStyle/>
          <a:p>
            <a:r>
              <a:rPr kumimoji="1" lang="ja-JP" altLang="en-US" sz="3600" dirty="0" smtClean="0"/>
              <a:t>パトロネージ・ゲームの解軌道</a:t>
            </a:r>
            <a:r>
              <a:rPr kumimoji="1" lang="en-US" altLang="ja-JP" sz="3600" dirty="0" smtClean="0"/>
              <a:t/>
            </a:r>
            <a:br>
              <a:rPr kumimoji="1" lang="en-US" altLang="ja-JP" sz="3600" dirty="0" smtClean="0"/>
            </a:br>
            <a:r>
              <a:rPr lang="ja-JP" altLang="en-US" sz="3600" dirty="0" smtClean="0"/>
              <a:t>（市民）</a:t>
            </a:r>
            <a:endParaRPr kumimoji="1" lang="ja-JP" altLang="en-US" sz="3600" dirty="0"/>
          </a:p>
        </p:txBody>
      </p:sp>
      <p:pic>
        <p:nvPicPr>
          <p:cNvPr id="1027" name="Picture 3" descr="C:\Users\Shingo\Desktop\patronage_fig1.png"/>
          <p:cNvPicPr>
            <a:picLocks noGrp="1" noChangeAspect="1" noChangeArrowheads="1"/>
          </p:cNvPicPr>
          <p:nvPr>
            <p:ph idx="1"/>
          </p:nvPr>
        </p:nvPicPr>
        <p:blipFill>
          <a:blip r:embed="rId2" cstate="print"/>
          <a:srcRect/>
          <a:stretch>
            <a:fillRect/>
          </a:stretch>
        </p:blipFill>
        <p:spPr bwMode="auto">
          <a:xfrm>
            <a:off x="1902172" y="1992191"/>
            <a:ext cx="5339655" cy="3986455"/>
          </a:xfrm>
          <a:prstGeom prst="rect">
            <a:avLst/>
          </a:prstGeom>
          <a:noFill/>
        </p:spPr>
      </p:pic>
      <p:cxnSp>
        <p:nvCxnSpPr>
          <p:cNvPr id="10" name="直線矢印コネクタ 9"/>
          <p:cNvCxnSpPr/>
          <p:nvPr/>
        </p:nvCxnSpPr>
        <p:spPr bwMode="auto">
          <a:xfrm rot="10800000" flipV="1">
            <a:off x="4067944" y="2996952"/>
            <a:ext cx="1008112" cy="2160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直線矢印コネクタ 11"/>
          <p:cNvCxnSpPr/>
          <p:nvPr/>
        </p:nvCxnSpPr>
        <p:spPr bwMode="auto">
          <a:xfrm rot="16200000" flipH="1">
            <a:off x="5004048" y="3284984"/>
            <a:ext cx="576064" cy="14401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直線矢印コネクタ 13"/>
          <p:cNvCxnSpPr/>
          <p:nvPr/>
        </p:nvCxnSpPr>
        <p:spPr bwMode="auto">
          <a:xfrm rot="5400000" flipH="1" flipV="1">
            <a:off x="2555776" y="3717032"/>
            <a:ext cx="1080120" cy="3600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直線矢印コネクタ 15"/>
          <p:cNvCxnSpPr>
            <a:stCxn id="18" idx="0"/>
          </p:cNvCxnSpPr>
          <p:nvPr/>
        </p:nvCxnSpPr>
        <p:spPr bwMode="auto">
          <a:xfrm rot="5400000" flipH="1" flipV="1">
            <a:off x="3653898" y="3519010"/>
            <a:ext cx="720080" cy="11161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テキスト ボックス 16"/>
          <p:cNvSpPr txBox="1"/>
          <p:nvPr/>
        </p:nvSpPr>
        <p:spPr>
          <a:xfrm>
            <a:off x="5076056" y="2708920"/>
            <a:ext cx="1512168" cy="369332"/>
          </a:xfrm>
          <a:prstGeom prst="rect">
            <a:avLst/>
          </a:prstGeom>
          <a:noFill/>
        </p:spPr>
        <p:txBody>
          <a:bodyPr wrap="square" rtlCol="0">
            <a:spAutoFit/>
          </a:bodyPr>
          <a:lstStyle/>
          <a:p>
            <a:r>
              <a:rPr kumimoji="1" lang="en-US" altLang="ja-JP" dirty="0" smtClean="0"/>
              <a:t>d</a:t>
            </a:r>
            <a:r>
              <a:rPr kumimoji="1" lang="en-US" altLang="ja-JP" sz="1100" dirty="0" smtClean="0"/>
              <a:t>1</a:t>
            </a:r>
            <a:r>
              <a:rPr kumimoji="1" lang="ja-JP" altLang="en-US" dirty="0" err="1" smtClean="0"/>
              <a:t>の解</a:t>
            </a:r>
            <a:r>
              <a:rPr kumimoji="1" lang="ja-JP" altLang="en-US" dirty="0" smtClean="0"/>
              <a:t>軌道</a:t>
            </a:r>
            <a:endParaRPr kumimoji="1" lang="ja-JP" altLang="en-US" dirty="0"/>
          </a:p>
        </p:txBody>
      </p:sp>
      <p:sp>
        <p:nvSpPr>
          <p:cNvPr id="18" name="テキスト ボックス 17"/>
          <p:cNvSpPr txBox="1"/>
          <p:nvPr/>
        </p:nvSpPr>
        <p:spPr>
          <a:xfrm>
            <a:off x="2699792" y="4437112"/>
            <a:ext cx="1512168" cy="369332"/>
          </a:xfrm>
          <a:prstGeom prst="rect">
            <a:avLst/>
          </a:prstGeom>
          <a:noFill/>
        </p:spPr>
        <p:txBody>
          <a:bodyPr wrap="square" rtlCol="0">
            <a:spAutoFit/>
          </a:bodyPr>
          <a:lstStyle/>
          <a:p>
            <a:r>
              <a:rPr kumimoji="1" lang="en-US" altLang="ja-JP" dirty="0" smtClean="0"/>
              <a:t>d</a:t>
            </a:r>
            <a:r>
              <a:rPr kumimoji="1" lang="en-US" altLang="ja-JP" sz="1100" dirty="0" smtClean="0"/>
              <a:t>2</a:t>
            </a:r>
            <a:r>
              <a:rPr kumimoji="1" lang="ja-JP" altLang="en-US" dirty="0" err="1" smtClean="0"/>
              <a:t>の解</a:t>
            </a:r>
            <a:r>
              <a:rPr kumimoji="1" lang="ja-JP" altLang="en-US" dirty="0" smtClean="0"/>
              <a:t>軌道</a:t>
            </a:r>
            <a:endParaRPr kumimoji="1" lang="ja-JP" altLang="en-US" dirty="0"/>
          </a:p>
        </p:txBody>
      </p:sp>
      <p:cxnSp>
        <p:nvCxnSpPr>
          <p:cNvPr id="24" name="直線コネクタ 23"/>
          <p:cNvCxnSpPr/>
          <p:nvPr/>
        </p:nvCxnSpPr>
        <p:spPr bwMode="auto">
          <a:xfrm rot="5400000">
            <a:off x="3779912" y="4653136"/>
            <a:ext cx="1872208" cy="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6" name="直線コネクタ 25"/>
          <p:cNvCxnSpPr/>
          <p:nvPr/>
        </p:nvCxnSpPr>
        <p:spPr bwMode="auto">
          <a:xfrm rot="5400000">
            <a:off x="3347864" y="4653136"/>
            <a:ext cx="1872208"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7" name="テキスト ボックス 26"/>
          <p:cNvSpPr txBox="1"/>
          <p:nvPr/>
        </p:nvSpPr>
        <p:spPr>
          <a:xfrm>
            <a:off x="4499992" y="5589240"/>
            <a:ext cx="576064" cy="369332"/>
          </a:xfrm>
          <a:prstGeom prst="rect">
            <a:avLst/>
          </a:prstGeom>
          <a:solidFill>
            <a:schemeClr val="bg1">
              <a:alpha val="50000"/>
            </a:schemeClr>
          </a:solidFill>
        </p:spPr>
        <p:txBody>
          <a:bodyPr wrap="square" rtlCol="0">
            <a:spAutoFit/>
          </a:bodyPr>
          <a:lstStyle/>
          <a:p>
            <a:r>
              <a:rPr kumimoji="1" lang="en-US" altLang="ja-JP" dirty="0" smtClean="0"/>
              <a:t>p</a:t>
            </a:r>
            <a:r>
              <a:rPr kumimoji="1" lang="en-US" altLang="ja-JP" sz="1050" dirty="0" smtClean="0"/>
              <a:t>1</a:t>
            </a:r>
            <a:r>
              <a:rPr kumimoji="1" lang="en-US" altLang="ja-JP" dirty="0" smtClean="0"/>
              <a:t>*</a:t>
            </a:r>
            <a:endParaRPr kumimoji="1" lang="ja-JP" altLang="en-US" dirty="0"/>
          </a:p>
        </p:txBody>
      </p:sp>
      <p:sp>
        <p:nvSpPr>
          <p:cNvPr id="28" name="テキスト ボックス 27"/>
          <p:cNvSpPr txBox="1"/>
          <p:nvPr/>
        </p:nvSpPr>
        <p:spPr>
          <a:xfrm>
            <a:off x="3779912" y="5589240"/>
            <a:ext cx="576064" cy="369332"/>
          </a:xfrm>
          <a:prstGeom prst="rect">
            <a:avLst/>
          </a:prstGeom>
          <a:solidFill>
            <a:schemeClr val="bg1">
              <a:alpha val="50000"/>
            </a:schemeClr>
          </a:solidFill>
        </p:spPr>
        <p:txBody>
          <a:bodyPr wrap="square" rtlCol="0">
            <a:spAutoFit/>
          </a:bodyPr>
          <a:lstStyle/>
          <a:p>
            <a:r>
              <a:rPr kumimoji="1" lang="en-US" altLang="ja-JP" dirty="0" smtClean="0"/>
              <a:t>p</a:t>
            </a:r>
            <a:r>
              <a:rPr kumimoji="1" lang="en-US" altLang="ja-JP" sz="1050" dirty="0" smtClean="0"/>
              <a:t>1</a:t>
            </a:r>
            <a:r>
              <a:rPr kumimoji="1" lang="en-US" altLang="ja-JP" dirty="0" smtClean="0"/>
              <a:t>**</a:t>
            </a:r>
            <a:endParaRPr kumimoji="1" lang="ja-JP" alt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randombar(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randombar(horizont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par>
                                <p:cTn id="21" presetID="14" presetClass="entr" presetSubtype="1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par>
                                <p:cTn id="24" presetID="14"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up)">
                                      <p:cBhvr>
                                        <p:cTn id="31" dur="500"/>
                                        <p:tgtEl>
                                          <p:spTgt spid="2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randombar(horizontal)">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randombar(horizontal)">
                                      <p:cBhvr>
                                        <p:cTn id="39" dur="500"/>
                                        <p:tgtEl>
                                          <p:spTgt spid="18"/>
                                        </p:tgtEl>
                                      </p:cBhvr>
                                    </p:animEffect>
                                  </p:childTnLst>
                                </p:cTn>
                              </p:par>
                              <p:par>
                                <p:cTn id="40" presetID="14" presetClass="entr" presetSubtype="1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randombar(horizontal)">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smtClean="0"/>
              <a:t>パトロネージ・ゲームの解軌道</a:t>
            </a:r>
            <a:r>
              <a:rPr kumimoji="1" lang="en-US" altLang="ja-JP" sz="3600" dirty="0" smtClean="0"/>
              <a:t/>
            </a:r>
            <a:br>
              <a:rPr kumimoji="1" lang="en-US" altLang="ja-JP" sz="3600" dirty="0" smtClean="0"/>
            </a:br>
            <a:r>
              <a:rPr lang="ja-JP" altLang="en-US" sz="3600" dirty="0" smtClean="0"/>
              <a:t>（軍部）</a:t>
            </a:r>
            <a:endParaRPr kumimoji="1" lang="ja-JP" altLang="en-US" sz="3600" dirty="0"/>
          </a:p>
        </p:txBody>
      </p:sp>
      <p:pic>
        <p:nvPicPr>
          <p:cNvPr id="2050" name="Picture 2" descr="C:\Users\Shingo\Desktop\patronage_fig2.png"/>
          <p:cNvPicPr>
            <a:picLocks noGrp="1" noChangeAspect="1" noChangeArrowheads="1"/>
          </p:cNvPicPr>
          <p:nvPr>
            <p:ph idx="1"/>
          </p:nvPr>
        </p:nvPicPr>
        <p:blipFill>
          <a:blip r:embed="rId2" cstate="print"/>
          <a:srcRect/>
          <a:stretch>
            <a:fillRect/>
          </a:stretch>
        </p:blipFill>
        <p:spPr bwMode="auto">
          <a:xfrm>
            <a:off x="1907704" y="1988840"/>
            <a:ext cx="5339655" cy="3986455"/>
          </a:xfrm>
          <a:prstGeom prst="rect">
            <a:avLst/>
          </a:prstGeom>
          <a:noFill/>
        </p:spPr>
      </p:pic>
      <p:cxnSp>
        <p:nvCxnSpPr>
          <p:cNvPr id="6" name="直線コネクタ 5"/>
          <p:cNvCxnSpPr/>
          <p:nvPr/>
        </p:nvCxnSpPr>
        <p:spPr bwMode="auto">
          <a:xfrm>
            <a:off x="2627784" y="3140968"/>
            <a:ext cx="1512168"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0" name="直線コネクタ 9"/>
          <p:cNvCxnSpPr/>
          <p:nvPr/>
        </p:nvCxnSpPr>
        <p:spPr bwMode="auto">
          <a:xfrm rot="5400000">
            <a:off x="4031940" y="3248980"/>
            <a:ext cx="216024"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2" name="直線コネクタ 11"/>
          <p:cNvCxnSpPr/>
          <p:nvPr/>
        </p:nvCxnSpPr>
        <p:spPr bwMode="auto">
          <a:xfrm>
            <a:off x="2627784" y="2996952"/>
            <a:ext cx="2160240" cy="0"/>
          </a:xfrm>
          <a:prstGeom prst="line">
            <a:avLst/>
          </a:prstGeom>
          <a:solidFill>
            <a:schemeClr val="accent1"/>
          </a:solidFill>
          <a:ln w="25400" cap="flat" cmpd="sng" algn="ctr">
            <a:solidFill>
              <a:srgbClr val="FFC000"/>
            </a:solidFill>
            <a:prstDash val="solid"/>
            <a:round/>
            <a:headEnd type="none" w="med" len="med"/>
            <a:tailEnd type="none" w="med" len="med"/>
          </a:ln>
          <a:effectLst/>
        </p:spPr>
      </p:cxnSp>
      <p:cxnSp>
        <p:nvCxnSpPr>
          <p:cNvPr id="15" name="直線コネクタ 14"/>
          <p:cNvCxnSpPr/>
          <p:nvPr/>
        </p:nvCxnSpPr>
        <p:spPr bwMode="auto">
          <a:xfrm rot="5400000">
            <a:off x="4608004" y="3176972"/>
            <a:ext cx="360040" cy="0"/>
          </a:xfrm>
          <a:prstGeom prst="line">
            <a:avLst/>
          </a:prstGeom>
          <a:solidFill>
            <a:schemeClr val="accent1"/>
          </a:solidFill>
          <a:ln w="25400" cap="flat" cmpd="sng" algn="ctr">
            <a:solidFill>
              <a:srgbClr val="FFC000"/>
            </a:solidFill>
            <a:prstDash val="solid"/>
            <a:round/>
            <a:headEnd type="none" w="med" len="med"/>
            <a:tailEnd type="none" w="med" len="med"/>
          </a:ln>
          <a:effectLst/>
        </p:spPr>
      </p:cxnSp>
      <p:cxnSp>
        <p:nvCxnSpPr>
          <p:cNvPr id="20" name="直線矢印コネクタ 19"/>
          <p:cNvCxnSpPr/>
          <p:nvPr/>
        </p:nvCxnSpPr>
        <p:spPr bwMode="auto">
          <a:xfrm rot="10800000" flipV="1">
            <a:off x="3059832" y="2636912"/>
            <a:ext cx="1008112" cy="3600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直線矢印コネクタ 20"/>
          <p:cNvCxnSpPr/>
          <p:nvPr/>
        </p:nvCxnSpPr>
        <p:spPr bwMode="auto">
          <a:xfrm rot="16200000" flipH="1">
            <a:off x="4752020" y="2888940"/>
            <a:ext cx="504056" cy="14401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2" name="テキスト ボックス 21"/>
          <p:cNvSpPr txBox="1"/>
          <p:nvPr/>
        </p:nvSpPr>
        <p:spPr>
          <a:xfrm>
            <a:off x="4067944" y="2348880"/>
            <a:ext cx="1512168" cy="369332"/>
          </a:xfrm>
          <a:prstGeom prst="rect">
            <a:avLst/>
          </a:prstGeom>
          <a:noFill/>
        </p:spPr>
        <p:txBody>
          <a:bodyPr wrap="square" rtlCol="0">
            <a:spAutoFit/>
          </a:bodyPr>
          <a:lstStyle/>
          <a:p>
            <a:r>
              <a:rPr kumimoji="1" lang="en-US" altLang="ja-JP" dirty="0" smtClean="0"/>
              <a:t>d</a:t>
            </a:r>
            <a:r>
              <a:rPr kumimoji="1" lang="en-US" altLang="ja-JP" sz="1100" dirty="0" smtClean="0"/>
              <a:t>2</a:t>
            </a:r>
            <a:r>
              <a:rPr kumimoji="1" lang="ja-JP" altLang="en-US" dirty="0" err="1" smtClean="0"/>
              <a:t>の解</a:t>
            </a:r>
            <a:r>
              <a:rPr kumimoji="1" lang="ja-JP" altLang="en-US" dirty="0" smtClean="0"/>
              <a:t>軌道</a:t>
            </a:r>
            <a:endParaRPr kumimoji="1" lang="ja-JP" altLang="en-US" dirty="0"/>
          </a:p>
        </p:txBody>
      </p:sp>
      <p:cxnSp>
        <p:nvCxnSpPr>
          <p:cNvPr id="25" name="直線矢印コネクタ 24"/>
          <p:cNvCxnSpPr/>
          <p:nvPr/>
        </p:nvCxnSpPr>
        <p:spPr bwMode="auto">
          <a:xfrm rot="16200000" flipV="1">
            <a:off x="3275856" y="3356992"/>
            <a:ext cx="1368152" cy="93610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直線矢印コネクタ 25"/>
          <p:cNvCxnSpPr>
            <a:stCxn id="27" idx="0"/>
          </p:cNvCxnSpPr>
          <p:nvPr/>
        </p:nvCxnSpPr>
        <p:spPr bwMode="auto">
          <a:xfrm rot="5400000" flipH="1" flipV="1">
            <a:off x="4553998" y="3266982"/>
            <a:ext cx="1656184" cy="82809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7" name="テキスト ボックス 26"/>
          <p:cNvSpPr txBox="1"/>
          <p:nvPr/>
        </p:nvSpPr>
        <p:spPr>
          <a:xfrm>
            <a:off x="4211960" y="4509120"/>
            <a:ext cx="1512168" cy="369332"/>
          </a:xfrm>
          <a:prstGeom prst="rect">
            <a:avLst/>
          </a:prstGeom>
          <a:noFill/>
        </p:spPr>
        <p:txBody>
          <a:bodyPr wrap="square" rtlCol="0">
            <a:spAutoFit/>
          </a:bodyPr>
          <a:lstStyle/>
          <a:p>
            <a:r>
              <a:rPr kumimoji="1" lang="en-US" altLang="ja-JP" dirty="0" smtClean="0"/>
              <a:t>d</a:t>
            </a:r>
            <a:r>
              <a:rPr kumimoji="1" lang="en-US" altLang="ja-JP" sz="1100" dirty="0" smtClean="0"/>
              <a:t>1</a:t>
            </a:r>
            <a:r>
              <a:rPr kumimoji="1" lang="ja-JP" altLang="en-US" dirty="0" err="1" smtClean="0"/>
              <a:t>の解</a:t>
            </a:r>
            <a:r>
              <a:rPr kumimoji="1" lang="ja-JP" altLang="en-US" dirty="0" smtClean="0"/>
              <a:t>軌道</a:t>
            </a:r>
            <a:endParaRPr kumimoji="1" lang="ja-JP" altLang="en-US" dirty="0"/>
          </a:p>
        </p:txBody>
      </p:sp>
      <p:cxnSp>
        <p:nvCxnSpPr>
          <p:cNvPr id="31" name="直線コネクタ 30"/>
          <p:cNvCxnSpPr/>
          <p:nvPr/>
        </p:nvCxnSpPr>
        <p:spPr bwMode="auto">
          <a:xfrm rot="5400000">
            <a:off x="3095836" y="4401108"/>
            <a:ext cx="2088232"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32" name="テキスト ボックス 31"/>
          <p:cNvSpPr txBox="1"/>
          <p:nvPr/>
        </p:nvSpPr>
        <p:spPr>
          <a:xfrm>
            <a:off x="3923928" y="5589240"/>
            <a:ext cx="576064" cy="369332"/>
          </a:xfrm>
          <a:prstGeom prst="rect">
            <a:avLst/>
          </a:prstGeom>
          <a:solidFill>
            <a:schemeClr val="bg1">
              <a:alpha val="50000"/>
            </a:schemeClr>
          </a:solidFill>
        </p:spPr>
        <p:txBody>
          <a:bodyPr wrap="square" rtlCol="0">
            <a:spAutoFit/>
          </a:bodyPr>
          <a:lstStyle/>
          <a:p>
            <a:r>
              <a:rPr kumimoji="1" lang="en-US" altLang="ja-JP" dirty="0" smtClean="0"/>
              <a:t>R</a:t>
            </a:r>
            <a:r>
              <a:rPr kumimoji="1" lang="en-US" altLang="ja-JP" dirty="0" smtClean="0"/>
              <a:t>*</a:t>
            </a:r>
            <a:endParaRPr kumimoji="1" lang="ja-JP" altLang="en-US" dirty="0"/>
          </a:p>
        </p:txBody>
      </p:sp>
      <p:cxnSp>
        <p:nvCxnSpPr>
          <p:cNvPr id="34" name="直線コネクタ 33"/>
          <p:cNvCxnSpPr/>
          <p:nvPr/>
        </p:nvCxnSpPr>
        <p:spPr bwMode="auto">
          <a:xfrm rot="5400000">
            <a:off x="3707904" y="4437112"/>
            <a:ext cx="216024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35" name="テキスト ボックス 34"/>
          <p:cNvSpPr txBox="1"/>
          <p:nvPr/>
        </p:nvSpPr>
        <p:spPr>
          <a:xfrm>
            <a:off x="4499992" y="5589240"/>
            <a:ext cx="576064" cy="369332"/>
          </a:xfrm>
          <a:prstGeom prst="rect">
            <a:avLst/>
          </a:prstGeom>
          <a:solidFill>
            <a:schemeClr val="bg1">
              <a:alpha val="50000"/>
            </a:schemeClr>
          </a:solidFill>
        </p:spPr>
        <p:txBody>
          <a:bodyPr wrap="square" rtlCol="0">
            <a:spAutoFit/>
          </a:bodyPr>
          <a:lstStyle/>
          <a:p>
            <a:r>
              <a:rPr kumimoji="1" lang="en-US" altLang="ja-JP" dirty="0" smtClean="0"/>
              <a:t>R**</a:t>
            </a:r>
            <a:endParaRPr kumimoji="1" lang="ja-JP" alt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randombar(horizontal)">
                                      <p:cBhvr>
                                        <p:cTn id="13" dur="500"/>
                                        <p:tgtEl>
                                          <p:spTgt spid="2050"/>
                                        </p:tgtEl>
                                      </p:cBhvr>
                                    </p:animEffect>
                                  </p:childTnLst>
                                </p:cTn>
                              </p:par>
                              <p:par>
                                <p:cTn id="14" presetID="14"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up)">
                                      <p:cBhvr>
                                        <p:cTn id="24" dur="500"/>
                                        <p:tgtEl>
                                          <p:spTgt spid="31"/>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randombar(horizontal)">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randombar(horizontal)">
                                      <p:cBhvr>
                                        <p:cTn id="32" dur="500"/>
                                        <p:tgtEl>
                                          <p:spTgt spid="27"/>
                                        </p:tgtEl>
                                      </p:cBhvr>
                                    </p:animEffect>
                                  </p:childTnLst>
                                </p:cTn>
                              </p:par>
                              <p:par>
                                <p:cTn id="33" presetID="14" presetClass="entr" presetSubtype="1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randombar(horizontal)">
                                      <p:cBhvr>
                                        <p:cTn id="35" dur="500"/>
                                        <p:tgtEl>
                                          <p:spTgt spid="25"/>
                                        </p:tgtEl>
                                      </p:cBhvr>
                                    </p:animEffect>
                                  </p:childTnLst>
                                </p:cTn>
                              </p:par>
                              <p:par>
                                <p:cTn id="36" presetID="14" presetClass="entr" presetSubtype="1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randombar(horizontal)">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up)">
                                      <p:cBhvr>
                                        <p:cTn id="43" dur="500"/>
                                        <p:tgtEl>
                                          <p:spTgt spid="34"/>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randombar(horizontal)">
                                      <p:cBhvr>
                                        <p:cTn id="46" dur="5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randombar(horizontal)">
                                      <p:cBhvr>
                                        <p:cTn id="51" dur="500"/>
                                        <p:tgtEl>
                                          <p:spTgt spid="22"/>
                                        </p:tgtEl>
                                      </p:cBhvr>
                                    </p:animEffect>
                                  </p:childTnLst>
                                </p:cTn>
                              </p:par>
                              <p:par>
                                <p:cTn id="52" presetID="14" presetClass="entr" presetSubtype="1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randombar(horizontal)">
                                      <p:cBhvr>
                                        <p:cTn id="54" dur="500"/>
                                        <p:tgtEl>
                                          <p:spTgt spid="20"/>
                                        </p:tgtEl>
                                      </p:cBhvr>
                                    </p:animEffect>
                                  </p:childTnLst>
                                </p:cTn>
                              </p:par>
                              <p:par>
                                <p:cTn id="55" presetID="14" presetClass="entr" presetSubtype="10"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randombar(horizontal)">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2" grpId="0" animBg="1"/>
      <p:bldP spid="3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smtClean="0"/>
              <a:t>インプリケーション</a:t>
            </a:r>
            <a:endParaRPr kumimoji="1" lang="ja-JP" altLang="en-US" sz="3600" dirty="0"/>
          </a:p>
        </p:txBody>
      </p:sp>
      <p:sp>
        <p:nvSpPr>
          <p:cNvPr id="3" name="コンテンツ プレースホルダ 2"/>
          <p:cNvSpPr>
            <a:spLocks noGrp="1"/>
          </p:cNvSpPr>
          <p:nvPr>
            <p:ph idx="1"/>
          </p:nvPr>
        </p:nvSpPr>
        <p:spPr/>
        <p:txBody>
          <a:bodyPr/>
          <a:lstStyle/>
          <a:p>
            <a:r>
              <a:rPr kumimoji="1" lang="en-US" altLang="ja-JP" dirty="0" smtClean="0"/>
              <a:t>(1)</a:t>
            </a:r>
            <a:r>
              <a:rPr lang="ja-JP" altLang="en-US" dirty="0" smtClean="0"/>
              <a:t>政府は軍部に対するパトロネージを減らした</a:t>
            </a:r>
            <a:endParaRPr lang="en-US" altLang="ja-JP" dirty="0" smtClean="0"/>
          </a:p>
          <a:p>
            <a:pPr lvl="1"/>
            <a:r>
              <a:rPr kumimoji="1" lang="ja-JP" altLang="en-US" dirty="0" smtClean="0"/>
              <a:t>経済自由化政策によって資源は軍部ではなく市場の整備に向けられた？</a:t>
            </a:r>
            <a:endParaRPr kumimoji="1" lang="en-US" altLang="ja-JP" dirty="0" smtClean="0"/>
          </a:p>
          <a:p>
            <a:pPr lvl="1"/>
            <a:r>
              <a:rPr kumimoji="1" lang="ja-JP" altLang="en-US" dirty="0" smtClean="0"/>
              <a:t>国民民主党の内部は党人派とビジネスマン層に分裂</a:t>
            </a:r>
            <a:endParaRPr kumimoji="1" lang="en-US" altLang="ja-JP" dirty="0" smtClean="0"/>
          </a:p>
          <a:p>
            <a:pPr lvl="1"/>
            <a:r>
              <a:rPr lang="ja-JP" altLang="en-US" dirty="0" smtClean="0"/>
              <a:t>ガマールとアフマド・イッズの台頭</a:t>
            </a:r>
            <a:endParaRPr kumimoji="1" lang="en-US" altLang="ja-JP" dirty="0" smtClean="0"/>
          </a:p>
          <a:p>
            <a:r>
              <a:rPr lang="en-US" altLang="ja-JP" dirty="0" smtClean="0"/>
              <a:t>(2)</a:t>
            </a:r>
            <a:r>
              <a:rPr lang="ja-JP" altLang="en-US" dirty="0" smtClean="0"/>
              <a:t>政府は体制が崩壊して多くの権益を失ってもなお、権限が残る可能性に賭けた</a:t>
            </a:r>
            <a:endParaRPr lang="en-US" altLang="ja-JP" dirty="0" smtClean="0"/>
          </a:p>
          <a:p>
            <a:pPr lvl="1"/>
            <a:r>
              <a:rPr kumimoji="1" lang="ja-JP" altLang="en-US" dirty="0" smtClean="0"/>
              <a:t>軍部に権限委譲を図った意図</a:t>
            </a:r>
            <a:endParaRPr kumimoji="1" lang="en-US" altLang="ja-JP" dirty="0" smtClean="0"/>
          </a:p>
          <a:p>
            <a:pPr lvl="1"/>
            <a:r>
              <a:rPr lang="ja-JP" altLang="en-US" dirty="0" smtClean="0"/>
              <a:t>旧政府側の頼みの綱、アムル･ムーサ元外相</a:t>
            </a:r>
            <a:endParaRPr kumimoji="1" lang="ja-JP" alt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heckerboard(across)">
                                      <p:cBhvr>
                                        <p:cTn id="30" dur="500"/>
                                        <p:tgtEl>
                                          <p:spTgt spid="3">
                                            <p:txEl>
                                              <p:pRg st="5" end="5"/>
                                            </p:txEl>
                                          </p:spTgt>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checkerboard(across)">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政治から遠ざけられる軍部</a:t>
            </a:r>
            <a:endParaRPr kumimoji="1" lang="ja-JP" altLang="en-US" dirty="0"/>
          </a:p>
        </p:txBody>
      </p:sp>
      <p:sp>
        <p:nvSpPr>
          <p:cNvPr id="5" name="コンテンツ プレースホルダ 4"/>
          <p:cNvSpPr>
            <a:spLocks noGrp="1"/>
          </p:cNvSpPr>
          <p:nvPr>
            <p:ph sz="half" idx="1"/>
          </p:nvPr>
        </p:nvSpPr>
        <p:spPr>
          <a:xfrm>
            <a:off x="457200" y="1722438"/>
            <a:ext cx="4038600" cy="5018930"/>
          </a:xfrm>
        </p:spPr>
        <p:txBody>
          <a:bodyPr/>
          <a:lstStyle/>
          <a:p>
            <a:r>
              <a:rPr kumimoji="1" lang="ja-JP" altLang="en-US" dirty="0" smtClean="0"/>
              <a:t>減少する軍人出身者の閣僚ポスト</a:t>
            </a:r>
            <a:endParaRPr kumimoji="1" lang="en-US" altLang="ja-JP" dirty="0" smtClean="0"/>
          </a:p>
          <a:p>
            <a:r>
              <a:rPr lang="ja-JP" altLang="en-US" dirty="0" smtClean="0"/>
              <a:t>国防</a:t>
            </a:r>
            <a:r>
              <a:rPr lang="ja-JP" altLang="en-US" dirty="0" smtClean="0"/>
              <a:t>大臣アブー・ガッザーラ元帥の政治的引退</a:t>
            </a:r>
            <a:endParaRPr lang="en-US" altLang="ja-JP" dirty="0" smtClean="0"/>
          </a:p>
          <a:p>
            <a:r>
              <a:rPr lang="ja-JP" altLang="en-US" dirty="0" smtClean="0"/>
              <a:t>新</a:t>
            </a:r>
            <a:r>
              <a:rPr lang="ja-JP" altLang="en-US" dirty="0" smtClean="0"/>
              <a:t>自由主義政策の導入に伴う新世代の政治参入</a:t>
            </a:r>
            <a:endParaRPr lang="en-US" altLang="ja-JP" dirty="0" smtClean="0"/>
          </a:p>
          <a:p>
            <a:r>
              <a:rPr lang="ja-JP" altLang="en-US" dirty="0" smtClean="0"/>
              <a:t>軍部</a:t>
            </a:r>
            <a:r>
              <a:rPr lang="ja-JP" altLang="en-US" dirty="0" smtClean="0"/>
              <a:t>も経済利権集団に変貌（新世代とは対立）</a:t>
            </a:r>
            <a:endParaRPr lang="en-US" altLang="ja-JP" dirty="0" smtClean="0"/>
          </a:p>
          <a:p>
            <a:endParaRPr lang="en-US" altLang="ja-JP" dirty="0" smtClean="0"/>
          </a:p>
          <a:p>
            <a:endParaRPr kumimoji="1" lang="ja-JP" alt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6732240" y="1556792"/>
            <a:ext cx="1860542" cy="2664296"/>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364088" y="4653136"/>
            <a:ext cx="1418628" cy="1928044"/>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948264" y="5013176"/>
            <a:ext cx="1980418" cy="1322636"/>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5004048" y="2132856"/>
            <a:ext cx="1528564" cy="2292846"/>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checkerboard(across)">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checkerboard(across)">
                                      <p:cBhvr>
                                        <p:cTn id="20" dur="500"/>
                                        <p:tgtEl>
                                          <p:spTgt spid="5">
                                            <p:txEl>
                                              <p:pRg st="2" end="2"/>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077"/>
                                        </p:tgtEl>
                                        <p:attrNameLst>
                                          <p:attrName>style.visibility</p:attrName>
                                        </p:attrNameLst>
                                      </p:cBhvr>
                                      <p:to>
                                        <p:strVal val="visible"/>
                                      </p:to>
                                    </p:set>
                                    <p:animEffect transition="in" filter="checkerboard(across)">
                                      <p:cBhvr>
                                        <p:cTn id="23" dur="500"/>
                                        <p:tgtEl>
                                          <p:spTgt spid="3077"/>
                                        </p:tgtEl>
                                      </p:cBhvr>
                                    </p:animEffect>
                                  </p:childTnLst>
                                </p:cTn>
                              </p:par>
                              <p:par>
                                <p:cTn id="24" presetID="5" presetClass="entr" presetSubtype="10" fill="hold" nodeType="withEffect">
                                  <p:stCondLst>
                                    <p:cond delay="0"/>
                                  </p:stCondLst>
                                  <p:childTnLst>
                                    <p:set>
                                      <p:cBhvr>
                                        <p:cTn id="25" dur="1" fill="hold">
                                          <p:stCondLst>
                                            <p:cond delay="0"/>
                                          </p:stCondLst>
                                        </p:cTn>
                                        <p:tgtEl>
                                          <p:spTgt spid="3075"/>
                                        </p:tgtEl>
                                        <p:attrNameLst>
                                          <p:attrName>style.visibility</p:attrName>
                                        </p:attrNameLst>
                                      </p:cBhvr>
                                      <p:to>
                                        <p:strVal val="visible"/>
                                      </p:to>
                                    </p:set>
                                    <p:animEffect transition="in" filter="checkerboard(across)">
                                      <p:cBhvr>
                                        <p:cTn id="26" dur="500"/>
                                        <p:tgtEl>
                                          <p:spTgt spid="3075"/>
                                        </p:tgtEl>
                                      </p:cBhvr>
                                    </p:animEffect>
                                  </p:childTnLst>
                                </p:cTn>
                              </p:par>
                              <p:par>
                                <p:cTn id="27" presetID="5" presetClass="entr" presetSubtype="10" fill="hold" nodeType="withEffect">
                                  <p:stCondLst>
                                    <p:cond delay="0"/>
                                  </p:stCondLst>
                                  <p:childTnLst>
                                    <p:set>
                                      <p:cBhvr>
                                        <p:cTn id="28" dur="1" fill="hold">
                                          <p:stCondLst>
                                            <p:cond delay="0"/>
                                          </p:stCondLst>
                                        </p:cTn>
                                        <p:tgtEl>
                                          <p:spTgt spid="3076"/>
                                        </p:tgtEl>
                                        <p:attrNameLst>
                                          <p:attrName>style.visibility</p:attrName>
                                        </p:attrNameLst>
                                      </p:cBhvr>
                                      <p:to>
                                        <p:strVal val="visible"/>
                                      </p:to>
                                    </p:set>
                                    <p:animEffect transition="in" filter="checkerboard(across)">
                                      <p:cBhvr>
                                        <p:cTn id="29" dur="500"/>
                                        <p:tgtEl>
                                          <p:spTgt spid="3076"/>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checkerboard(across)">
                                      <p:cBhvr>
                                        <p:cTn id="3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観察可能な含意</a:t>
            </a:r>
            <a:r>
              <a:rPr kumimoji="1" lang="en-US" altLang="ja-JP" dirty="0" smtClean="0"/>
              <a:t>(1)</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722438"/>
          <a:ext cx="8229600" cy="45259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観察可能な含意</a:t>
            </a:r>
            <a:r>
              <a:rPr kumimoji="1" lang="en-US" altLang="ja-JP" dirty="0" smtClean="0"/>
              <a:t>(2)</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2007</a:t>
            </a:r>
            <a:r>
              <a:rPr kumimoji="1" lang="ja-JP" altLang="en-US" dirty="0" smtClean="0"/>
              <a:t>年エジプト</a:t>
            </a:r>
            <a:r>
              <a:rPr kumimoji="1" lang="ja-JP" altLang="en-US" dirty="0" smtClean="0"/>
              <a:t>憲法改正</a:t>
            </a:r>
            <a:endParaRPr kumimoji="1" lang="en-US" altLang="ja-JP" dirty="0" smtClean="0"/>
          </a:p>
          <a:p>
            <a:pPr lvl="1"/>
            <a:r>
              <a:rPr lang="en-US" altLang="ja-JP" dirty="0" smtClean="0"/>
              <a:t>1980</a:t>
            </a:r>
            <a:r>
              <a:rPr lang="ja-JP" altLang="en-US" dirty="0" smtClean="0"/>
              <a:t>年憲法での大統領選出過程</a:t>
            </a:r>
            <a:endParaRPr lang="en-US" altLang="ja-JP" dirty="0" smtClean="0"/>
          </a:p>
          <a:p>
            <a:pPr lvl="2"/>
            <a:r>
              <a:rPr kumimoji="1" lang="ja-JP" altLang="en-US" dirty="0" smtClean="0"/>
              <a:t>人民議会で候補選出・投票</a:t>
            </a:r>
            <a:endParaRPr kumimoji="1" lang="en-US" altLang="ja-JP" dirty="0" smtClean="0"/>
          </a:p>
          <a:p>
            <a:pPr lvl="2"/>
            <a:r>
              <a:rPr lang="ja-JP" altLang="en-US" dirty="0" smtClean="0"/>
              <a:t>国民の信任投票</a:t>
            </a:r>
            <a:endParaRPr lang="en-US" altLang="ja-JP" dirty="0" smtClean="0"/>
          </a:p>
          <a:p>
            <a:pPr lvl="1"/>
            <a:r>
              <a:rPr kumimoji="1" lang="ja-JP" altLang="en-US" dirty="0" smtClean="0"/>
              <a:t>改正に</a:t>
            </a:r>
            <a:r>
              <a:rPr kumimoji="1" lang="ja-JP" altLang="en-US" dirty="0" smtClean="0"/>
              <a:t>よって立候補資格の規定が設けられる</a:t>
            </a:r>
            <a:endParaRPr kumimoji="1" lang="en-US" altLang="ja-JP" dirty="0" smtClean="0"/>
          </a:p>
          <a:p>
            <a:pPr lvl="2"/>
            <a:r>
              <a:rPr kumimoji="1" lang="ja-JP" altLang="en-US" dirty="0" smtClean="0"/>
              <a:t>議会で少なくとも</a:t>
            </a:r>
            <a:r>
              <a:rPr kumimoji="1" lang="en-US" altLang="ja-JP" dirty="0" smtClean="0"/>
              <a:t>3</a:t>
            </a:r>
            <a:r>
              <a:rPr kumimoji="1" lang="ja-JP" altLang="en-US" dirty="0" smtClean="0"/>
              <a:t>％の議席を有する政党からの候補に限定</a:t>
            </a:r>
            <a:endParaRPr kumimoji="1" lang="en-US" altLang="ja-JP" dirty="0" smtClean="0"/>
          </a:p>
          <a:p>
            <a:pPr lvl="2"/>
            <a:r>
              <a:rPr lang="ja-JP" altLang="en-US" dirty="0" smtClean="0"/>
              <a:t>当初、ムスリム同胞団対策と見られた</a:t>
            </a:r>
            <a:endParaRPr lang="en-US" altLang="ja-JP" dirty="0" smtClean="0"/>
          </a:p>
          <a:p>
            <a:pPr lvl="1"/>
            <a:r>
              <a:rPr lang="ja-JP" altLang="en-US" dirty="0" smtClean="0"/>
              <a:t>立候補資格規定は党籍を持たない軍人の大統領選挙出馬も抑止する</a:t>
            </a:r>
            <a:endParaRPr kumimoji="1" lang="en-US" altLang="ja-JP" dirty="0" smtClean="0"/>
          </a:p>
          <a:p>
            <a:pPr lvl="2"/>
            <a:r>
              <a:rPr kumimoji="1" lang="ja-JP" altLang="en-US" dirty="0" smtClean="0"/>
              <a:t>ガマール・ムバーラクへの大統領禅譲の準備？</a:t>
            </a:r>
            <a:endParaRPr kumimoji="1" lang="ja-JP" alt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500"/>
                                        <p:tgtEl>
                                          <p:spTgt spid="3">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dissolve">
                                      <p:cBhvr>
                                        <p:cTn id="26" dur="500"/>
                                        <p:tgtEl>
                                          <p:spTgt spid="3">
                                            <p:txEl>
                                              <p:pRg st="4" end="4"/>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dissolve">
                                      <p:cBhvr>
                                        <p:cTn id="29" dur="500"/>
                                        <p:tgtEl>
                                          <p:spTgt spid="3">
                                            <p:txEl>
                                              <p:pRg st="5" end="5"/>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dissolv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リサーチクエスチョン</a:t>
            </a:r>
            <a:r>
              <a:rPr kumimoji="1" lang="en-US" altLang="ja-JP" dirty="0" smtClean="0"/>
              <a:t>(1)</a:t>
            </a:r>
            <a:endParaRPr kumimoji="1" lang="ja-JP" altLang="en-US" dirty="0"/>
          </a:p>
        </p:txBody>
      </p:sp>
      <p:sp>
        <p:nvSpPr>
          <p:cNvPr id="6" name="コンテンツ プレースホルダ 5"/>
          <p:cNvSpPr>
            <a:spLocks noGrp="1"/>
          </p:cNvSpPr>
          <p:nvPr>
            <p:ph idx="1"/>
          </p:nvPr>
        </p:nvSpPr>
        <p:spPr/>
        <p:txBody>
          <a:bodyPr/>
          <a:lstStyle/>
          <a:p>
            <a:r>
              <a:rPr kumimoji="1" lang="ja-JP" altLang="en-US" dirty="0" smtClean="0"/>
              <a:t>「体制崩壊に至ったエジプトと違い、シリアが体制を維持しているのはなぜか？」</a:t>
            </a:r>
            <a:endParaRPr lang="en-US" altLang="ja-JP" dirty="0" smtClean="0"/>
          </a:p>
          <a:p>
            <a:pPr lvl="1"/>
            <a:r>
              <a:rPr kumimoji="1" lang="ja-JP" altLang="en-US" dirty="0" smtClean="0"/>
              <a:t>エジプトとシリアは個人・党・軍部の三類型を併せ持つハイブリッド型権威主義体制</a:t>
            </a:r>
            <a:endParaRPr kumimoji="1" lang="en-US" altLang="ja-JP" dirty="0" smtClean="0"/>
          </a:p>
          <a:p>
            <a:pPr lvl="1"/>
            <a:endParaRPr lang="en-US" altLang="ja-JP" dirty="0" smtClean="0"/>
          </a:p>
          <a:p>
            <a:pPr lvl="1"/>
            <a:endParaRPr kumimoji="1" lang="en-US" altLang="ja-JP" dirty="0" smtClean="0"/>
          </a:p>
          <a:p>
            <a:endParaRPr lang="en-US" altLang="ja-JP" dirty="0" smtClean="0"/>
          </a:p>
          <a:p>
            <a:r>
              <a:rPr lang="ja-JP" altLang="en-US" dirty="0" smtClean="0"/>
              <a:t>体制支配政党の支持構造に違いがあるのでは？</a:t>
            </a:r>
            <a:endParaRPr kumimoji="1" lang="en-US" altLang="ja-JP" dirty="0" smtClean="0"/>
          </a:p>
        </p:txBody>
      </p:sp>
      <p:sp>
        <p:nvSpPr>
          <p:cNvPr id="7" name="右矢印 6"/>
          <p:cNvSpPr/>
          <p:nvPr/>
        </p:nvSpPr>
        <p:spPr bwMode="auto">
          <a:xfrm rot="16200000">
            <a:off x="3887924" y="3176972"/>
            <a:ext cx="1368152" cy="187220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checkerboard(across)">
                                      <p:cBhvr>
                                        <p:cTn id="2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結論（その２）</a:t>
            </a:r>
            <a:endParaRPr kumimoji="1" lang="ja-JP" altLang="en-US" dirty="0"/>
          </a:p>
        </p:txBody>
      </p:sp>
      <p:sp>
        <p:nvSpPr>
          <p:cNvPr id="3" name="コンテンツ プレースホルダ 2"/>
          <p:cNvSpPr>
            <a:spLocks noGrp="1"/>
          </p:cNvSpPr>
          <p:nvPr>
            <p:ph idx="1"/>
          </p:nvPr>
        </p:nvSpPr>
        <p:spPr/>
        <p:txBody>
          <a:bodyPr/>
          <a:lstStyle/>
          <a:p>
            <a:endParaRPr kumimoji="1" lang="en-US" altLang="ja-JP" dirty="0" smtClean="0"/>
          </a:p>
          <a:p>
            <a:r>
              <a:rPr kumimoji="1" lang="ja-JP" altLang="en-US" dirty="0" smtClean="0"/>
              <a:t>軍部の動向を体制持続と崩壊のカギと考えた場合、継続的に支払うパトロネージの大きさが帰結を左右しているのではないか？</a:t>
            </a:r>
            <a:endParaRPr kumimoji="1" lang="en-US" altLang="ja-JP" dirty="0" smtClean="0"/>
          </a:p>
          <a:p>
            <a:pPr lvl="1"/>
            <a:r>
              <a:rPr lang="ja-JP" altLang="en-US" dirty="0" smtClean="0"/>
              <a:t>ハイブリッド型権威主義体制は時間の経過とともに変質・劣化していた？</a:t>
            </a:r>
            <a:endParaRPr kumimoji="1" lang="en-US" altLang="ja-JP" dirty="0" smtClean="0"/>
          </a:p>
          <a:p>
            <a:endParaRPr kumimoji="1" lang="en-US" altLang="ja-JP" dirty="0" smtClean="0"/>
          </a:p>
          <a:p>
            <a:r>
              <a:rPr lang="ja-JP" altLang="en-US" dirty="0" smtClean="0"/>
              <a:t>内戦の惨事を引き起こさないためには、旧政府側が自発的に下野するような仕掛けが必要</a:t>
            </a:r>
            <a:endParaRPr lang="en-US" altLang="ja-JP" dirty="0" smtClean="0"/>
          </a:p>
          <a:p>
            <a:pPr>
              <a:buNone/>
            </a:pPr>
            <a:endParaRPr kumimoji="1" lang="en-US" altLang="ja-JP" dirty="0" smtClean="0"/>
          </a:p>
          <a:p>
            <a:endParaRPr kumimoji="1" lang="ja-JP" alt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5076056" y="1196752"/>
            <a:ext cx="3191272" cy="1143000"/>
          </a:xfrm>
        </p:spPr>
        <p:txBody>
          <a:bodyPr/>
          <a:lstStyle/>
          <a:p>
            <a:r>
              <a:rPr kumimoji="1" lang="en-US" altLang="ja-JP" dirty="0" smtClean="0"/>
              <a:t>Checkmate!!</a:t>
            </a:r>
            <a:endParaRPr kumimoji="1" lang="ja-JP" altLang="en-US" dirty="0"/>
          </a:p>
        </p:txBody>
      </p:sp>
      <p:pic>
        <p:nvPicPr>
          <p:cNvPr id="7" name="Picture 2"/>
          <p:cNvPicPr>
            <a:picLocks noChangeAspect="1" noChangeArrowheads="1"/>
          </p:cNvPicPr>
          <p:nvPr/>
        </p:nvPicPr>
        <p:blipFill>
          <a:blip r:embed="rId2" cstate="print"/>
          <a:srcRect/>
          <a:stretch>
            <a:fillRect/>
          </a:stretch>
        </p:blipFill>
        <p:spPr bwMode="auto">
          <a:xfrm>
            <a:off x="6161822" y="4077072"/>
            <a:ext cx="2982178" cy="2232248"/>
          </a:xfrm>
          <a:prstGeom prst="rect">
            <a:avLst/>
          </a:prstGeom>
          <a:noFill/>
          <a:ln w="9525">
            <a:noFill/>
            <a:miter lim="800000"/>
            <a:headEnd/>
            <a:tailEnd/>
          </a:ln>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7"/>
                                        </p:tgtEl>
                                        <p:attrNameLst>
                                          <p:attrName>ppt_x</p:attrName>
                                        </p:attrNameLst>
                                      </p:cBhvr>
                                      <p:tavLst>
                                        <p:tav tm="0">
                                          <p:val>
                                            <p:strVal val="ppt_x"/>
                                          </p:val>
                                        </p:tav>
                                        <p:tav tm="100000">
                                          <p:val>
                                            <p:strVal val="ppt_x"/>
                                          </p:val>
                                        </p:tav>
                                      </p:tavLst>
                                    </p:anim>
                                    <p:anim calcmode="lin" valueType="num">
                                      <p:cBhvr additive="base">
                                        <p:cTn id="12" dur="500"/>
                                        <p:tgtEl>
                                          <p:spTgt spid="7"/>
                                        </p:tgtEl>
                                        <p:attrNameLst>
                                          <p:attrName>ppt_y</p:attrName>
                                        </p:attrNameLst>
                                      </p:cBhvr>
                                      <p:tavLst>
                                        <p:tav tm="0">
                                          <p:val>
                                            <p:strVal val="ppt_y"/>
                                          </p:val>
                                        </p:tav>
                                        <p:tav tm="100000">
                                          <p:val>
                                            <p:strVal val="1+ppt_h/2"/>
                                          </p:val>
                                        </p:tav>
                                      </p:tavLst>
                                    </p:anim>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リサーチ･クエスチョン</a:t>
            </a:r>
            <a:r>
              <a:rPr kumimoji="1" lang="en-US" altLang="ja-JP" dirty="0" smtClean="0"/>
              <a:t>(2)</a:t>
            </a:r>
            <a:endParaRPr kumimoji="1" lang="ja-JP" altLang="en-US" dirty="0"/>
          </a:p>
        </p:txBody>
      </p:sp>
      <p:sp>
        <p:nvSpPr>
          <p:cNvPr id="4" name="コンテンツ プレースホルダ 5"/>
          <p:cNvSpPr>
            <a:spLocks noGrp="1"/>
          </p:cNvSpPr>
          <p:nvPr>
            <p:ph idx="1"/>
          </p:nvPr>
        </p:nvSpPr>
        <p:spPr/>
        <p:txBody>
          <a:bodyPr/>
          <a:lstStyle/>
          <a:p>
            <a:r>
              <a:rPr kumimoji="1" lang="ja-JP" altLang="en-US" dirty="0" smtClean="0"/>
              <a:t>チュニジア、エジプト、イエメン、バハレーン、シリアなどの事例から体制崩壊メカニズムを考える・・・軍部の動向がカギ</a:t>
            </a:r>
            <a:r>
              <a:rPr kumimoji="1" lang="ja-JP" altLang="en-US" dirty="0" smtClean="0"/>
              <a:t>？</a:t>
            </a:r>
            <a:endParaRPr kumimoji="1" lang="en-US" altLang="ja-JP" dirty="0" smtClean="0"/>
          </a:p>
          <a:p>
            <a:r>
              <a:rPr lang="ja-JP" altLang="en-US" dirty="0" smtClean="0"/>
              <a:t>なぜ体制側に居たはずの軍部が大統領に最後通牒を突きつけたのか？</a:t>
            </a:r>
            <a:endParaRPr kumimoji="1" lang="en-US" altLang="ja-JP" dirty="0" smtClean="0"/>
          </a:p>
          <a:p>
            <a:endParaRPr kumimoji="1" lang="en-US" altLang="ja-JP" dirty="0" smtClean="0"/>
          </a:p>
          <a:p>
            <a:r>
              <a:rPr lang="ja-JP" altLang="en-US" dirty="0" smtClean="0"/>
              <a:t>ゲーム理論による分析を</a:t>
            </a:r>
            <a:r>
              <a:rPr lang="ja-JP" altLang="en-US" dirty="0" smtClean="0"/>
              <a:t>試みる</a:t>
            </a:r>
            <a:endParaRPr lang="en-US" altLang="ja-JP" dirty="0" smtClean="0"/>
          </a:p>
          <a:p>
            <a:r>
              <a:rPr lang="ja-JP" altLang="en-US" dirty="0" smtClean="0"/>
              <a:t>とりあえず</a:t>
            </a:r>
            <a:r>
              <a:rPr lang="en-US" altLang="ja-JP" dirty="0" smtClean="0"/>
              <a:t>RQ(1)</a:t>
            </a:r>
            <a:r>
              <a:rPr lang="ja-JP" altLang="en-US" dirty="0" smtClean="0"/>
              <a:t>を先に</a:t>
            </a:r>
            <a:r>
              <a:rPr lang="ja-JP" altLang="en-US" dirty="0" smtClean="0"/>
              <a:t>実行</a:t>
            </a:r>
            <a:endParaRPr lang="en-US" altLang="ja-JP" dirty="0" smtClean="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p:cNvPicPr>
            <a:picLocks noChangeAspect="1" noChangeArrowheads="1"/>
          </p:cNvPicPr>
          <p:nvPr/>
        </p:nvPicPr>
        <p:blipFill>
          <a:blip r:embed="rId2" cstate="print"/>
          <a:srcRect/>
          <a:stretch>
            <a:fillRect/>
          </a:stretch>
        </p:blipFill>
        <p:spPr bwMode="auto">
          <a:xfrm>
            <a:off x="4499992" y="2924944"/>
            <a:ext cx="3510897" cy="2106538"/>
          </a:xfrm>
          <a:prstGeom prst="rect">
            <a:avLst/>
          </a:prstGeom>
          <a:noFill/>
          <a:ln w="9525">
            <a:noFill/>
            <a:miter lim="800000"/>
            <a:headEnd/>
            <a:tailEnd/>
          </a:ln>
        </p:spPr>
      </p:pic>
      <p:sp>
        <p:nvSpPr>
          <p:cNvPr id="2" name="タイトル 1"/>
          <p:cNvSpPr>
            <a:spLocks noGrp="1"/>
          </p:cNvSpPr>
          <p:nvPr>
            <p:ph type="title"/>
          </p:nvPr>
        </p:nvSpPr>
        <p:spPr/>
        <p:txBody>
          <a:bodyPr/>
          <a:lstStyle/>
          <a:p>
            <a:r>
              <a:rPr kumimoji="1" lang="ja-JP" altLang="en-US" dirty="0" smtClean="0"/>
              <a:t>リサーチデザイン</a:t>
            </a:r>
            <a:endParaRPr kumimoji="1" lang="ja-JP" altLang="en-US" dirty="0"/>
          </a:p>
        </p:txBody>
      </p:sp>
      <p:sp>
        <p:nvSpPr>
          <p:cNvPr id="3" name="コンテンツ プレースホルダ 2"/>
          <p:cNvSpPr>
            <a:spLocks noGrp="1"/>
          </p:cNvSpPr>
          <p:nvPr>
            <p:ph sz="half" idx="1"/>
          </p:nvPr>
        </p:nvSpPr>
        <p:spPr/>
        <p:txBody>
          <a:bodyPr/>
          <a:lstStyle/>
          <a:p>
            <a:r>
              <a:rPr kumimoji="1" lang="ja-JP" altLang="en-US" dirty="0" smtClean="0"/>
              <a:t>体制支配政党の支持構造を分析する</a:t>
            </a:r>
            <a:endParaRPr kumimoji="1" lang="en-US" altLang="ja-JP" dirty="0" smtClean="0"/>
          </a:p>
          <a:p>
            <a:pPr lvl="1"/>
            <a:r>
              <a:rPr lang="ja-JP" altLang="en-US" dirty="0" smtClean="0"/>
              <a:t>ハイブリッド型は三種の体制維持ロジックを持つので強靱</a:t>
            </a:r>
            <a:endParaRPr lang="en-US" altLang="ja-JP" dirty="0" smtClean="0"/>
          </a:p>
          <a:p>
            <a:pPr lvl="1"/>
            <a:r>
              <a:rPr kumimoji="1" lang="ja-JP" altLang="en-US" dirty="0" smtClean="0"/>
              <a:t>シリアでも反政府デモは生じているものの、体制による押さえ込みが有効</a:t>
            </a:r>
            <a:endParaRPr kumimoji="1" lang="en-US" altLang="ja-JP" dirty="0" smtClean="0"/>
          </a:p>
          <a:p>
            <a:pPr lvl="1"/>
            <a:r>
              <a:rPr lang="ja-JP" altLang="en-US" dirty="0"/>
              <a:t>体制支持</a:t>
            </a:r>
            <a:r>
              <a:rPr lang="ja-JP" altLang="en-US" dirty="0" smtClean="0"/>
              <a:t>の官製デモも目立つ</a:t>
            </a:r>
            <a:endParaRPr kumimoji="1" lang="ja-JP" altLang="en-US" dirty="0"/>
          </a:p>
        </p:txBody>
      </p:sp>
      <p:pic>
        <p:nvPicPr>
          <p:cNvPr id="22530" name="Picture 2"/>
          <p:cNvPicPr>
            <a:picLocks noGrp="1" noChangeAspect="1" noChangeArrowheads="1"/>
          </p:cNvPicPr>
          <p:nvPr>
            <p:ph sz="half" idx="2"/>
          </p:nvPr>
        </p:nvPicPr>
        <p:blipFill>
          <a:blip r:embed="rId3" cstate="print"/>
          <a:srcRect/>
          <a:stretch>
            <a:fillRect/>
          </a:stretch>
        </p:blipFill>
        <p:spPr bwMode="auto">
          <a:xfrm>
            <a:off x="6156176" y="1340768"/>
            <a:ext cx="2858083" cy="2045785"/>
          </a:xfrm>
          <a:prstGeom prst="rect">
            <a:avLst/>
          </a:prstGeom>
          <a:noFill/>
          <a:ln w="9525">
            <a:noFill/>
            <a:miter lim="800000"/>
            <a:headEnd/>
            <a:tailEnd/>
          </a:ln>
        </p:spPr>
      </p:pic>
      <p:pic>
        <p:nvPicPr>
          <p:cNvPr id="22531" name="Picture 3"/>
          <p:cNvPicPr>
            <a:picLocks noChangeAspect="1" noChangeArrowheads="1"/>
          </p:cNvPicPr>
          <p:nvPr/>
        </p:nvPicPr>
        <p:blipFill>
          <a:blip r:embed="rId4" cstate="print"/>
          <a:srcRect/>
          <a:stretch>
            <a:fillRect/>
          </a:stretch>
        </p:blipFill>
        <p:spPr bwMode="auto">
          <a:xfrm>
            <a:off x="6791325" y="5105400"/>
            <a:ext cx="2352675" cy="1752600"/>
          </a:xfrm>
          <a:prstGeom prst="rect">
            <a:avLst/>
          </a:prstGeom>
          <a:noFill/>
          <a:ln w="9525">
            <a:noFill/>
            <a:miter lim="800000"/>
            <a:headEnd/>
            <a:tailEnd/>
          </a:ln>
        </p:spPr>
      </p:pic>
      <p:pic>
        <p:nvPicPr>
          <p:cNvPr id="22533" name="Picture 5"/>
          <p:cNvPicPr>
            <a:picLocks noChangeAspect="1" noChangeArrowheads="1"/>
          </p:cNvPicPr>
          <p:nvPr/>
        </p:nvPicPr>
        <p:blipFill>
          <a:blip r:embed="rId5" cstate="print"/>
          <a:srcRect/>
          <a:stretch>
            <a:fillRect/>
          </a:stretch>
        </p:blipFill>
        <p:spPr bwMode="auto">
          <a:xfrm>
            <a:off x="4572000" y="5517232"/>
            <a:ext cx="2040227" cy="1224136"/>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支配政党の支持調達手段</a:t>
            </a:r>
            <a:endParaRPr kumimoji="1" lang="ja-JP" altLang="en-US" dirty="0"/>
          </a:p>
        </p:txBody>
      </p:sp>
      <p:sp>
        <p:nvSpPr>
          <p:cNvPr id="4" name="コンテンツ プレースホルダ 3"/>
          <p:cNvSpPr>
            <a:spLocks noGrp="1"/>
          </p:cNvSpPr>
          <p:nvPr>
            <p:ph sz="half" idx="1"/>
          </p:nvPr>
        </p:nvSpPr>
        <p:spPr/>
        <p:txBody>
          <a:bodyPr/>
          <a:lstStyle/>
          <a:p>
            <a:r>
              <a:rPr kumimoji="1" lang="en-US" altLang="ja-JP" dirty="0" smtClean="0"/>
              <a:t>(1)</a:t>
            </a:r>
            <a:r>
              <a:rPr kumimoji="1" lang="ja-JP" altLang="en-US" dirty="0" smtClean="0"/>
              <a:t>パトロネージ</a:t>
            </a:r>
            <a:endParaRPr kumimoji="1" lang="en-US" altLang="ja-JP" dirty="0" smtClean="0"/>
          </a:p>
          <a:p>
            <a:pPr lvl="1"/>
            <a:endParaRPr lang="en-US" altLang="ja-JP" dirty="0" smtClean="0"/>
          </a:p>
          <a:p>
            <a:pPr lvl="1"/>
            <a:r>
              <a:rPr lang="ja-JP" altLang="en-US" dirty="0" smtClean="0"/>
              <a:t>ネットワーク内部で流通するサービス</a:t>
            </a:r>
            <a:endParaRPr lang="en-US" altLang="ja-JP" dirty="0" smtClean="0"/>
          </a:p>
          <a:p>
            <a:pPr lvl="1"/>
            <a:r>
              <a:rPr kumimoji="1" lang="ja-JP" altLang="en-US" dirty="0" smtClean="0"/>
              <a:t>公務員の年金・賞与</a:t>
            </a:r>
            <a:endParaRPr kumimoji="1" lang="en-US" altLang="ja-JP" dirty="0" smtClean="0"/>
          </a:p>
          <a:p>
            <a:pPr lvl="1"/>
            <a:r>
              <a:rPr lang="ja-JP" altLang="en-US" dirty="0" smtClean="0"/>
              <a:t>賞与値上げと選挙のタイミング</a:t>
            </a:r>
            <a:endParaRPr lang="en-US" altLang="ja-JP" dirty="0" smtClean="0"/>
          </a:p>
          <a:p>
            <a:pPr lvl="1"/>
            <a:r>
              <a:rPr kumimoji="1" lang="ja-JP" altLang="en-US" dirty="0" smtClean="0"/>
              <a:t>見逃される党幹部・軍高官の公金詐取、密輸</a:t>
            </a:r>
            <a:endParaRPr kumimoji="1" lang="en-US" altLang="ja-JP" dirty="0" smtClean="0"/>
          </a:p>
          <a:p>
            <a:pPr lvl="1"/>
            <a:endParaRPr kumimoji="1" lang="en-US" altLang="ja-JP" dirty="0" smtClean="0"/>
          </a:p>
          <a:p>
            <a:pPr lvl="1"/>
            <a:endParaRPr kumimoji="1" lang="en-US" altLang="ja-JP" dirty="0" smtClean="0"/>
          </a:p>
          <a:p>
            <a:pPr lvl="1"/>
            <a:endParaRPr kumimoji="1" lang="ja-JP" alt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5148064" y="1772816"/>
            <a:ext cx="1428750" cy="14287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148064" y="4221088"/>
            <a:ext cx="2808843" cy="223267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948264" y="1988840"/>
            <a:ext cx="1957400" cy="2192288"/>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7" dur="500"/>
                                        <p:tgtEl>
                                          <p:spTgt spid="4">
                                            <p:txEl>
                                              <p:pRg st="2" end="2"/>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0" dur="500"/>
                                        <p:tgtEl>
                                          <p:spTgt spid="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5" dur="500"/>
                                        <p:tgtEl>
                                          <p:spTgt spid="4">
                                            <p:txEl>
                                              <p:pRg st="4" end="4"/>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randombar(horizontal)">
                                      <p:cBhvr>
                                        <p:cTn id="1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支配政党の支持調達手段</a:t>
            </a:r>
            <a:endParaRPr kumimoji="1" lang="ja-JP" altLang="en-US" dirty="0"/>
          </a:p>
        </p:txBody>
      </p:sp>
      <p:sp>
        <p:nvSpPr>
          <p:cNvPr id="3" name="コンテンツ プレースホルダ 2"/>
          <p:cNvSpPr>
            <a:spLocks noGrp="1"/>
          </p:cNvSpPr>
          <p:nvPr>
            <p:ph sz="half" idx="1"/>
          </p:nvPr>
        </p:nvSpPr>
        <p:spPr>
          <a:xfrm>
            <a:off x="457200" y="1722438"/>
            <a:ext cx="3898776" cy="4525962"/>
          </a:xfrm>
        </p:spPr>
        <p:txBody>
          <a:bodyPr/>
          <a:lstStyle/>
          <a:p>
            <a:r>
              <a:rPr kumimoji="1" lang="en-US" altLang="ja-JP" dirty="0" smtClean="0"/>
              <a:t>(2)</a:t>
            </a:r>
            <a:r>
              <a:rPr kumimoji="1" lang="ja-JP" altLang="en-US" dirty="0" smtClean="0"/>
              <a:t>社会問題の認識</a:t>
            </a:r>
            <a:endParaRPr kumimoji="1" lang="en-US" altLang="ja-JP" dirty="0" smtClean="0"/>
          </a:p>
          <a:p>
            <a:pPr lvl="1"/>
            <a:r>
              <a:rPr lang="ja-JP" altLang="en-US" dirty="0" smtClean="0"/>
              <a:t>政府関係者の汚職・腐敗</a:t>
            </a:r>
            <a:endParaRPr lang="en-US" altLang="ja-JP" dirty="0" smtClean="0"/>
          </a:p>
          <a:p>
            <a:pPr lvl="1"/>
            <a:r>
              <a:rPr kumimoji="1" lang="ja-JP" altLang="en-US" dirty="0" smtClean="0"/>
              <a:t>社会格差の拡大</a:t>
            </a:r>
            <a:endParaRPr kumimoji="1" lang="en-US" altLang="ja-JP" dirty="0" smtClean="0"/>
          </a:p>
          <a:p>
            <a:pPr lvl="1"/>
            <a:r>
              <a:rPr lang="ja-JP" altLang="en-US" dirty="0" smtClean="0"/>
              <a:t>貧困と失業</a:t>
            </a:r>
            <a:endParaRPr lang="en-US" altLang="ja-JP" dirty="0" smtClean="0"/>
          </a:p>
          <a:p>
            <a:pPr lvl="1"/>
            <a:r>
              <a:rPr kumimoji="1" lang="ja-JP" altLang="en-US" dirty="0" smtClean="0"/>
              <a:t>高学歴青年の就職難</a:t>
            </a:r>
            <a:endParaRPr kumimoji="1" lang="en-US" altLang="ja-JP" dirty="0" smtClean="0"/>
          </a:p>
          <a:p>
            <a:r>
              <a:rPr lang="ja-JP" altLang="en-US" dirty="0" smtClean="0"/>
              <a:t>政府の対策</a:t>
            </a:r>
            <a:endParaRPr lang="en-US" altLang="ja-JP" dirty="0" smtClean="0"/>
          </a:p>
          <a:p>
            <a:pPr lvl="1"/>
            <a:r>
              <a:rPr kumimoji="1" lang="ja-JP" altLang="en-US" dirty="0" smtClean="0"/>
              <a:t>食料補助金</a:t>
            </a:r>
            <a:endParaRPr kumimoji="1" lang="en-US" altLang="ja-JP" dirty="0" smtClean="0"/>
          </a:p>
          <a:p>
            <a:pPr lvl="1"/>
            <a:r>
              <a:rPr lang="ja-JP" altLang="en-US" dirty="0" smtClean="0"/>
              <a:t>食料価格の高騰</a:t>
            </a:r>
            <a:endParaRPr kumimoji="1" lang="en-US" altLang="ja-JP" dirty="0" smtClean="0"/>
          </a:p>
          <a:p>
            <a:pPr lvl="1"/>
            <a:endParaRPr kumimoji="1" lang="ja-JP" altLang="en-US" dirty="0"/>
          </a:p>
        </p:txBody>
      </p:sp>
      <p:pic>
        <p:nvPicPr>
          <p:cNvPr id="2051" name="Picture 3"/>
          <p:cNvPicPr>
            <a:picLocks noChangeAspect="1" noChangeArrowheads="1"/>
          </p:cNvPicPr>
          <p:nvPr/>
        </p:nvPicPr>
        <p:blipFill>
          <a:blip r:embed="rId3" cstate="print"/>
          <a:srcRect/>
          <a:stretch>
            <a:fillRect/>
          </a:stretch>
        </p:blipFill>
        <p:spPr bwMode="auto">
          <a:xfrm>
            <a:off x="5687616" y="1124744"/>
            <a:ext cx="3456384" cy="4295932"/>
          </a:xfrm>
          <a:prstGeom prst="rect">
            <a:avLst/>
          </a:prstGeom>
          <a:noFill/>
          <a:ln w="9525">
            <a:noFill/>
            <a:miter lim="800000"/>
            <a:headEnd/>
            <a:tailEnd/>
          </a:ln>
        </p:spPr>
      </p:pic>
      <p:pic>
        <p:nvPicPr>
          <p:cNvPr id="2050" name="Picture 2"/>
          <p:cNvPicPr>
            <a:picLocks noGrp="1" noChangeAspect="1" noChangeArrowheads="1"/>
          </p:cNvPicPr>
          <p:nvPr>
            <p:ph sz="half" idx="2"/>
          </p:nvPr>
        </p:nvPicPr>
        <p:blipFill>
          <a:blip r:embed="rId4" cstate="print"/>
          <a:srcRect/>
          <a:stretch>
            <a:fillRect/>
          </a:stretch>
        </p:blipFill>
        <p:spPr bwMode="auto">
          <a:xfrm>
            <a:off x="6804248" y="4437112"/>
            <a:ext cx="2226104" cy="2420888"/>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3851920" y="4988192"/>
            <a:ext cx="2952328" cy="1869808"/>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1" dur="500"/>
                                        <p:tgtEl>
                                          <p:spTgt spid="3">
                                            <p:txEl>
                                              <p:pRg st="6" end="6"/>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支配政党の支持調達手段</a:t>
            </a:r>
            <a:endParaRPr kumimoji="1" lang="ja-JP" altLang="en-US" dirty="0"/>
          </a:p>
        </p:txBody>
      </p:sp>
      <p:sp>
        <p:nvSpPr>
          <p:cNvPr id="3" name="コンテンツ プレースホルダ 2"/>
          <p:cNvSpPr>
            <a:spLocks noGrp="1"/>
          </p:cNvSpPr>
          <p:nvPr>
            <p:ph sz="half" idx="1"/>
          </p:nvPr>
        </p:nvSpPr>
        <p:spPr/>
        <p:txBody>
          <a:bodyPr/>
          <a:lstStyle/>
          <a:p>
            <a:r>
              <a:rPr kumimoji="1" lang="en-US" altLang="ja-JP" dirty="0" smtClean="0"/>
              <a:t>(3)</a:t>
            </a:r>
            <a:r>
              <a:rPr kumimoji="1" lang="ja-JP" altLang="en-US" dirty="0" smtClean="0"/>
              <a:t>政治的情報の経路</a:t>
            </a:r>
            <a:endParaRPr kumimoji="1" lang="en-US" altLang="ja-JP" dirty="0" smtClean="0"/>
          </a:p>
          <a:p>
            <a:endParaRPr kumimoji="1" lang="en-US" altLang="ja-JP" dirty="0" smtClean="0"/>
          </a:p>
          <a:p>
            <a:pPr lvl="1"/>
            <a:r>
              <a:rPr lang="ja-JP" altLang="en-US" dirty="0" smtClean="0"/>
              <a:t>マスメディアを通じたプロパガンダ</a:t>
            </a:r>
            <a:endParaRPr lang="en-US" altLang="ja-JP" dirty="0" smtClean="0"/>
          </a:p>
          <a:p>
            <a:pPr lvl="1"/>
            <a:r>
              <a:rPr kumimoji="1" lang="ja-JP" altLang="en-US" dirty="0" smtClean="0"/>
              <a:t>既存メディアとサイバー・メディアの統制</a:t>
            </a:r>
            <a:endParaRPr kumimoji="1" lang="en-US" altLang="ja-JP" dirty="0" smtClean="0"/>
          </a:p>
          <a:p>
            <a:pPr lvl="1"/>
            <a:r>
              <a:rPr lang="ja-JP" altLang="en-US" dirty="0" smtClean="0"/>
              <a:t>反米･反イスラエル政策による正当性の調達</a:t>
            </a:r>
            <a:endParaRPr kumimoji="1" lang="ja-JP" alt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499992" y="1268760"/>
            <a:ext cx="3168352" cy="2077608"/>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012160" y="4795161"/>
            <a:ext cx="3131840" cy="2062839"/>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5148064" y="2996952"/>
            <a:ext cx="3789040" cy="1894520"/>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0" dur="500"/>
                                        <p:tgtEl>
                                          <p:spTgt spid="3">
                                            <p:txEl>
                                              <p:pRg st="3" end="3"/>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支配政党の支持調達手段</a:t>
            </a:r>
            <a:endParaRPr kumimoji="1" lang="ja-JP" altLang="en-US" dirty="0"/>
          </a:p>
        </p:txBody>
      </p:sp>
      <p:sp>
        <p:nvSpPr>
          <p:cNvPr id="3" name="コンテンツ プレースホルダ 2"/>
          <p:cNvSpPr>
            <a:spLocks noGrp="1"/>
          </p:cNvSpPr>
          <p:nvPr>
            <p:ph sz="half" idx="1"/>
          </p:nvPr>
        </p:nvSpPr>
        <p:spPr/>
        <p:txBody>
          <a:bodyPr/>
          <a:lstStyle/>
          <a:p>
            <a:r>
              <a:rPr kumimoji="1" lang="en-US" altLang="ja-JP" dirty="0" smtClean="0"/>
              <a:t>(4)</a:t>
            </a:r>
            <a:r>
              <a:rPr kumimoji="1" lang="ja-JP" altLang="en-US" dirty="0" smtClean="0"/>
              <a:t>監視網と恐怖心</a:t>
            </a:r>
            <a:endParaRPr kumimoji="1" lang="en-US" altLang="ja-JP" dirty="0" smtClean="0"/>
          </a:p>
          <a:p>
            <a:pPr lvl="1"/>
            <a:r>
              <a:rPr lang="ja-JP" altLang="en-US" dirty="0" smtClean="0"/>
              <a:t>非常事態令による集会・結社・言論の自由の制約</a:t>
            </a:r>
            <a:endParaRPr lang="en-US" altLang="ja-JP" dirty="0" smtClean="0"/>
          </a:p>
          <a:p>
            <a:pPr lvl="1"/>
            <a:r>
              <a:rPr kumimoji="1" lang="ja-JP" altLang="en-US" dirty="0" smtClean="0"/>
              <a:t>「テロとの戦い」という名目</a:t>
            </a:r>
            <a:endParaRPr kumimoji="1" lang="en-US" altLang="ja-JP" dirty="0" smtClean="0"/>
          </a:p>
          <a:p>
            <a:pPr lvl="1"/>
            <a:r>
              <a:rPr lang="ja-JP" altLang="en-US" dirty="0" smtClean="0"/>
              <a:t>治安機関による監視</a:t>
            </a:r>
            <a:endParaRPr lang="en-US" altLang="ja-JP" dirty="0" smtClean="0"/>
          </a:p>
          <a:p>
            <a:pPr lvl="1"/>
            <a:r>
              <a:rPr kumimoji="1" lang="ja-JP" altLang="en-US" dirty="0" smtClean="0"/>
              <a:t>恐怖心</a:t>
            </a:r>
            <a:r>
              <a:rPr lang="ja-JP" altLang="en-US" dirty="0" smtClean="0"/>
              <a:t>が生み出す政治的無関心</a:t>
            </a:r>
            <a:endParaRPr kumimoji="1" lang="ja-JP" alt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716016" y="1700808"/>
            <a:ext cx="4038600" cy="2701823"/>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6558136" y="4653136"/>
            <a:ext cx="2585864" cy="1735761"/>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PPP_SBUSC_PRD_Chess_Glass">
  <a:themeElements>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テーマ">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テーマ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テーマ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テーマ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テーマ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テーマ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テーマ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テーマ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テーマ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PPP_SBUSC_PRD_Chess_Glass</Template>
  <TotalTime>541</TotalTime>
  <Words>1098</Words>
  <Application>Microsoft Office PowerPoint</Application>
  <PresentationFormat>画面に合わせる (4:3)</PresentationFormat>
  <Paragraphs>262</Paragraphs>
  <Slides>31</Slides>
  <Notes>9</Notes>
  <HiddenSlides>0</HiddenSlides>
  <MMClips>0</MMClips>
  <ScaleCrop>false</ScaleCrop>
  <HeadingPairs>
    <vt:vector size="4" baseType="variant">
      <vt:variant>
        <vt:lpstr>テーマ</vt:lpstr>
      </vt:variant>
      <vt:variant>
        <vt:i4>1</vt:i4>
      </vt:variant>
      <vt:variant>
        <vt:lpstr>スライド タイトル</vt:lpstr>
      </vt:variant>
      <vt:variant>
        <vt:i4>31</vt:i4>
      </vt:variant>
    </vt:vector>
  </HeadingPairs>
  <TitlesOfParts>
    <vt:vector size="32" baseType="lpstr">
      <vt:lpstr>PPP_SBUSC_PRD_Chess_Glass</vt:lpstr>
      <vt:lpstr>中東政変の比較政治分析 権威主義体制の持続と崩壊 </vt:lpstr>
      <vt:lpstr>アラブ政変を説明する</vt:lpstr>
      <vt:lpstr>リサーチクエスチョン(1)</vt:lpstr>
      <vt:lpstr>リサーチ･クエスチョン(2)</vt:lpstr>
      <vt:lpstr>リサーチデザイン</vt:lpstr>
      <vt:lpstr>支配政党の支持調達手段</vt:lpstr>
      <vt:lpstr>支配政党の支持調達手段</vt:lpstr>
      <vt:lpstr>支配政党の支持調達手段</vt:lpstr>
      <vt:lpstr>支配政党の支持調達手段</vt:lpstr>
      <vt:lpstr>支配政党の支持調達手段</vt:lpstr>
      <vt:lpstr>与党支持構造の仮説</vt:lpstr>
      <vt:lpstr>図1:エジプト・シリアの政党支持</vt:lpstr>
      <vt:lpstr>図2:国民民主党の支持率分布</vt:lpstr>
      <vt:lpstr>図3:バアス党の支持率分布</vt:lpstr>
      <vt:lpstr>エジプト・シリア国民の与党支持構造</vt:lpstr>
      <vt:lpstr>与党支持構造のイメージ</vt:lpstr>
      <vt:lpstr>図4:国民民主党支持の確率変化 （パトロネージの有無）</vt:lpstr>
      <vt:lpstr>図5:バアス党支持の確率変化 （パトロネージの有無）</vt:lpstr>
      <vt:lpstr>結論（その１）</vt:lpstr>
      <vt:lpstr>リサーチ･クエスチョン(2) 再び</vt:lpstr>
      <vt:lpstr>パトロネージ・ゲーム</vt:lpstr>
      <vt:lpstr>証明(均衡条件の絞り込み)</vt:lpstr>
      <vt:lpstr>証明(均衡条件の絞り込み)</vt:lpstr>
      <vt:lpstr>パトロネージ・ゲームの解軌道 （市民）</vt:lpstr>
      <vt:lpstr>パトロネージ・ゲームの解軌道 （軍部）</vt:lpstr>
      <vt:lpstr>インプリケーション</vt:lpstr>
      <vt:lpstr>政治から遠ざけられる軍部</vt:lpstr>
      <vt:lpstr>観察可能な含意(1)</vt:lpstr>
      <vt:lpstr>観察可能な含意(2)</vt:lpstr>
      <vt:lpstr>結論（その２）</vt:lpstr>
      <vt:lpstr>Checkmate!!</vt:lpstr>
    </vt:vector>
  </TitlesOfParts>
  <Company>Yamagata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ハイブリッド型権威主義体制の与党支持構造</dc:title>
  <dc:creator>Shingo HAMANAKA</dc:creator>
  <cp:lastModifiedBy>Shingo HAMANAKA</cp:lastModifiedBy>
  <cp:revision>65</cp:revision>
  <dcterms:created xsi:type="dcterms:W3CDTF">2011-06-10T05:49:59Z</dcterms:created>
  <dcterms:modified xsi:type="dcterms:W3CDTF">2011-07-21T23:55:03Z</dcterms:modified>
</cp:coreProperties>
</file>