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69" r:id="rId4"/>
    <p:sldId id="270" r:id="rId5"/>
    <p:sldId id="271" r:id="rId6"/>
    <p:sldId id="260" r:id="rId7"/>
    <p:sldId id="272" r:id="rId8"/>
    <p:sldId id="263" r:id="rId9"/>
    <p:sldId id="262" r:id="rId10"/>
    <p:sldId id="264" r:id="rId11"/>
    <p:sldId id="265" r:id="rId12"/>
    <p:sldId id="266" r:id="rId13"/>
    <p:sldId id="268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>
        <p:scale>
          <a:sx n="94" d="100"/>
          <a:sy n="94" d="100"/>
        </p:scale>
        <p:origin x="-212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3231603808113"/>
          <c:y val="3.9109024974353548E-2"/>
          <c:w val="0.85344031088553063"/>
          <c:h val="0.7334222573184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Experience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052698726736975E-2"/>
                  <c:y val="-1.12241306435779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9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Palestine</c:v>
                </c:pt>
                <c:pt idx="1">
                  <c:v>Gulf States</c:v>
                </c:pt>
                <c:pt idx="2">
                  <c:v>Jordan</c:v>
                </c:pt>
                <c:pt idx="3">
                  <c:v>Egypt</c:v>
                </c:pt>
                <c:pt idx="4">
                  <c:v>United State</c:v>
                </c:pt>
              </c:strCache>
            </c:strRef>
          </c:cat>
          <c:val>
            <c:numRef>
              <c:f>Sheet1!$B$2:$B$6</c:f>
              <c:numCache>
                <c:formatCode>0.0_ </c:formatCode>
                <c:ptCount val="5"/>
                <c:pt idx="0">
                  <c:v>44.7</c:v>
                </c:pt>
                <c:pt idx="1">
                  <c:v>18</c:v>
                </c:pt>
                <c:pt idx="2">
                  <c:v>15.8</c:v>
                </c:pt>
                <c:pt idx="3">
                  <c:v>9.3000000000000007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Desire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301135581354148E-3"/>
                  <c:y val="1.96422286262614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804261975479128E-17"/>
                  <c:y val="-1.403016330447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451703372031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25851686016366E-3"/>
                  <c:y val="8.41809798268346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9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Palestine</c:v>
                </c:pt>
                <c:pt idx="1">
                  <c:v>Gulf States</c:v>
                </c:pt>
                <c:pt idx="2">
                  <c:v>Jordan</c:v>
                </c:pt>
                <c:pt idx="3">
                  <c:v>Egypt</c:v>
                </c:pt>
                <c:pt idx="4">
                  <c:v>United State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38.1</c:v>
                </c:pt>
                <c:pt idx="2">
                  <c:v>10.1</c:v>
                </c:pt>
                <c:pt idx="3">
                  <c:v>6.1</c:v>
                </c:pt>
                <c:pt idx="4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70656"/>
        <c:axId val="59272192"/>
      </c:barChart>
      <c:catAx>
        <c:axId val="592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99" b="1"/>
            </a:pPr>
            <a:endParaRPr lang="ja-JP"/>
          </a:p>
        </c:txPr>
        <c:crossAx val="59272192"/>
        <c:crosses val="autoZero"/>
        <c:auto val="1"/>
        <c:lblAlgn val="ctr"/>
        <c:lblOffset val="100"/>
        <c:noMultiLvlLbl val="0"/>
      </c:catAx>
      <c:valAx>
        <c:axId val="59272192"/>
        <c:scaling>
          <c:orientation val="minMax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sz="1599" b="1"/>
            </a:pPr>
            <a:endParaRPr lang="ja-JP"/>
          </a:p>
        </c:txPr>
        <c:crossAx val="59270656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75261280324455604"/>
          <c:y val="2.6035954545229899E-2"/>
          <c:w val="0.21759344035483949"/>
          <c:h val="0.1415062947640020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999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ID type(%)</c:v>
                </c:pt>
              </c:strCache>
            </c:strRef>
          </c:tx>
          <c:dLbls>
            <c:dLbl>
              <c:idx val="0"/>
              <c:layout>
                <c:manualLayout>
                  <c:x val="-5.7217154892927703E-2"/>
                  <c:y val="-0.28162184542323809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603152329199685E-2"/>
                  <c:y val="0.1051096197301976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Palestine</c:v>
                </c:pt>
                <c:pt idx="1">
                  <c:v>Jerusalemite</c:v>
                </c:pt>
                <c:pt idx="2">
                  <c:v>Israel</c:v>
                </c:pt>
                <c:pt idx="3">
                  <c:v>No ID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92.4</c:v>
                </c:pt>
                <c:pt idx="1">
                  <c:v>6.7</c:v>
                </c:pt>
                <c:pt idx="2">
                  <c:v>0.60000000000000031</c:v>
                </c:pt>
                <c:pt idx="3">
                  <c:v>0.30000000000000016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79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Passport type(%)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Lbls>
            <c:dLbl>
              <c:idx val="0"/>
              <c:layout>
                <c:manualLayout>
                  <c:x val="-0.18293121623447489"/>
                  <c:y val="6.6928399715755864E-3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162058746269807"/>
                  <c:y val="-0.11932941341118911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6845846424600824"/>
                  <c:y val="9.1040107804966339E-2"/>
                </c:manualLayout>
              </c:layout>
              <c:spPr/>
              <c:txPr>
                <a:bodyPr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Palestinian</c:v>
                </c:pt>
                <c:pt idx="1">
                  <c:v>Jordanian</c:v>
                </c:pt>
                <c:pt idx="2">
                  <c:v>Egyptian</c:v>
                </c:pt>
                <c:pt idx="3">
                  <c:v>Israeli</c:v>
                </c:pt>
                <c:pt idx="4">
                  <c:v>US</c:v>
                </c:pt>
                <c:pt idx="5">
                  <c:v>No Passport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50.3</c:v>
                </c:pt>
                <c:pt idx="1">
                  <c:v>15.8</c:v>
                </c:pt>
                <c:pt idx="2">
                  <c:v>2.2000000000000002</c:v>
                </c:pt>
                <c:pt idx="3">
                  <c:v>0.5</c:v>
                </c:pt>
                <c:pt idx="4">
                  <c:v>0.9</c:v>
                </c:pt>
                <c:pt idx="5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9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1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29628574052712E-2"/>
          <c:y val="4.2244932183493317E-2"/>
          <c:w val="0.85312764229068838"/>
          <c:h val="0.83380288349683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Palestinian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03027163123695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244826128715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No Emigrate</c:v>
                </c:pt>
                <c:pt idx="1">
                  <c:v>More than Once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78.900000000000006</c:v>
                </c:pt>
                <c:pt idx="1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Jordanian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6022711627084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225851686015594E-3"/>
                  <c:y val="1.4029942357018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2698726736972E-2"/>
                  <c:y val="8.4180979826834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No Emigrate</c:v>
                </c:pt>
                <c:pt idx="1">
                  <c:v>More than Once</c:v>
                </c:pt>
              </c:strCache>
            </c:strRef>
          </c:cat>
          <c:val>
            <c:numRef>
              <c:f>Sheet1!$C$2:$C$3</c:f>
              <c:numCache>
                <c:formatCode>0.0_ </c:formatCode>
                <c:ptCount val="2"/>
                <c:pt idx="0">
                  <c:v>56.5</c:v>
                </c:pt>
                <c:pt idx="1">
                  <c:v>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18560"/>
        <c:axId val="93620096"/>
      </c:barChart>
      <c:catAx>
        <c:axId val="9361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93620096"/>
        <c:crosses val="autoZero"/>
        <c:auto val="1"/>
        <c:lblAlgn val="ctr"/>
        <c:lblOffset val="100"/>
        <c:noMultiLvlLbl val="0"/>
      </c:catAx>
      <c:valAx>
        <c:axId val="9362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1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23061718779185"/>
          <c:y val="3.4454104021619296E-2"/>
          <c:w val="0.3246639383399042"/>
          <c:h val="0.2438556892788800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Emigrate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West Bank</c:v>
                </c:pt>
                <c:pt idx="1">
                  <c:v>Gaza</c:v>
                </c:pt>
                <c:pt idx="2">
                  <c:v>Jerusalem</c:v>
                </c:pt>
              </c:strCache>
            </c:strRef>
          </c:cat>
          <c:val>
            <c:numRef>
              <c:f>Sheet1!$B$2:$B$4</c:f>
              <c:numCache>
                <c:formatCode>0.0_ </c:formatCode>
                <c:ptCount val="3"/>
                <c:pt idx="0">
                  <c:v>77.7</c:v>
                </c:pt>
                <c:pt idx="1">
                  <c:v>80.900000000000006</c:v>
                </c:pt>
                <c:pt idx="2">
                  <c:v>73.8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Once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West Bank</c:v>
                </c:pt>
                <c:pt idx="1">
                  <c:v>Gaza</c:v>
                </c:pt>
                <c:pt idx="2">
                  <c:v>Jerusalem</c:v>
                </c:pt>
              </c:strCache>
            </c:strRef>
          </c:cat>
          <c:val>
            <c:numRef>
              <c:f>Sheet1!$C$2:$C$4</c:f>
              <c:numCache>
                <c:formatCode>0.0_ </c:formatCode>
                <c:ptCount val="3"/>
                <c:pt idx="0">
                  <c:v>16.3</c:v>
                </c:pt>
                <c:pt idx="1">
                  <c:v>13.9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 Twice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West Bank</c:v>
                </c:pt>
                <c:pt idx="1">
                  <c:v>Gaza</c:v>
                </c:pt>
                <c:pt idx="2">
                  <c:v>Jerusalem</c:v>
                </c:pt>
              </c:strCache>
            </c:strRef>
          </c:cat>
          <c:val>
            <c:numRef>
              <c:f>Sheet1!$D$2:$D$4</c:f>
              <c:numCache>
                <c:formatCode>0.0_ </c:formatCode>
                <c:ptCount val="3"/>
                <c:pt idx="0">
                  <c:v>6</c:v>
                </c:pt>
                <c:pt idx="1">
                  <c:v>5.3</c:v>
                </c:pt>
                <c:pt idx="2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72352"/>
        <c:axId val="93973888"/>
      </c:barChart>
      <c:catAx>
        <c:axId val="93972352"/>
        <c:scaling>
          <c:orientation val="minMax"/>
        </c:scaling>
        <c:delete val="0"/>
        <c:axPos val="b"/>
        <c:majorTickMark val="out"/>
        <c:minorTickMark val="none"/>
        <c:tickLblPos val="nextTo"/>
        <c:crossAx val="93973888"/>
        <c:crosses val="autoZero"/>
        <c:auto val="1"/>
        <c:lblAlgn val="ctr"/>
        <c:lblOffset val="100"/>
        <c:noMultiLvlLbl val="0"/>
      </c:catAx>
      <c:valAx>
        <c:axId val="93973888"/>
        <c:scaling>
          <c:orientation val="minMax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3972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197B16-DE94-46D5-8927-AACBDF7B56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218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 smtClean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6F5855-CDE5-498F-976E-C3E51215862A}" type="slidenum">
              <a:rPr lang="en-US" altLang="ja-JP"/>
              <a:pPr eaLnBrk="1" hangingPunct="1"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 smtClean="0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4D00E7-BA10-4808-919C-4E4FF832B410}" type="slidenum">
              <a:rPr lang="en-US" altLang="ja-JP"/>
              <a:pPr eaLnBrk="1" hangingPunct="1"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05C7E2-9D2E-4A8F-A8A0-A9EBDC49EEC7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97B16-DE94-46D5-8927-AACBDF7B5683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956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en-US" altLang="ja-JP" noProof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en-US" altLang="ja-JP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01EA67-5D54-44AB-AEC7-93D92EA409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62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FF0EC-2FE6-4450-A95F-9BCF63638C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88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9156E-10B6-4899-BFCB-3106A97F9F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86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1F834-077B-4DE4-BE98-F397F3F943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99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5550-D6A6-4127-AB77-A28FFC3C2A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69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ED5A-790D-4A28-8F4A-5C912EA37E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89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0823-F6C7-4874-8D9A-BA8916FF3E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42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129D9-8AEC-457A-A64B-096F48C1B3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10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DE1A-99D0-4E2F-A2E1-752CD5016E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8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B13B-BA62-4536-963F-6AE1C90032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51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22D1-73C6-4A87-BCD8-154EE956E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19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08B9-549B-4E32-892F-B1C2F30389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69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D1-92B4-4C1D-B9B2-09AE2E02E4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27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EE39-98B0-4CB3-861F-F34F4442A3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0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ED46-AAF8-46DE-A378-79BE02442F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59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B6D9-AE22-44DD-9DA2-7ECA30AC46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11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0A9F-DD57-4681-90EE-A2795A35F6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3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C590-08B7-4FA3-9B50-C4CE6E916B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92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EA57-2119-453B-BFA5-031C242FF8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43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BF3B-6AEE-49D2-94B4-5FF7AE3118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93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05B2-06BE-4186-8443-83D79CD668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3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BD02-8BB4-4037-8F03-D468A746F4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82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charset="-128"/>
              </a:defRPr>
            </a:lvl1pPr>
          </a:lstStyle>
          <a:p>
            <a:pPr>
              <a:defRPr/>
            </a:pPr>
            <a:fld id="{4A2EA718-BF93-4A5F-9C68-39308EDFF8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kumimoji="1"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charset="-128"/>
              </a:defRPr>
            </a:lvl1pPr>
          </a:lstStyle>
          <a:p>
            <a:pPr>
              <a:defRPr/>
            </a:pPr>
            <a:fld id="{0B50A1EE-2F01-48E4-B857-91949FAD9D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723" y="1515557"/>
            <a:ext cx="5770562" cy="14700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ja-JP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ＭＳ Ｐゴシック" charset="-128"/>
              </a:rPr>
              <a:t>Palestinian Migration under the occupation</a:t>
            </a:r>
            <a:endParaRPr lang="ja-JP" altLang="ja-JP" sz="4000" b="1" dirty="0" smtClean="0">
              <a:solidFill>
                <a:schemeClr val="bg1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100" y="2976563"/>
            <a:ext cx="6875463" cy="1035050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ＭＳ Ｐゴシック" charset="-128"/>
              </a:rPr>
              <a:t>Comparative study about the residents of the West Bank, Gaza Strip, and East Jerusalem</a:t>
            </a:r>
            <a:endParaRPr lang="ja-JP" altLang="ja-JP" b="1" dirty="0" smtClean="0">
              <a:solidFill>
                <a:schemeClr val="bg1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テキスト ボックス 1"/>
          <p:cNvSpPr txBox="1">
            <a:spLocks noChangeArrowheads="1"/>
          </p:cNvSpPr>
          <p:nvPr/>
        </p:nvSpPr>
        <p:spPr bwMode="auto">
          <a:xfrm>
            <a:off x="2328863" y="4830450"/>
            <a:ext cx="68151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en-US" altLang="ja-JP" sz="2400" b="1" dirty="0">
                <a:ea typeface="ＭＳ Ｐゴシック" charset="-128"/>
              </a:rPr>
              <a:t>NISHIKIDA Aiko,  </a:t>
            </a:r>
            <a:r>
              <a:rPr kumimoji="1" lang="en-US" altLang="ja-JP" b="1" dirty="0">
                <a:ea typeface="ＭＳ Ｐゴシック" charset="-128"/>
              </a:rPr>
              <a:t>Tokyo University </a:t>
            </a:r>
            <a:r>
              <a:rPr kumimoji="1" lang="en-US" altLang="ja-JP" b="1" dirty="0" smtClean="0">
                <a:ea typeface="ＭＳ Ｐゴシック" charset="-128"/>
              </a:rPr>
              <a:t>of </a:t>
            </a:r>
            <a:r>
              <a:rPr kumimoji="1" lang="en-US" altLang="ja-JP" b="1" dirty="0">
                <a:ea typeface="ＭＳ Ｐゴシック" charset="-128"/>
              </a:rPr>
              <a:t>Foreign Studies</a:t>
            </a:r>
            <a:endParaRPr kumimoji="1" lang="en-US" altLang="ja-JP" sz="2000" b="1" dirty="0">
              <a:ea typeface="ＭＳ Ｐゴシック" charset="-128"/>
            </a:endParaRPr>
          </a:p>
          <a:p>
            <a:pPr eaLnBrk="1" hangingPunct="1"/>
            <a:endParaRPr kumimoji="1" lang="en-US" altLang="ja-JP" sz="2000" dirty="0">
              <a:ea typeface="ＭＳ Ｐゴシック" charset="-128"/>
            </a:endParaRPr>
          </a:p>
          <a:p>
            <a:pPr eaLnBrk="1" hangingPunct="1"/>
            <a:r>
              <a:rPr kumimoji="1" lang="en-US" altLang="ja-JP" sz="2400" b="1" dirty="0">
                <a:ea typeface="ＭＳ Ｐゴシック" charset="-128"/>
              </a:rPr>
              <a:t>HAMANAKA Shingo, </a:t>
            </a:r>
            <a:r>
              <a:rPr kumimoji="1" lang="en-US" altLang="ja-JP" sz="2000" b="1" dirty="0">
                <a:ea typeface="ＭＳ Ｐゴシック" charset="-128"/>
              </a:rPr>
              <a:t>Yamagata University</a:t>
            </a:r>
            <a:endParaRPr kumimoji="1" lang="ja-JP" altLang="en-US" sz="2000" b="1" dirty="0">
              <a:ea typeface="ＭＳ Ｐゴシック" charset="-128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27288"/>
            <a:ext cx="1376363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880315" y="399245"/>
            <a:ext cx="6941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fr-FR" altLang="ja-JP" sz="1600" dirty="0" smtClean="0"/>
              <a:t>12th International Conference: " Migration and Democracy”, Centre de Documentation sur les Migrations Humaines</a:t>
            </a:r>
            <a:r>
              <a:rPr kumimoji="1" lang="en-US" altLang="ja-JP" sz="1600" dirty="0" smtClean="0"/>
              <a:t> </a:t>
            </a:r>
          </a:p>
          <a:p>
            <a:pPr algn="r"/>
            <a:r>
              <a:rPr kumimoji="1" lang="en-US" altLang="ja-JP" sz="1600" dirty="0" smtClean="0"/>
              <a:t>14 June 2012, </a:t>
            </a:r>
            <a:r>
              <a:rPr kumimoji="1" lang="en-US" altLang="ja-JP" sz="1600" dirty="0" err="1" smtClean="0"/>
              <a:t>Rathaus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err="1" smtClean="0"/>
              <a:t>der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err="1" smtClean="0"/>
              <a:t>Stadt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err="1" smtClean="0"/>
              <a:t>Düdelingen</a:t>
            </a:r>
            <a:r>
              <a:rPr kumimoji="1" lang="en-US" altLang="ja-JP" sz="1600" dirty="0" smtClean="0"/>
              <a:t>, Luxembourg  </a:t>
            </a:r>
            <a:endParaRPr kumimoji="1" lang="ja-JP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2386299" y="203201"/>
            <a:ext cx="6316663" cy="1057332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Figure 3.</a:t>
            </a:r>
            <a:r>
              <a:rPr kumimoji="1" lang="en-US" altLang="ja-JP" dirty="0" smtClean="0">
                <a:ea typeface="ＭＳ Ｐゴシック" charset="-128"/>
              </a:rPr>
              <a:t> Passport Type</a:t>
            </a:r>
            <a:r>
              <a:rPr kumimoji="1" lang="ja-JP" altLang="en-US" dirty="0" smtClean="0">
                <a:ea typeface="ＭＳ Ｐゴシック" charset="-128"/>
              </a:rPr>
              <a:t> </a:t>
            </a:r>
            <a:r>
              <a:rPr kumimoji="1" lang="en-US" altLang="ja-JP" dirty="0" smtClean="0">
                <a:ea typeface="ＭＳ Ｐゴシック" charset="-128"/>
              </a:rPr>
              <a:t>of the Palestinians</a:t>
            </a:r>
            <a:endParaRPr kumimoji="1" lang="ja-JP" altLang="en-US" dirty="0" smtClean="0">
              <a:ea typeface="ＭＳ Ｐゴシック" charset="-128"/>
            </a:endParaRPr>
          </a:p>
        </p:txBody>
      </p:sp>
      <p:graphicFrame>
        <p:nvGraphicFramePr>
          <p:cNvPr id="2" name="コンテンツ プレースホルダー 4"/>
          <p:cNvGraphicFramePr>
            <a:graphicFrameLocks noGrp="1"/>
          </p:cNvGraphicFramePr>
          <p:nvPr>
            <p:ph sz="half" idx="2"/>
          </p:nvPr>
        </p:nvGraphicFramePr>
        <p:xfrm>
          <a:off x="3187700" y="1346200"/>
          <a:ext cx="5832475" cy="54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022475"/>
            <a:ext cx="18097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" y="271463"/>
            <a:ext cx="1820863" cy="255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235676" y="274638"/>
            <a:ext cx="7784499" cy="1143000"/>
          </a:xfrm>
        </p:spPr>
        <p:txBody>
          <a:bodyPr/>
          <a:lstStyle/>
          <a:p>
            <a:r>
              <a:rPr kumimoji="1" lang="en-US" altLang="ja-JP" dirty="0" smtClean="0"/>
              <a:t>Table 6</a:t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Figure 4</a:t>
            </a:r>
            <a:r>
              <a:rPr kumimoji="1" lang="en-US" altLang="ja-JP" dirty="0" smtClean="0"/>
              <a:t>. Distribution of Stayed Countries</a:t>
            </a:r>
            <a:r>
              <a:rPr lang="ja-JP" altLang="en-US" dirty="0"/>
              <a:t> </a:t>
            </a:r>
            <a:r>
              <a:rPr lang="en-US" altLang="ja-JP" dirty="0" smtClean="0"/>
              <a:t>by Passport type (%)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956858"/>
              </p:ext>
            </p:extLst>
          </p:nvPr>
        </p:nvGraphicFramePr>
        <p:xfrm>
          <a:off x="1977297" y="1612557"/>
          <a:ext cx="5998304" cy="412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3671623" y="565689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dirty="0"/>
              <a:t>χ2=53.237, </a:t>
            </a:r>
            <a:r>
              <a:rPr lang="en-US" altLang="ja-JP" dirty="0"/>
              <a:t>DF=3, p&lt;.001.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418080" y="6085284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the </a:t>
            </a:r>
            <a:r>
              <a:rPr lang="en-US" altLang="ja-JP" dirty="0" err="1"/>
              <a:t>Kruskal</a:t>
            </a:r>
            <a:r>
              <a:rPr lang="en-US" altLang="ja-JP" dirty="0"/>
              <a:t>-Wallis Test to reject the null hypothesis that there is no linkage between groups (p&lt;.0001)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78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445741" y="274638"/>
            <a:ext cx="7574434" cy="1143000"/>
          </a:xfrm>
        </p:spPr>
        <p:txBody>
          <a:bodyPr/>
          <a:lstStyle/>
          <a:p>
            <a:r>
              <a:rPr lang="en-US" altLang="ja-JP" dirty="0" smtClean="0"/>
              <a:t>Figure 5</a:t>
            </a:r>
            <a:r>
              <a:rPr kumimoji="1" lang="en-US" altLang="ja-JP" dirty="0" smtClean="0"/>
              <a:t>. Distribution of Stayed Countries by districts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381346"/>
              </p:ext>
            </p:extLst>
          </p:nvPr>
        </p:nvGraphicFramePr>
        <p:xfrm>
          <a:off x="2082635" y="1600200"/>
          <a:ext cx="68824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97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Stratified citizenship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Different statuses for migration – result of the </a:t>
            </a:r>
            <a:r>
              <a:rPr kumimoji="1" lang="en-US" altLang="ja-JP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stratified citizenship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Alternative policy for non-Jewish minority in Israel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Residents of the Occupied Territories and East Jerusalem – non citizens, but with actual citizenship in Israeli political system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Stratified citizenship reflects Israeli unique democracy</a:t>
            </a:r>
          </a:p>
          <a:p>
            <a:endParaRPr kumimoji="1" lang="en-US" altLang="ja-JP" sz="1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Difficulty of migration for Palestinians – limited resources</a:t>
            </a:r>
          </a:p>
          <a:p>
            <a:endParaRPr lang="en-US" altLang="ja-JP" sz="1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Palestinians as active migrants – migration as strategy of living</a:t>
            </a:r>
          </a:p>
          <a:p>
            <a:endParaRPr kumimoji="1" lang="en-US" altLang="ja-JP" sz="1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Citizenship as a divide-and-conquer strategy of minorities</a:t>
            </a:r>
            <a:endParaRPr kumimoji="1" lang="en-US" altLang="ja-JP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1673" y="274638"/>
            <a:ext cx="8028502" cy="1143000"/>
          </a:xfrm>
        </p:spPr>
        <p:txBody>
          <a:bodyPr/>
          <a:lstStyle/>
          <a:p>
            <a:r>
              <a:rPr kumimoji="1" lang="en-US" altLang="ja-JP" sz="3600" dirty="0" smtClean="0"/>
              <a:t>Purpose of the study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To clarify the current situation of the Palestinian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migration</a:t>
            </a:r>
          </a:p>
          <a:p>
            <a:endParaRPr kumimoji="1" lang="en-US" altLang="ja-JP" sz="2000" dirty="0" smtClean="0"/>
          </a:p>
          <a:p>
            <a:r>
              <a:rPr lang="en-US" altLang="ja-JP" sz="2800" dirty="0" smtClean="0"/>
              <a:t>To investigate how their migration is influenced by the Israeli distinctive democracy and its stratified citizenship</a:t>
            </a:r>
          </a:p>
          <a:p>
            <a:endParaRPr kumimoji="1" lang="en-US" altLang="ja-JP" sz="2000" dirty="0" smtClean="0"/>
          </a:p>
          <a:p>
            <a:r>
              <a:rPr lang="en-US" altLang="ja-JP" sz="2800" dirty="0" smtClean="0"/>
              <a:t>To explore relationship between migration and citizenship under occupation</a:t>
            </a:r>
            <a:endParaRPr kumimoji="1" lang="ja-JP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518" y="274638"/>
            <a:ext cx="8543657" cy="1143000"/>
          </a:xfrm>
        </p:spPr>
        <p:txBody>
          <a:bodyPr/>
          <a:lstStyle/>
          <a:p>
            <a:r>
              <a:rPr kumimoji="1" lang="en-US" altLang="ja-JP" dirty="0" smtClean="0"/>
              <a:t>Democracy and citizenship in Israel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61376" y="1600200"/>
            <a:ext cx="7358800" cy="4525963"/>
          </a:xfrm>
        </p:spPr>
        <p:txBody>
          <a:bodyPr/>
          <a:lstStyle/>
          <a:p>
            <a:r>
              <a:rPr kumimoji="1" lang="en-US" altLang="ja-JP" sz="2800" dirty="0" smtClean="0"/>
              <a:t>Independence and democracy declared in 1948</a:t>
            </a:r>
          </a:p>
          <a:p>
            <a:endParaRPr lang="en-US" altLang="ja-JP" sz="2800" dirty="0" smtClean="0"/>
          </a:p>
          <a:p>
            <a:r>
              <a:rPr kumimoji="1" lang="en-US" altLang="ja-JP" sz="2800" dirty="0" smtClean="0"/>
              <a:t>Original dile</a:t>
            </a:r>
            <a:r>
              <a:rPr lang="en-US" altLang="ja-JP" sz="2800" dirty="0" smtClean="0"/>
              <a:t>mma</a:t>
            </a:r>
            <a:r>
              <a:rPr lang="en-US" altLang="ja-JP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: “a Jewish and democratic state”</a:t>
            </a:r>
            <a:r>
              <a:rPr lang="en-US" altLang="ja-JP" sz="2800" dirty="0" smtClean="0"/>
              <a:t> derived from </a:t>
            </a:r>
            <a:r>
              <a:rPr lang="en-US" altLang="ja-JP" sz="2800" i="1" dirty="0" smtClean="0"/>
              <a:t>Zionism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More than 1.5 million of non-Jewish residents (25 % of the population) </a:t>
            </a:r>
            <a:endParaRPr kumimoji="1" lang="ja-JP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70" y="263621"/>
            <a:ext cx="6316662" cy="813339"/>
          </a:xfrm>
        </p:spPr>
        <p:txBody>
          <a:bodyPr/>
          <a:lstStyle/>
          <a:p>
            <a:r>
              <a:rPr lang="en-US" altLang="ja-JP" dirty="0" smtClean="0"/>
              <a:t>Overview of the research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15248" y="1336040"/>
            <a:ext cx="6794768" cy="5247640"/>
          </a:xfrm>
        </p:spPr>
        <p:txBody>
          <a:bodyPr/>
          <a:lstStyle/>
          <a:p>
            <a:r>
              <a:rPr kumimoji="1" lang="en-US" altLang="ja-JP" dirty="0" smtClean="0"/>
              <a:t>Poll survey conducted in July 211 in cooperation with </a:t>
            </a:r>
            <a:r>
              <a:rPr kumimoji="1" lang="en-US" altLang="ja-JP" dirty="0" smtClean="0">
                <a:solidFill>
                  <a:srgbClr val="FFFF00"/>
                </a:solidFill>
              </a:rPr>
              <a:t>JMCC</a:t>
            </a:r>
            <a:r>
              <a:rPr kumimoji="1" lang="en-US" altLang="ja-JP" dirty="0" smtClean="0"/>
              <a:t> (Jerusalem Media and Communicatio</a:t>
            </a:r>
            <a:r>
              <a:rPr lang="en-US" altLang="ja-JP" dirty="0" smtClean="0"/>
              <a:t>n Centre)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Research fund by </a:t>
            </a:r>
            <a:r>
              <a:rPr kumimoji="1" lang="en-US" altLang="ja-JP" dirty="0" smtClean="0">
                <a:solidFill>
                  <a:srgbClr val="FFFF00"/>
                </a:solidFill>
              </a:rPr>
              <a:t>KAKENHI</a:t>
            </a:r>
            <a:r>
              <a:rPr kumimoji="1" lang="en-US" altLang="ja-JP" dirty="0" smtClean="0"/>
              <a:t>, Grant-in-Aid for Young Scientists (A) No. 23681052 sponsored by th</a:t>
            </a:r>
            <a:r>
              <a:rPr lang="en-US" altLang="ja-JP" dirty="0" smtClean="0"/>
              <a:t>e Ministry of Education , Culture, Sports, Science and Technology (MEXT) in Japan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Representative </a:t>
            </a:r>
            <a:r>
              <a:rPr lang="en-US" altLang="ja-JP" dirty="0" smtClean="0">
                <a:solidFill>
                  <a:srgbClr val="FFFF00"/>
                </a:solidFill>
              </a:rPr>
              <a:t>sample from 18 to 65 </a:t>
            </a:r>
            <a:r>
              <a:rPr lang="en-US" altLang="ja-JP" dirty="0" smtClean="0"/>
              <a:t>years old in </a:t>
            </a:r>
            <a:r>
              <a:rPr lang="en-US" altLang="ja-JP" dirty="0" smtClean="0">
                <a:solidFill>
                  <a:srgbClr val="FFFF00"/>
                </a:solidFill>
              </a:rPr>
              <a:t>the West Bank, Gaza Strip and East Jerusalem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790575" y="519113"/>
            <a:ext cx="8229600" cy="898525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charset="-128"/>
              </a:rPr>
              <a:t>Figure</a:t>
            </a:r>
            <a:r>
              <a:rPr lang="en-US" altLang="ja-JP" sz="2800" dirty="0" smtClean="0">
                <a:ea typeface="ＭＳ Ｐゴシック" charset="-128"/>
              </a:rPr>
              <a:t> 1.</a:t>
            </a:r>
            <a:r>
              <a:rPr lang="en-US" altLang="ja-JP" dirty="0" smtClean="0">
                <a:ea typeface="ＭＳ Ｐゴシック" charset="-128"/>
              </a:rPr>
              <a:t/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D</a:t>
            </a:r>
            <a:r>
              <a:rPr kumimoji="1" lang="en-US" altLang="ja-JP" dirty="0" smtClean="0">
                <a:ea typeface="ＭＳ Ｐゴシック" charset="-128"/>
              </a:rPr>
              <a:t>estination of the Palestinian emigration (%)</a:t>
            </a:r>
            <a:endParaRPr kumimoji="1" lang="ja-JP" altLang="en-US" dirty="0" smtClean="0">
              <a:ea typeface="ＭＳ Ｐゴシック" charset="-128"/>
            </a:endParaRPr>
          </a:p>
        </p:txBody>
      </p:sp>
      <p:graphicFrame>
        <p:nvGraphicFramePr>
          <p:cNvPr id="2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1781175" y="1636713"/>
          <a:ext cx="7361238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Reasons of migration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04222" y="1600200"/>
            <a:ext cx="6915953" cy="4525963"/>
          </a:xfrm>
        </p:spPr>
        <p:txBody>
          <a:bodyPr/>
          <a:lstStyle/>
          <a:p>
            <a:r>
              <a:rPr kumimoji="1" lang="en-US" altLang="ja-JP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Purpose-based</a:t>
            </a:r>
            <a:r>
              <a:rPr kumimoji="1" lang="en-US" altLang="ja-JP" sz="2800" dirty="0" smtClean="0"/>
              <a:t> reason</a:t>
            </a:r>
          </a:p>
          <a:p>
            <a:pPr lvl="1"/>
            <a:r>
              <a:rPr lang="en-US" altLang="ja-JP" dirty="0" smtClean="0"/>
              <a:t>Exodus incurred by Israeli occupation</a:t>
            </a:r>
          </a:p>
          <a:p>
            <a:pPr lvl="1"/>
            <a:r>
              <a:rPr kumimoji="1" lang="en-US" altLang="ja-JP" dirty="0" smtClean="0"/>
              <a:t>Daily moves inside the West </a:t>
            </a:r>
            <a:r>
              <a:rPr lang="en-US" altLang="ja-JP" dirty="0" smtClean="0"/>
              <a:t>Bank, Gaza Strip and </a:t>
            </a:r>
            <a:r>
              <a:rPr kumimoji="1" lang="en-US" altLang="ja-JP" dirty="0" smtClean="0"/>
              <a:t>Occupied Palestine</a:t>
            </a:r>
          </a:p>
          <a:p>
            <a:pPr>
              <a:buNone/>
            </a:pPr>
            <a:endParaRPr kumimoji="1" lang="en-US" altLang="ja-JP" sz="2800" dirty="0" smtClean="0"/>
          </a:p>
          <a:p>
            <a:r>
              <a:rPr lang="en-US" altLang="ja-JP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Resource-based</a:t>
            </a:r>
            <a:r>
              <a:rPr lang="en-US" altLang="ja-JP" sz="2800" dirty="0" smtClean="0"/>
              <a:t> reason</a:t>
            </a:r>
          </a:p>
          <a:p>
            <a:pPr lvl="1"/>
            <a:r>
              <a:rPr kumimoji="1" lang="en-US" altLang="ja-JP" dirty="0" smtClean="0"/>
              <a:t>Restriction of movement</a:t>
            </a:r>
          </a:p>
          <a:p>
            <a:pPr lvl="1"/>
            <a:r>
              <a:rPr lang="en-US" altLang="ja-JP" dirty="0" smtClean="0"/>
              <a:t>Economic condition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1311275" y="274638"/>
            <a:ext cx="7708900" cy="1143000"/>
          </a:xfrm>
        </p:spPr>
        <p:txBody>
          <a:bodyPr/>
          <a:lstStyle/>
          <a:p>
            <a:pPr eaLnBrk="1" hangingPunct="1"/>
            <a:r>
              <a:rPr kumimoji="1" lang="en-US" altLang="ja-JP" dirty="0" smtClean="0">
                <a:ea typeface="ＭＳ Ｐゴシック" charset="-128"/>
              </a:rPr>
              <a:t>Table 1.</a:t>
            </a:r>
            <a:r>
              <a:rPr kumimoji="1" lang="en-US" altLang="ja-JP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kumimoji="1" lang="en-US" altLang="ja-JP" dirty="0" smtClean="0">
                <a:ea typeface="ＭＳ Ｐゴシック" charset="-128"/>
              </a:rPr>
              <a:t>Emigrants by Destination and Reasons (Desire)</a:t>
            </a:r>
            <a:endParaRPr kumimoji="1" lang="ja-JP" altLang="en-US" dirty="0" smtClean="0">
              <a:ea typeface="ＭＳ Ｐゴシック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1233488" y="1577975"/>
          <a:ext cx="7786687" cy="2947988"/>
        </p:xfrm>
        <a:graphic>
          <a:graphicData uri="http://schemas.openxmlformats.org/drawingml/2006/table">
            <a:tbl>
              <a:tblPr/>
              <a:tblGrid>
                <a:gridCol w="1604962"/>
                <a:gridCol w="1173163"/>
                <a:gridCol w="1116012"/>
                <a:gridCol w="1296988"/>
                <a:gridCol w="1298575"/>
                <a:gridCol w="1296987"/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Higher Income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Skill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Develop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Family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Network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Cultural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Similarity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Easy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Immigre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Palestine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Gulf States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Egypt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United States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</a:tr>
            </a:tbl>
          </a:graphicData>
        </a:graphic>
      </p:graphicFrame>
      <p:sp>
        <p:nvSpPr>
          <p:cNvPr id="9270" name="テキスト ボックス 6"/>
          <p:cNvSpPr txBox="1">
            <a:spLocks noChangeArrowheads="1"/>
          </p:cNvSpPr>
          <p:nvPr/>
        </p:nvSpPr>
        <p:spPr bwMode="auto">
          <a:xfrm>
            <a:off x="2700338" y="4883150"/>
            <a:ext cx="5253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en-US" altLang="ja-JP">
                <a:ea typeface="ＭＳ Ｐゴシック" charset="-128"/>
              </a:rPr>
              <a:t>(Notes)</a:t>
            </a:r>
            <a:r>
              <a:rPr kumimoji="1" lang="ja-JP" altLang="en-US">
                <a:ea typeface="ＭＳ Ｐゴシック" charset="-128"/>
              </a:rPr>
              <a:t>　△</a:t>
            </a:r>
            <a:r>
              <a:rPr kumimoji="1" lang="en-US" altLang="ja-JP">
                <a:ea typeface="ＭＳ Ｐゴシック" charset="-128"/>
              </a:rPr>
              <a:t>:</a:t>
            </a:r>
            <a:r>
              <a:rPr kumimoji="1" lang="ja-JP" altLang="en-US">
                <a:ea typeface="ＭＳ Ｐゴシック" charset="-128"/>
              </a:rPr>
              <a:t> ～</a:t>
            </a:r>
            <a:r>
              <a:rPr kumimoji="1" lang="en-US" altLang="ja-JP">
                <a:ea typeface="ＭＳ Ｐゴシック" charset="-128"/>
              </a:rPr>
              <a:t>40%,  </a:t>
            </a:r>
            <a:r>
              <a:rPr kumimoji="1" lang="ja-JP" altLang="en-US">
                <a:ea typeface="ＭＳ Ｐゴシック" charset="-128"/>
              </a:rPr>
              <a:t>〇</a:t>
            </a:r>
            <a:r>
              <a:rPr kumimoji="1" lang="en-US" altLang="ja-JP">
                <a:ea typeface="ＭＳ Ｐゴシック" charset="-128"/>
              </a:rPr>
              <a:t>:40</a:t>
            </a:r>
            <a:r>
              <a:rPr kumimoji="1" lang="ja-JP" altLang="en-US">
                <a:ea typeface="ＭＳ Ｐゴシック" charset="-128"/>
              </a:rPr>
              <a:t>～</a:t>
            </a:r>
            <a:r>
              <a:rPr kumimoji="1" lang="en-US" altLang="ja-JP">
                <a:ea typeface="ＭＳ Ｐゴシック" charset="-128"/>
              </a:rPr>
              <a:t>50%,  </a:t>
            </a:r>
            <a:r>
              <a:rPr kumimoji="1" lang="ja-JP" altLang="en-US">
                <a:ea typeface="ＭＳ Ｐゴシック" charset="-128"/>
              </a:rPr>
              <a:t>◎</a:t>
            </a:r>
            <a:r>
              <a:rPr kumimoji="1" lang="en-US" altLang="ja-JP">
                <a:ea typeface="ＭＳ Ｐゴシック" charset="-128"/>
              </a:rPr>
              <a:t>:50%</a:t>
            </a:r>
            <a:r>
              <a:rPr kumimoji="1" lang="ja-JP" altLang="en-US">
                <a:ea typeface="ＭＳ Ｐゴシック" charset="-128"/>
              </a:rPr>
              <a:t>～</a:t>
            </a:r>
            <a:r>
              <a:rPr kumimoji="1" lang="en-US" altLang="ja-JP">
                <a:ea typeface="ＭＳ Ｐゴシック" charset="-128"/>
              </a:rPr>
              <a:t> </a:t>
            </a:r>
            <a:endParaRPr kumimoji="1" lang="ja-JP" altLang="en-US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1397000" y="274638"/>
            <a:ext cx="7623175" cy="1143000"/>
          </a:xfrm>
        </p:spPr>
        <p:txBody>
          <a:bodyPr/>
          <a:lstStyle/>
          <a:p>
            <a:pPr eaLnBrk="1" hangingPunct="1"/>
            <a:r>
              <a:rPr kumimoji="1" lang="en-US" altLang="ja-JP" dirty="0" smtClean="0">
                <a:ea typeface="ＭＳ Ｐゴシック" charset="-128"/>
              </a:rPr>
              <a:t>Table 2.</a:t>
            </a:r>
            <a:r>
              <a:rPr kumimoji="1" lang="en-US" altLang="ja-JP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kumimoji="1" lang="en-US" altLang="ja-JP" dirty="0" smtClean="0">
                <a:ea typeface="ＭＳ Ｐゴシック" charset="-128"/>
              </a:rPr>
              <a:t>Emigrants</a:t>
            </a:r>
            <a:r>
              <a:rPr kumimoji="1" lang="ja-JP" altLang="en-US" dirty="0" smtClean="0">
                <a:ea typeface="ＭＳ Ｐゴシック" charset="-128"/>
              </a:rPr>
              <a:t> </a:t>
            </a:r>
            <a:r>
              <a:rPr kumimoji="1" lang="en-US" altLang="ja-JP" dirty="0" smtClean="0">
                <a:ea typeface="ＭＳ Ｐゴシック" charset="-128"/>
              </a:rPr>
              <a:t>by Destination and Reasons (Experience)</a:t>
            </a:r>
            <a:endParaRPr kumimoji="1" lang="ja-JP" altLang="en-US" dirty="0" smtClean="0">
              <a:ea typeface="ＭＳ Ｐゴシック" charset="-128"/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1854200" y="1600200"/>
          <a:ext cx="7165975" cy="2926080"/>
        </p:xfrm>
        <a:graphic>
          <a:graphicData uri="http://schemas.openxmlformats.org/drawingml/2006/table">
            <a:tbl>
              <a:tblPr/>
              <a:tblGrid>
                <a:gridCol w="1657350"/>
                <a:gridCol w="1336675"/>
                <a:gridCol w="1397000"/>
                <a:gridCol w="1389063"/>
                <a:gridCol w="13858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Higher Income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Family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Network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Cultural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Similarity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Past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Living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Palestine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Gulf States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Egypt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United States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CE"/>
                    </a:solidFill>
                  </a:tcPr>
                </a:tc>
              </a:tr>
            </a:tbl>
          </a:graphicData>
        </a:graphic>
      </p:graphicFrame>
      <p:sp>
        <p:nvSpPr>
          <p:cNvPr id="8239" name="テキスト ボックス 5"/>
          <p:cNvSpPr txBox="1">
            <a:spLocks noChangeArrowheads="1"/>
          </p:cNvSpPr>
          <p:nvPr/>
        </p:nvSpPr>
        <p:spPr bwMode="auto">
          <a:xfrm>
            <a:off x="2700338" y="4883150"/>
            <a:ext cx="5253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en-US" altLang="ja-JP">
                <a:ea typeface="ＭＳ Ｐゴシック" charset="-128"/>
              </a:rPr>
              <a:t>(Notes)</a:t>
            </a:r>
            <a:r>
              <a:rPr kumimoji="1" lang="ja-JP" altLang="en-US">
                <a:ea typeface="ＭＳ Ｐゴシック" charset="-128"/>
              </a:rPr>
              <a:t>　△</a:t>
            </a:r>
            <a:r>
              <a:rPr kumimoji="1" lang="en-US" altLang="ja-JP">
                <a:ea typeface="ＭＳ Ｐゴシック" charset="-128"/>
              </a:rPr>
              <a:t>:</a:t>
            </a:r>
            <a:r>
              <a:rPr kumimoji="1" lang="ja-JP" altLang="en-US">
                <a:ea typeface="ＭＳ Ｐゴシック" charset="-128"/>
              </a:rPr>
              <a:t> ～</a:t>
            </a:r>
            <a:r>
              <a:rPr kumimoji="1" lang="en-US" altLang="ja-JP">
                <a:ea typeface="ＭＳ Ｐゴシック" charset="-128"/>
              </a:rPr>
              <a:t>40%,  </a:t>
            </a:r>
            <a:r>
              <a:rPr kumimoji="1" lang="ja-JP" altLang="en-US">
                <a:ea typeface="ＭＳ Ｐゴシック" charset="-128"/>
              </a:rPr>
              <a:t>〇</a:t>
            </a:r>
            <a:r>
              <a:rPr kumimoji="1" lang="en-US" altLang="ja-JP">
                <a:ea typeface="ＭＳ Ｐゴシック" charset="-128"/>
              </a:rPr>
              <a:t>:40</a:t>
            </a:r>
            <a:r>
              <a:rPr kumimoji="1" lang="ja-JP" altLang="en-US">
                <a:ea typeface="ＭＳ Ｐゴシック" charset="-128"/>
              </a:rPr>
              <a:t>～</a:t>
            </a:r>
            <a:r>
              <a:rPr kumimoji="1" lang="en-US" altLang="ja-JP">
                <a:ea typeface="ＭＳ Ｐゴシック" charset="-128"/>
              </a:rPr>
              <a:t>50%,  </a:t>
            </a:r>
            <a:r>
              <a:rPr kumimoji="1" lang="ja-JP" altLang="en-US">
                <a:ea typeface="ＭＳ Ｐゴシック" charset="-128"/>
              </a:rPr>
              <a:t>◎</a:t>
            </a:r>
            <a:r>
              <a:rPr kumimoji="1" lang="en-US" altLang="ja-JP">
                <a:ea typeface="ＭＳ Ｐゴシック" charset="-128"/>
              </a:rPr>
              <a:t>:50%</a:t>
            </a:r>
            <a:r>
              <a:rPr kumimoji="1" lang="ja-JP" altLang="en-US">
                <a:ea typeface="ＭＳ Ｐゴシック" charset="-128"/>
              </a:rPr>
              <a:t>～</a:t>
            </a:r>
            <a:r>
              <a:rPr kumimoji="1" lang="en-US" altLang="ja-JP">
                <a:ea typeface="ＭＳ Ｐゴシック" charset="-128"/>
              </a:rPr>
              <a:t> </a:t>
            </a:r>
            <a:endParaRPr kumimoji="1" lang="ja-JP" altLang="en-US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4"/>
          <p:cNvSpPr>
            <a:spLocks noGrp="1"/>
          </p:cNvSpPr>
          <p:nvPr>
            <p:ph type="title"/>
          </p:nvPr>
        </p:nvSpPr>
        <p:spPr>
          <a:xfrm>
            <a:off x="1869440" y="274638"/>
            <a:ext cx="7150735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Figure 2.</a:t>
            </a:r>
            <a:r>
              <a:rPr lang="en-US" altLang="ja-JP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kumimoji="1" lang="en-US" altLang="ja-JP" dirty="0" smtClean="0">
                <a:ea typeface="ＭＳ Ｐゴシック" charset="-128"/>
              </a:rPr>
              <a:t>ID type of the Palestinians</a:t>
            </a:r>
            <a:endParaRPr kumimoji="1" lang="ja-JP" altLang="en-US" dirty="0" smtClean="0">
              <a:ea typeface="ＭＳ Ｐゴシック" charset="-128"/>
            </a:endParaRPr>
          </a:p>
        </p:txBody>
      </p:sp>
      <p:pic>
        <p:nvPicPr>
          <p:cNvPr id="10243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1747838"/>
            <a:ext cx="3086100" cy="2314575"/>
          </a:xfrm>
        </p:spPr>
      </p:pic>
      <p:graphicFrame>
        <p:nvGraphicFramePr>
          <p:cNvPr id="2" name="コンテンツ プレースホルダー 6"/>
          <p:cNvGraphicFramePr>
            <a:graphicFrameLocks noGrp="1"/>
          </p:cNvGraphicFramePr>
          <p:nvPr>
            <p:ph sz="half" idx="2"/>
          </p:nvPr>
        </p:nvGraphicFramePr>
        <p:xfrm>
          <a:off x="3187700" y="1600200"/>
          <a:ext cx="5832475" cy="49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Nishikida_Hamanaka">
  <a:themeElements>
    <a:clrScheme name="Office ​​テーマ 2">
      <a:dk1>
        <a:srgbClr val="ABABAB"/>
      </a:dk1>
      <a:lt1>
        <a:srgbClr val="FFFFFF"/>
      </a:lt1>
      <a:dk2>
        <a:srgbClr val="666600"/>
      </a:dk2>
      <a:lt2>
        <a:srgbClr val="FFFFFF"/>
      </a:lt2>
      <a:accent1>
        <a:srgbClr val="E6C339"/>
      </a:accent1>
      <a:accent2>
        <a:srgbClr val="ADD92B"/>
      </a:accent2>
      <a:accent3>
        <a:srgbClr val="B8B8AA"/>
      </a:accent3>
      <a:accent4>
        <a:srgbClr val="DADADA"/>
      </a:accent4>
      <a:accent5>
        <a:srgbClr val="F0DEAE"/>
      </a:accent5>
      <a:accent6>
        <a:srgbClr val="9CC426"/>
      </a:accent6>
      <a:hlink>
        <a:srgbClr val="DEDE4E"/>
      </a:hlink>
      <a:folHlink>
        <a:srgbClr val="A1E6A1"/>
      </a:folHlink>
    </a:clrScheme>
    <a:fontScheme name="Office ​​テーマ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​​テーマ 1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CCCC14"/>
        </a:accent1>
        <a:accent2>
          <a:srgbClr val="C5D916"/>
        </a:accent2>
        <a:accent3>
          <a:srgbClr val="B8B8AA"/>
        </a:accent3>
        <a:accent4>
          <a:srgbClr val="DADADA"/>
        </a:accent4>
        <a:accent5>
          <a:srgbClr val="E2E2AA"/>
        </a:accent5>
        <a:accent6>
          <a:srgbClr val="B2C413"/>
        </a:accent6>
        <a:hlink>
          <a:srgbClr val="DEDE64"/>
        </a:hlink>
        <a:folHlink>
          <a:srgbClr val="D9E6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E6C339"/>
        </a:accent1>
        <a:accent2>
          <a:srgbClr val="ADD92B"/>
        </a:accent2>
        <a:accent3>
          <a:srgbClr val="B8B8AA"/>
        </a:accent3>
        <a:accent4>
          <a:srgbClr val="DADADA"/>
        </a:accent4>
        <a:accent5>
          <a:srgbClr val="F0DEAE"/>
        </a:accent5>
        <a:accent6>
          <a:srgbClr val="9CC426"/>
        </a:accent6>
        <a:hlink>
          <a:srgbClr val="DEDE4E"/>
        </a:hlink>
        <a:folHlink>
          <a:srgbClr val="A1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EDA6D0"/>
        </a:accent1>
        <a:accent2>
          <a:srgbClr val="CCCC14"/>
        </a:accent2>
        <a:accent3>
          <a:srgbClr val="B8B8AA"/>
        </a:accent3>
        <a:accent4>
          <a:srgbClr val="DADADA"/>
        </a:accent4>
        <a:accent5>
          <a:srgbClr val="F4D0E4"/>
        </a:accent5>
        <a:accent6>
          <a:srgbClr val="B9B911"/>
        </a:accent6>
        <a:hlink>
          <a:srgbClr val="F7C6C6"/>
        </a:hlink>
        <a:folHlink>
          <a:srgbClr val="D2CA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8ACFE6"/>
        </a:accent1>
        <a:accent2>
          <a:srgbClr val="EDB48E"/>
        </a:accent2>
        <a:accent3>
          <a:srgbClr val="B8B8AA"/>
        </a:accent3>
        <a:accent4>
          <a:srgbClr val="DADADA"/>
        </a:accent4>
        <a:accent5>
          <a:srgbClr val="C4E4F0"/>
        </a:accent5>
        <a:accent6>
          <a:srgbClr val="D7A380"/>
        </a:accent6>
        <a:hlink>
          <a:srgbClr val="EDC9FF"/>
        </a:hlink>
        <a:folHlink>
          <a:srgbClr val="DEDE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CCCC14"/>
        </a:accent1>
        <a:accent2>
          <a:srgbClr val="C5D91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2C413"/>
        </a:accent6>
        <a:hlink>
          <a:srgbClr val="DEDE64"/>
        </a:hlink>
        <a:folHlink>
          <a:srgbClr val="D9E6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E6C339"/>
        </a:accent1>
        <a:accent2>
          <a:srgbClr val="ADD92B"/>
        </a:accent2>
        <a:accent3>
          <a:srgbClr val="FFFFFF"/>
        </a:accent3>
        <a:accent4>
          <a:srgbClr val="000000"/>
        </a:accent4>
        <a:accent5>
          <a:srgbClr val="F0DEAE"/>
        </a:accent5>
        <a:accent6>
          <a:srgbClr val="9CC426"/>
        </a:accent6>
        <a:hlink>
          <a:srgbClr val="DEDE4E"/>
        </a:hlink>
        <a:folHlink>
          <a:srgbClr val="A1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EDA6D0"/>
        </a:accent1>
        <a:accent2>
          <a:srgbClr val="CCCC14"/>
        </a:accent2>
        <a:accent3>
          <a:srgbClr val="FFFFFF"/>
        </a:accent3>
        <a:accent4>
          <a:srgbClr val="000000"/>
        </a:accent4>
        <a:accent5>
          <a:srgbClr val="F4D0E4"/>
        </a:accent5>
        <a:accent6>
          <a:srgbClr val="B9B911"/>
        </a:accent6>
        <a:hlink>
          <a:srgbClr val="F7C6C6"/>
        </a:hlink>
        <a:folHlink>
          <a:srgbClr val="D2CA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8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8ACFE6"/>
        </a:accent1>
        <a:accent2>
          <a:srgbClr val="EDB48E"/>
        </a:accent2>
        <a:accent3>
          <a:srgbClr val="FFFFFF"/>
        </a:accent3>
        <a:accent4>
          <a:srgbClr val="000000"/>
        </a:accent4>
        <a:accent5>
          <a:srgbClr val="C4E4F0"/>
        </a:accent5>
        <a:accent6>
          <a:srgbClr val="D7A380"/>
        </a:accent6>
        <a:hlink>
          <a:srgbClr val="EDC9FF"/>
        </a:hlink>
        <a:folHlink>
          <a:srgbClr val="DED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ABABAB"/>
      </a:dk1>
      <a:lt1>
        <a:srgbClr val="FFFFFF"/>
      </a:lt1>
      <a:dk2>
        <a:srgbClr val="666600"/>
      </a:dk2>
      <a:lt2>
        <a:srgbClr val="FFFFFF"/>
      </a:lt2>
      <a:accent1>
        <a:srgbClr val="E6C339"/>
      </a:accent1>
      <a:accent2>
        <a:srgbClr val="ADD92B"/>
      </a:accent2>
      <a:accent3>
        <a:srgbClr val="B8B8AA"/>
      </a:accent3>
      <a:accent4>
        <a:srgbClr val="DADADA"/>
      </a:accent4>
      <a:accent5>
        <a:srgbClr val="F0DEAE"/>
      </a:accent5>
      <a:accent6>
        <a:srgbClr val="9CC426"/>
      </a:accent6>
      <a:hlink>
        <a:srgbClr val="DEDE4E"/>
      </a:hlink>
      <a:folHlink>
        <a:srgbClr val="A1E6A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CCCC14"/>
        </a:accent1>
        <a:accent2>
          <a:srgbClr val="C5D916"/>
        </a:accent2>
        <a:accent3>
          <a:srgbClr val="B8B8AA"/>
        </a:accent3>
        <a:accent4>
          <a:srgbClr val="DADADA"/>
        </a:accent4>
        <a:accent5>
          <a:srgbClr val="E2E2AA"/>
        </a:accent5>
        <a:accent6>
          <a:srgbClr val="B2C413"/>
        </a:accent6>
        <a:hlink>
          <a:srgbClr val="DEDE64"/>
        </a:hlink>
        <a:folHlink>
          <a:srgbClr val="D9E6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E6C339"/>
        </a:accent1>
        <a:accent2>
          <a:srgbClr val="ADD92B"/>
        </a:accent2>
        <a:accent3>
          <a:srgbClr val="B8B8AA"/>
        </a:accent3>
        <a:accent4>
          <a:srgbClr val="DADADA"/>
        </a:accent4>
        <a:accent5>
          <a:srgbClr val="F0DEAE"/>
        </a:accent5>
        <a:accent6>
          <a:srgbClr val="9CC426"/>
        </a:accent6>
        <a:hlink>
          <a:srgbClr val="DEDE4E"/>
        </a:hlink>
        <a:folHlink>
          <a:srgbClr val="A1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EDA6D0"/>
        </a:accent1>
        <a:accent2>
          <a:srgbClr val="CCCC14"/>
        </a:accent2>
        <a:accent3>
          <a:srgbClr val="B8B8AA"/>
        </a:accent3>
        <a:accent4>
          <a:srgbClr val="DADADA"/>
        </a:accent4>
        <a:accent5>
          <a:srgbClr val="F4D0E4"/>
        </a:accent5>
        <a:accent6>
          <a:srgbClr val="B9B911"/>
        </a:accent6>
        <a:hlink>
          <a:srgbClr val="F7C6C6"/>
        </a:hlink>
        <a:folHlink>
          <a:srgbClr val="D2CA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ABABAB"/>
        </a:dk1>
        <a:lt1>
          <a:srgbClr val="FFFFFF"/>
        </a:lt1>
        <a:dk2>
          <a:srgbClr val="666600"/>
        </a:dk2>
        <a:lt2>
          <a:srgbClr val="FFFFFF"/>
        </a:lt2>
        <a:accent1>
          <a:srgbClr val="8ACFE6"/>
        </a:accent1>
        <a:accent2>
          <a:srgbClr val="EDB48E"/>
        </a:accent2>
        <a:accent3>
          <a:srgbClr val="B8B8AA"/>
        </a:accent3>
        <a:accent4>
          <a:srgbClr val="DADADA"/>
        </a:accent4>
        <a:accent5>
          <a:srgbClr val="C4E4F0"/>
        </a:accent5>
        <a:accent6>
          <a:srgbClr val="D7A380"/>
        </a:accent6>
        <a:hlink>
          <a:srgbClr val="EDC9FF"/>
        </a:hlink>
        <a:folHlink>
          <a:srgbClr val="DEDE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CCCC14"/>
        </a:accent1>
        <a:accent2>
          <a:srgbClr val="C5D91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B2C413"/>
        </a:accent6>
        <a:hlink>
          <a:srgbClr val="DEDE64"/>
        </a:hlink>
        <a:folHlink>
          <a:srgbClr val="D9E6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E6C339"/>
        </a:accent1>
        <a:accent2>
          <a:srgbClr val="ADD92B"/>
        </a:accent2>
        <a:accent3>
          <a:srgbClr val="FFFFFF"/>
        </a:accent3>
        <a:accent4>
          <a:srgbClr val="000000"/>
        </a:accent4>
        <a:accent5>
          <a:srgbClr val="F0DEAE"/>
        </a:accent5>
        <a:accent6>
          <a:srgbClr val="9CC426"/>
        </a:accent6>
        <a:hlink>
          <a:srgbClr val="DEDE4E"/>
        </a:hlink>
        <a:folHlink>
          <a:srgbClr val="A1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EDA6D0"/>
        </a:accent1>
        <a:accent2>
          <a:srgbClr val="CCCC14"/>
        </a:accent2>
        <a:accent3>
          <a:srgbClr val="FFFFFF"/>
        </a:accent3>
        <a:accent4>
          <a:srgbClr val="000000"/>
        </a:accent4>
        <a:accent5>
          <a:srgbClr val="F4D0E4"/>
        </a:accent5>
        <a:accent6>
          <a:srgbClr val="B9B911"/>
        </a:accent6>
        <a:hlink>
          <a:srgbClr val="F7C6C6"/>
        </a:hlink>
        <a:folHlink>
          <a:srgbClr val="D2CA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ABABAB"/>
        </a:lt2>
        <a:accent1>
          <a:srgbClr val="8ACFE6"/>
        </a:accent1>
        <a:accent2>
          <a:srgbClr val="EDB48E"/>
        </a:accent2>
        <a:accent3>
          <a:srgbClr val="FFFFFF"/>
        </a:accent3>
        <a:accent4>
          <a:srgbClr val="000000"/>
        </a:accent4>
        <a:accent5>
          <a:srgbClr val="C4E4F0"/>
        </a:accent5>
        <a:accent6>
          <a:srgbClr val="D7A380"/>
        </a:accent6>
        <a:hlink>
          <a:srgbClr val="EDC9FF"/>
        </a:hlink>
        <a:folHlink>
          <a:srgbClr val="DED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Nishikida_Hamanaka</Template>
  <TotalTime>530</TotalTime>
  <Words>496</Words>
  <Application>Microsoft Office PowerPoint</Application>
  <PresentationFormat>画面に合わせる (4:3)</PresentationFormat>
  <Paragraphs>148</Paragraphs>
  <Slides>14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Nishikida_Hamanaka</vt:lpstr>
      <vt:lpstr>1_Default Design</vt:lpstr>
      <vt:lpstr>Palestinian Migration under the occupation</vt:lpstr>
      <vt:lpstr>Purpose of the study</vt:lpstr>
      <vt:lpstr>Democracy and citizenship in Israel</vt:lpstr>
      <vt:lpstr>Overview of the research</vt:lpstr>
      <vt:lpstr>Figure 1. Destination of the Palestinian emigration (%)</vt:lpstr>
      <vt:lpstr>Reasons of migration</vt:lpstr>
      <vt:lpstr>Table 1. Emigrants by Destination and Reasons (Desire)</vt:lpstr>
      <vt:lpstr>Table 2. Emigrants by Destination and Reasons (Experience)</vt:lpstr>
      <vt:lpstr>Figure 2. ID type of the Palestinians</vt:lpstr>
      <vt:lpstr>Figure 3. Passport Type of the Palestinians</vt:lpstr>
      <vt:lpstr>Table 6   Figure 4. Distribution of Stayed Countries by Passport type (%)</vt:lpstr>
      <vt:lpstr>Figure 5. Distribution of Stayed Countries by districts</vt:lpstr>
      <vt:lpstr>Stratified citizenship</vt:lpstr>
      <vt:lpstr>Conclusion</vt:lpstr>
    </vt:vector>
  </TitlesOfParts>
  <Company>山形大学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Palestinian Migration under the occupation</dc:title>
  <dc:creator>Shingo</dc:creator>
  <cp:lastModifiedBy>Shingo</cp:lastModifiedBy>
  <cp:revision>32</cp:revision>
  <dcterms:created xsi:type="dcterms:W3CDTF">2012-06-08T08:18:57Z</dcterms:created>
  <dcterms:modified xsi:type="dcterms:W3CDTF">2012-06-11T01:07:14Z</dcterms:modified>
</cp:coreProperties>
</file>