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7" r:id="rId2"/>
    <p:sldId id="265" r:id="rId3"/>
    <p:sldId id="266" r:id="rId4"/>
    <p:sldId id="267" r:id="rId5"/>
    <p:sldId id="271" r:id="rId6"/>
    <p:sldId id="256" r:id="rId7"/>
    <p:sldId id="258" r:id="rId8"/>
    <p:sldId id="259" r:id="rId9"/>
    <p:sldId id="272" r:id="rId10"/>
    <p:sldId id="261" r:id="rId11"/>
    <p:sldId id="260" r:id="rId12"/>
    <p:sldId id="268" r:id="rId13"/>
    <p:sldId id="262" r:id="rId14"/>
    <p:sldId id="269" r:id="rId15"/>
    <p:sldId id="263" r:id="rId16"/>
    <p:sldId id="264" r:id="rId17"/>
    <p:sldId id="270" r:id="rId18"/>
    <p:sldId id="275" r:id="rId19"/>
    <p:sldId id="273" r:id="rId20"/>
    <p:sldId id="274" r:id="rId21"/>
  </p:sldIdLst>
  <p:sldSz cx="9144000" cy="6858000" type="screen4x3"/>
  <p:notesSz cx="6858000" cy="9144000"/>
  <p:defaultTextStyle>
    <a:defPPr>
      <a:defRPr lang="ja-JP"/>
    </a:defPPr>
    <a:lvl1pPr marL="0" algn="l" defTabSz="957857" rtl="0" eaLnBrk="1" latinLnBrk="0" hangingPunct="1">
      <a:defRPr kumimoji="1" sz="1800" kern="1200">
        <a:solidFill>
          <a:schemeClr val="tx1"/>
        </a:solidFill>
        <a:latin typeface="+mn-lt"/>
        <a:ea typeface="+mn-ea"/>
        <a:cs typeface="+mn-cs"/>
      </a:defRPr>
    </a:lvl1pPr>
    <a:lvl2pPr marL="478929" algn="l" defTabSz="957857" rtl="0" eaLnBrk="1" latinLnBrk="0" hangingPunct="1">
      <a:defRPr kumimoji="1" sz="1800" kern="1200">
        <a:solidFill>
          <a:schemeClr val="tx1"/>
        </a:solidFill>
        <a:latin typeface="+mn-lt"/>
        <a:ea typeface="+mn-ea"/>
        <a:cs typeface="+mn-cs"/>
      </a:defRPr>
    </a:lvl2pPr>
    <a:lvl3pPr marL="957857" algn="l" defTabSz="957857" rtl="0" eaLnBrk="1" latinLnBrk="0" hangingPunct="1">
      <a:defRPr kumimoji="1" sz="1800" kern="1200">
        <a:solidFill>
          <a:schemeClr val="tx1"/>
        </a:solidFill>
        <a:latin typeface="+mn-lt"/>
        <a:ea typeface="+mn-ea"/>
        <a:cs typeface="+mn-cs"/>
      </a:defRPr>
    </a:lvl3pPr>
    <a:lvl4pPr marL="1436783" algn="l" defTabSz="957857" rtl="0" eaLnBrk="1" latinLnBrk="0" hangingPunct="1">
      <a:defRPr kumimoji="1" sz="1800" kern="1200">
        <a:solidFill>
          <a:schemeClr val="tx1"/>
        </a:solidFill>
        <a:latin typeface="+mn-lt"/>
        <a:ea typeface="+mn-ea"/>
        <a:cs typeface="+mn-cs"/>
      </a:defRPr>
    </a:lvl4pPr>
    <a:lvl5pPr marL="1915712" algn="l" defTabSz="957857" rtl="0" eaLnBrk="1" latinLnBrk="0" hangingPunct="1">
      <a:defRPr kumimoji="1" sz="1800" kern="1200">
        <a:solidFill>
          <a:schemeClr val="tx1"/>
        </a:solidFill>
        <a:latin typeface="+mn-lt"/>
        <a:ea typeface="+mn-ea"/>
        <a:cs typeface="+mn-cs"/>
      </a:defRPr>
    </a:lvl5pPr>
    <a:lvl6pPr marL="2394638" algn="l" defTabSz="957857" rtl="0" eaLnBrk="1" latinLnBrk="0" hangingPunct="1">
      <a:defRPr kumimoji="1" sz="1800" kern="1200">
        <a:solidFill>
          <a:schemeClr val="tx1"/>
        </a:solidFill>
        <a:latin typeface="+mn-lt"/>
        <a:ea typeface="+mn-ea"/>
        <a:cs typeface="+mn-cs"/>
      </a:defRPr>
    </a:lvl6pPr>
    <a:lvl7pPr marL="2873567" algn="l" defTabSz="957857" rtl="0" eaLnBrk="1" latinLnBrk="0" hangingPunct="1">
      <a:defRPr kumimoji="1" sz="1800" kern="1200">
        <a:solidFill>
          <a:schemeClr val="tx1"/>
        </a:solidFill>
        <a:latin typeface="+mn-lt"/>
        <a:ea typeface="+mn-ea"/>
        <a:cs typeface="+mn-cs"/>
      </a:defRPr>
    </a:lvl7pPr>
    <a:lvl8pPr marL="3352498" algn="l" defTabSz="957857" rtl="0" eaLnBrk="1" latinLnBrk="0" hangingPunct="1">
      <a:defRPr kumimoji="1" sz="1800" kern="1200">
        <a:solidFill>
          <a:schemeClr val="tx1"/>
        </a:solidFill>
        <a:latin typeface="+mn-lt"/>
        <a:ea typeface="+mn-ea"/>
        <a:cs typeface="+mn-cs"/>
      </a:defRPr>
    </a:lvl8pPr>
    <a:lvl9pPr marL="3831426" algn="l" defTabSz="957857"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F21"/>
    <a:srgbClr val="83EEFD"/>
    <a:srgbClr val="FF66FF"/>
    <a:srgbClr val="F3650D"/>
    <a:srgbClr val="FC98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dLbls>
            <c:spPr>
              <a:solidFill>
                <a:schemeClr val="bg1"/>
              </a:solidFill>
            </c:spPr>
            <c:showVal val="1"/>
          </c:dLbls>
          <c:cat>
            <c:strRef>
              <c:f>Sheet1!$B$3:$J$3</c:f>
              <c:strCache>
                <c:ptCount val="9"/>
                <c:pt idx="0">
                  <c:v>18-22歳</c:v>
                </c:pt>
                <c:pt idx="1">
                  <c:v>23-27歳</c:v>
                </c:pt>
                <c:pt idx="2">
                  <c:v>28-32歳</c:v>
                </c:pt>
                <c:pt idx="3">
                  <c:v>33-37歳</c:v>
                </c:pt>
                <c:pt idx="4">
                  <c:v>38-42歳</c:v>
                </c:pt>
                <c:pt idx="5">
                  <c:v>43-47歳</c:v>
                </c:pt>
                <c:pt idx="6">
                  <c:v>48-52歳</c:v>
                </c:pt>
                <c:pt idx="7">
                  <c:v>53-57歳</c:v>
                </c:pt>
                <c:pt idx="8">
                  <c:v>58-65歳</c:v>
                </c:pt>
              </c:strCache>
            </c:strRef>
          </c:cat>
          <c:val>
            <c:numRef>
              <c:f>Sheet1!$B$2:$J$2</c:f>
              <c:numCache>
                <c:formatCode>General</c:formatCode>
                <c:ptCount val="9"/>
                <c:pt idx="0">
                  <c:v>12.7</c:v>
                </c:pt>
                <c:pt idx="1">
                  <c:v>18.8</c:v>
                </c:pt>
                <c:pt idx="2">
                  <c:v>30.2</c:v>
                </c:pt>
                <c:pt idx="3" formatCode="0.0_ ">
                  <c:v>23</c:v>
                </c:pt>
                <c:pt idx="4">
                  <c:v>25.9</c:v>
                </c:pt>
                <c:pt idx="5">
                  <c:v>38.5</c:v>
                </c:pt>
                <c:pt idx="6">
                  <c:v>39.6</c:v>
                </c:pt>
                <c:pt idx="7">
                  <c:v>39.5</c:v>
                </c:pt>
                <c:pt idx="8">
                  <c:v>54.8</c:v>
                </c:pt>
              </c:numCache>
            </c:numRef>
          </c:val>
        </c:ser>
        <c:axId val="53474816"/>
        <c:axId val="53476352"/>
      </c:barChart>
      <c:catAx>
        <c:axId val="53474816"/>
        <c:scaling>
          <c:orientation val="minMax"/>
        </c:scaling>
        <c:axPos val="b"/>
        <c:numFmt formatCode="General" sourceLinked="1"/>
        <c:tickLblPos val="nextTo"/>
        <c:txPr>
          <a:bodyPr rot="-1500000"/>
          <a:lstStyle/>
          <a:p>
            <a:pPr>
              <a:defRPr/>
            </a:pPr>
            <a:endParaRPr lang="ja-JP"/>
          </a:p>
        </c:txPr>
        <c:crossAx val="53476352"/>
        <c:crosses val="autoZero"/>
        <c:auto val="1"/>
        <c:lblAlgn val="ctr"/>
        <c:lblOffset val="100"/>
      </c:catAx>
      <c:valAx>
        <c:axId val="53476352"/>
        <c:scaling>
          <c:orientation val="minMax"/>
        </c:scaling>
        <c:axPos val="l"/>
        <c:majorGridlines/>
        <c:numFmt formatCode="General" sourceLinked="1"/>
        <c:tickLblPos val="nextTo"/>
        <c:crossAx val="53474816"/>
        <c:crosses val="autoZero"/>
        <c:crossBetween val="between"/>
      </c:valAx>
    </c:plotArea>
    <c:plotVisOnly val="1"/>
  </c:chart>
  <c:spPr>
    <a:solidFill>
      <a:schemeClr val="bg1"/>
    </a:solid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71AEC-B498-4381-B0B9-FF57A9C4F60D}" type="datetimeFigureOut">
              <a:rPr kumimoji="1" lang="ja-JP" altLang="en-US" smtClean="0"/>
              <a:pPr/>
              <a:t>2010/1/19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C807D-4F6B-449D-8D02-C41327DA3A5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929" indent="0" algn="ctr">
              <a:buNone/>
              <a:defRPr>
                <a:solidFill>
                  <a:schemeClr val="tx1">
                    <a:tint val="75000"/>
                  </a:schemeClr>
                </a:solidFill>
              </a:defRPr>
            </a:lvl2pPr>
            <a:lvl3pPr marL="957857" indent="0" algn="ctr">
              <a:buNone/>
              <a:defRPr>
                <a:solidFill>
                  <a:schemeClr val="tx1">
                    <a:tint val="75000"/>
                  </a:schemeClr>
                </a:solidFill>
              </a:defRPr>
            </a:lvl3pPr>
            <a:lvl4pPr marL="1436783" indent="0" algn="ctr">
              <a:buNone/>
              <a:defRPr>
                <a:solidFill>
                  <a:schemeClr val="tx1">
                    <a:tint val="75000"/>
                  </a:schemeClr>
                </a:solidFill>
              </a:defRPr>
            </a:lvl4pPr>
            <a:lvl5pPr marL="1915712" indent="0" algn="ctr">
              <a:buNone/>
              <a:defRPr>
                <a:solidFill>
                  <a:schemeClr val="tx1">
                    <a:tint val="75000"/>
                  </a:schemeClr>
                </a:solidFill>
              </a:defRPr>
            </a:lvl5pPr>
            <a:lvl6pPr marL="2394638" indent="0" algn="ctr">
              <a:buNone/>
              <a:defRPr>
                <a:solidFill>
                  <a:schemeClr val="tx1">
                    <a:tint val="75000"/>
                  </a:schemeClr>
                </a:solidFill>
              </a:defRPr>
            </a:lvl6pPr>
            <a:lvl7pPr marL="2873567" indent="0" algn="ctr">
              <a:buNone/>
              <a:defRPr>
                <a:solidFill>
                  <a:schemeClr val="tx1">
                    <a:tint val="75000"/>
                  </a:schemeClr>
                </a:solidFill>
              </a:defRPr>
            </a:lvl7pPr>
            <a:lvl8pPr marL="3352498" indent="0" algn="ctr">
              <a:buNone/>
              <a:defRPr>
                <a:solidFill>
                  <a:schemeClr val="tx1">
                    <a:tint val="75000"/>
                  </a:schemeClr>
                </a:solidFill>
              </a:defRPr>
            </a:lvl8pPr>
            <a:lvl9pPr marL="383142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4" y="27464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4" y="27464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6" y="4406909"/>
            <a:ext cx="7772400" cy="1362076"/>
          </a:xfrm>
        </p:spPr>
        <p:txBody>
          <a:bodyPr anchor="t"/>
          <a:lstStyle>
            <a:lvl1pPr algn="l">
              <a:defRPr sz="42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6" y="2906723"/>
            <a:ext cx="7772400" cy="1500187"/>
          </a:xfrm>
        </p:spPr>
        <p:txBody>
          <a:bodyPr anchor="b"/>
          <a:lstStyle>
            <a:lvl1pPr marL="0" indent="0">
              <a:buNone/>
              <a:defRPr sz="2000">
                <a:solidFill>
                  <a:schemeClr val="tx1">
                    <a:tint val="75000"/>
                  </a:schemeClr>
                </a:solidFill>
              </a:defRPr>
            </a:lvl1pPr>
            <a:lvl2pPr marL="478929" indent="0">
              <a:buNone/>
              <a:defRPr sz="1800">
                <a:solidFill>
                  <a:schemeClr val="tx1">
                    <a:tint val="75000"/>
                  </a:schemeClr>
                </a:solidFill>
              </a:defRPr>
            </a:lvl2pPr>
            <a:lvl3pPr marL="957857" indent="0">
              <a:buNone/>
              <a:defRPr sz="1800">
                <a:solidFill>
                  <a:schemeClr val="tx1">
                    <a:tint val="75000"/>
                  </a:schemeClr>
                </a:solidFill>
              </a:defRPr>
            </a:lvl3pPr>
            <a:lvl4pPr marL="1436783" indent="0">
              <a:buNone/>
              <a:defRPr sz="1600">
                <a:solidFill>
                  <a:schemeClr val="tx1">
                    <a:tint val="75000"/>
                  </a:schemeClr>
                </a:solidFill>
              </a:defRPr>
            </a:lvl4pPr>
            <a:lvl5pPr marL="1915712" indent="0">
              <a:buNone/>
              <a:defRPr sz="1600">
                <a:solidFill>
                  <a:schemeClr val="tx1">
                    <a:tint val="75000"/>
                  </a:schemeClr>
                </a:solidFill>
              </a:defRPr>
            </a:lvl5pPr>
            <a:lvl6pPr marL="2394638" indent="0">
              <a:buNone/>
              <a:defRPr sz="1600">
                <a:solidFill>
                  <a:schemeClr val="tx1">
                    <a:tint val="75000"/>
                  </a:schemeClr>
                </a:solidFill>
              </a:defRPr>
            </a:lvl6pPr>
            <a:lvl7pPr marL="2873567" indent="0">
              <a:buNone/>
              <a:defRPr sz="1600">
                <a:solidFill>
                  <a:schemeClr val="tx1">
                    <a:tint val="75000"/>
                  </a:schemeClr>
                </a:solidFill>
              </a:defRPr>
            </a:lvl7pPr>
            <a:lvl8pPr marL="3352498" indent="0">
              <a:buNone/>
              <a:defRPr sz="1600">
                <a:solidFill>
                  <a:schemeClr val="tx1">
                    <a:tint val="75000"/>
                  </a:schemeClr>
                </a:solidFill>
              </a:defRPr>
            </a:lvl8pPr>
            <a:lvl9pPr marL="3831426" indent="0">
              <a:buNone/>
              <a:defRPr sz="16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4" y="1600208"/>
            <a:ext cx="4038600" cy="452596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4" y="1600208"/>
            <a:ext cx="4038600" cy="452596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5" y="1535115"/>
            <a:ext cx="4040188" cy="639762"/>
          </a:xfrm>
        </p:spPr>
        <p:txBody>
          <a:bodyPr anchor="b"/>
          <a:lstStyle>
            <a:lvl1pPr marL="0" indent="0">
              <a:buNone/>
              <a:defRPr sz="2400" b="1"/>
            </a:lvl1pPr>
            <a:lvl2pPr marL="478929" indent="0">
              <a:buNone/>
              <a:defRPr sz="2000" b="1"/>
            </a:lvl2pPr>
            <a:lvl3pPr marL="957857" indent="0">
              <a:buNone/>
              <a:defRPr sz="1800" b="1"/>
            </a:lvl3pPr>
            <a:lvl4pPr marL="1436783" indent="0">
              <a:buNone/>
              <a:defRPr sz="1800" b="1"/>
            </a:lvl4pPr>
            <a:lvl5pPr marL="1915712" indent="0">
              <a:buNone/>
              <a:defRPr sz="1800" b="1"/>
            </a:lvl5pPr>
            <a:lvl6pPr marL="2394638" indent="0">
              <a:buNone/>
              <a:defRPr sz="1800" b="1"/>
            </a:lvl6pPr>
            <a:lvl7pPr marL="2873567" indent="0">
              <a:buNone/>
              <a:defRPr sz="1800" b="1"/>
            </a:lvl7pPr>
            <a:lvl8pPr marL="3352498" indent="0">
              <a:buNone/>
              <a:defRPr sz="1800" b="1"/>
            </a:lvl8pPr>
            <a:lvl9pPr marL="3831426" indent="0">
              <a:buNone/>
              <a:defRPr sz="18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5" y="2174885"/>
            <a:ext cx="4040188" cy="395128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31" y="1535115"/>
            <a:ext cx="4041776" cy="639762"/>
          </a:xfrm>
        </p:spPr>
        <p:txBody>
          <a:bodyPr anchor="b"/>
          <a:lstStyle>
            <a:lvl1pPr marL="0" indent="0">
              <a:buNone/>
              <a:defRPr sz="2400" b="1"/>
            </a:lvl1pPr>
            <a:lvl2pPr marL="478929" indent="0">
              <a:buNone/>
              <a:defRPr sz="2000" b="1"/>
            </a:lvl2pPr>
            <a:lvl3pPr marL="957857" indent="0">
              <a:buNone/>
              <a:defRPr sz="1800" b="1"/>
            </a:lvl3pPr>
            <a:lvl4pPr marL="1436783" indent="0">
              <a:buNone/>
              <a:defRPr sz="1800" b="1"/>
            </a:lvl4pPr>
            <a:lvl5pPr marL="1915712" indent="0">
              <a:buNone/>
              <a:defRPr sz="1800" b="1"/>
            </a:lvl5pPr>
            <a:lvl6pPr marL="2394638" indent="0">
              <a:buNone/>
              <a:defRPr sz="1800" b="1"/>
            </a:lvl6pPr>
            <a:lvl7pPr marL="2873567" indent="0">
              <a:buNone/>
              <a:defRPr sz="1800" b="1"/>
            </a:lvl7pPr>
            <a:lvl8pPr marL="3352498" indent="0">
              <a:buNone/>
              <a:defRPr sz="1800" b="1"/>
            </a:lvl8pPr>
            <a:lvl9pPr marL="3831426" indent="0">
              <a:buNone/>
              <a:defRPr sz="18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31" y="2174885"/>
            <a:ext cx="4041776" cy="395128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9"/>
            <a:ext cx="300831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61" y="273061"/>
            <a:ext cx="5111751" cy="5853113"/>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6" y="1435101"/>
            <a:ext cx="3008316" cy="4691063"/>
          </a:xfrm>
        </p:spPr>
        <p:txBody>
          <a:bodyPr/>
          <a:lstStyle>
            <a:lvl1pPr marL="0" indent="0">
              <a:buNone/>
              <a:defRPr sz="1600"/>
            </a:lvl1pPr>
            <a:lvl2pPr marL="478929" indent="0">
              <a:buNone/>
              <a:defRPr sz="1300"/>
            </a:lvl2pPr>
            <a:lvl3pPr marL="957857" indent="0">
              <a:buNone/>
              <a:defRPr sz="1100"/>
            </a:lvl3pPr>
            <a:lvl4pPr marL="1436783" indent="0">
              <a:buNone/>
              <a:defRPr sz="900"/>
            </a:lvl4pPr>
            <a:lvl5pPr marL="1915712" indent="0">
              <a:buNone/>
              <a:defRPr sz="900"/>
            </a:lvl5pPr>
            <a:lvl6pPr marL="2394638" indent="0">
              <a:buNone/>
              <a:defRPr sz="900"/>
            </a:lvl6pPr>
            <a:lvl7pPr marL="2873567" indent="0">
              <a:buNone/>
              <a:defRPr sz="900"/>
            </a:lvl7pPr>
            <a:lvl8pPr marL="3352498" indent="0">
              <a:buNone/>
              <a:defRPr sz="900"/>
            </a:lvl8pPr>
            <a:lvl9pPr marL="383142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1" y="4800603"/>
            <a:ext cx="5486400" cy="56673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1" y="612775"/>
            <a:ext cx="5486400" cy="4114800"/>
          </a:xfrm>
        </p:spPr>
        <p:txBody>
          <a:bodyPr/>
          <a:lstStyle>
            <a:lvl1pPr marL="0" indent="0">
              <a:buNone/>
              <a:defRPr sz="3300"/>
            </a:lvl1pPr>
            <a:lvl2pPr marL="478929" indent="0">
              <a:buNone/>
              <a:defRPr sz="2900"/>
            </a:lvl2pPr>
            <a:lvl3pPr marL="957857" indent="0">
              <a:buNone/>
              <a:defRPr sz="2400"/>
            </a:lvl3pPr>
            <a:lvl4pPr marL="1436783" indent="0">
              <a:buNone/>
              <a:defRPr sz="2000"/>
            </a:lvl4pPr>
            <a:lvl5pPr marL="1915712" indent="0">
              <a:buNone/>
              <a:defRPr sz="2000"/>
            </a:lvl5pPr>
            <a:lvl6pPr marL="2394638" indent="0">
              <a:buNone/>
              <a:defRPr sz="2000"/>
            </a:lvl6pPr>
            <a:lvl7pPr marL="2873567" indent="0">
              <a:buNone/>
              <a:defRPr sz="2000"/>
            </a:lvl7pPr>
            <a:lvl8pPr marL="3352498" indent="0">
              <a:buNone/>
              <a:defRPr sz="2000"/>
            </a:lvl8pPr>
            <a:lvl9pPr marL="3831426"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91" y="5367340"/>
            <a:ext cx="5486400" cy="804863"/>
          </a:xfrm>
        </p:spPr>
        <p:txBody>
          <a:bodyPr/>
          <a:lstStyle>
            <a:lvl1pPr marL="0" indent="0">
              <a:buNone/>
              <a:defRPr sz="1600"/>
            </a:lvl1pPr>
            <a:lvl2pPr marL="478929" indent="0">
              <a:buNone/>
              <a:defRPr sz="1300"/>
            </a:lvl2pPr>
            <a:lvl3pPr marL="957857" indent="0">
              <a:buNone/>
              <a:defRPr sz="1100"/>
            </a:lvl3pPr>
            <a:lvl4pPr marL="1436783" indent="0">
              <a:buNone/>
              <a:defRPr sz="900"/>
            </a:lvl4pPr>
            <a:lvl5pPr marL="1915712" indent="0">
              <a:buNone/>
              <a:defRPr sz="900"/>
            </a:lvl5pPr>
            <a:lvl6pPr marL="2394638" indent="0">
              <a:buNone/>
              <a:defRPr sz="900"/>
            </a:lvl6pPr>
            <a:lvl7pPr marL="2873567" indent="0">
              <a:buNone/>
              <a:defRPr sz="900"/>
            </a:lvl7pPr>
            <a:lvl8pPr marL="3352498" indent="0">
              <a:buNone/>
              <a:defRPr sz="900"/>
            </a:lvl8pPr>
            <a:lvl9pPr marL="383142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5C7EA57-598D-4DFA-9058-68C5CBAB84A6}" type="datetimeFigureOut">
              <a:rPr kumimoji="1" lang="ja-JP" altLang="en-US" smtClean="0"/>
              <a:pPr/>
              <a:t>2010/1/19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E62299-116D-495D-ABD1-FDBE9532D8E7}" type="slidenum">
              <a:rPr kumimoji="1" lang="ja-JP" altLang="en-US" smtClean="0"/>
              <a:pPr/>
              <a:t>&lt;#&gt;</a:t>
            </a:fld>
            <a:endParaRPr kumimoji="1" lang="ja-JP"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5788" tIns="47893" rIns="95788" bIns="4789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8"/>
            <a:ext cx="8229600" cy="4525964"/>
          </a:xfrm>
          <a:prstGeom prst="rect">
            <a:avLst/>
          </a:prstGeom>
        </p:spPr>
        <p:txBody>
          <a:bodyPr vert="horz" lIns="95788" tIns="47893" rIns="95788" bIns="4789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60"/>
            <a:ext cx="2133600" cy="365125"/>
          </a:xfrm>
          <a:prstGeom prst="rect">
            <a:avLst/>
          </a:prstGeom>
        </p:spPr>
        <p:txBody>
          <a:bodyPr vert="horz" lIns="95788" tIns="47893" rIns="95788" bIns="47893" rtlCol="0" anchor="ctr"/>
          <a:lstStyle>
            <a:lvl1pPr algn="l">
              <a:defRPr sz="1300">
                <a:solidFill>
                  <a:schemeClr val="tx1">
                    <a:tint val="75000"/>
                  </a:schemeClr>
                </a:solidFill>
              </a:defRPr>
            </a:lvl1pPr>
          </a:lstStyle>
          <a:p>
            <a:fld id="{A5C7EA57-598D-4DFA-9058-68C5CBAB84A6}" type="datetimeFigureOut">
              <a:rPr kumimoji="1" lang="ja-JP" altLang="en-US" smtClean="0"/>
              <a:pPr/>
              <a:t>2010/1/19</a:t>
            </a:fld>
            <a:endParaRPr kumimoji="1" lang="ja-JP" altLang="en-US"/>
          </a:p>
        </p:txBody>
      </p:sp>
      <p:sp>
        <p:nvSpPr>
          <p:cNvPr id="5" name="フッター プレースホルダ 4"/>
          <p:cNvSpPr>
            <a:spLocks noGrp="1"/>
          </p:cNvSpPr>
          <p:nvPr>
            <p:ph type="ftr" sz="quarter" idx="3"/>
          </p:nvPr>
        </p:nvSpPr>
        <p:spPr>
          <a:xfrm>
            <a:off x="3124200" y="6356360"/>
            <a:ext cx="2895600" cy="365125"/>
          </a:xfrm>
          <a:prstGeom prst="rect">
            <a:avLst/>
          </a:prstGeom>
        </p:spPr>
        <p:txBody>
          <a:bodyPr vert="horz" lIns="95788" tIns="47893" rIns="95788" bIns="4789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60"/>
            <a:ext cx="2133600" cy="365125"/>
          </a:xfrm>
          <a:prstGeom prst="rect">
            <a:avLst/>
          </a:prstGeom>
        </p:spPr>
        <p:txBody>
          <a:bodyPr vert="horz" lIns="95788" tIns="47893" rIns="95788" bIns="47893" rtlCol="0" anchor="ctr"/>
          <a:lstStyle>
            <a:lvl1pPr algn="r">
              <a:defRPr sz="1300">
                <a:solidFill>
                  <a:schemeClr val="tx1">
                    <a:tint val="75000"/>
                  </a:schemeClr>
                </a:solidFill>
              </a:defRPr>
            </a:lvl1pPr>
          </a:lstStyle>
          <a:p>
            <a:fld id="{ABE62299-116D-495D-ABD1-FDBE9532D8E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57857" rtl="0" eaLnBrk="1" latinLnBrk="0" hangingPunct="1">
        <a:spcBef>
          <a:spcPct val="0"/>
        </a:spcBef>
        <a:buNone/>
        <a:defRPr kumimoji="1" sz="4700" kern="1200">
          <a:solidFill>
            <a:schemeClr val="tx1"/>
          </a:solidFill>
          <a:latin typeface="+mj-lt"/>
          <a:ea typeface="+mj-ea"/>
          <a:cs typeface="+mj-cs"/>
        </a:defRPr>
      </a:lvl1pPr>
    </p:titleStyle>
    <p:bodyStyle>
      <a:lvl1pPr marL="359196" indent="-359196" algn="l" defTabSz="957857"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78259" indent="-299333" algn="l" defTabSz="957857"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319" indent="-239464" algn="l" defTabSz="95785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76245"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155174"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634103"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113033"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591962"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4070890" indent="-239464" algn="l" defTabSz="9578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57857" rtl="0" eaLnBrk="1" latinLnBrk="0" hangingPunct="1">
        <a:defRPr kumimoji="1" sz="1800" kern="1200">
          <a:solidFill>
            <a:schemeClr val="tx1"/>
          </a:solidFill>
          <a:latin typeface="+mn-lt"/>
          <a:ea typeface="+mn-ea"/>
          <a:cs typeface="+mn-cs"/>
        </a:defRPr>
      </a:lvl1pPr>
      <a:lvl2pPr marL="478929" algn="l" defTabSz="957857" rtl="0" eaLnBrk="1" latinLnBrk="0" hangingPunct="1">
        <a:defRPr kumimoji="1" sz="1800" kern="1200">
          <a:solidFill>
            <a:schemeClr val="tx1"/>
          </a:solidFill>
          <a:latin typeface="+mn-lt"/>
          <a:ea typeface="+mn-ea"/>
          <a:cs typeface="+mn-cs"/>
        </a:defRPr>
      </a:lvl2pPr>
      <a:lvl3pPr marL="957857" algn="l" defTabSz="957857" rtl="0" eaLnBrk="1" latinLnBrk="0" hangingPunct="1">
        <a:defRPr kumimoji="1" sz="1800" kern="1200">
          <a:solidFill>
            <a:schemeClr val="tx1"/>
          </a:solidFill>
          <a:latin typeface="+mn-lt"/>
          <a:ea typeface="+mn-ea"/>
          <a:cs typeface="+mn-cs"/>
        </a:defRPr>
      </a:lvl3pPr>
      <a:lvl4pPr marL="1436783" algn="l" defTabSz="957857" rtl="0" eaLnBrk="1" latinLnBrk="0" hangingPunct="1">
        <a:defRPr kumimoji="1" sz="1800" kern="1200">
          <a:solidFill>
            <a:schemeClr val="tx1"/>
          </a:solidFill>
          <a:latin typeface="+mn-lt"/>
          <a:ea typeface="+mn-ea"/>
          <a:cs typeface="+mn-cs"/>
        </a:defRPr>
      </a:lvl4pPr>
      <a:lvl5pPr marL="1915712" algn="l" defTabSz="957857" rtl="0" eaLnBrk="1" latinLnBrk="0" hangingPunct="1">
        <a:defRPr kumimoji="1" sz="1800" kern="1200">
          <a:solidFill>
            <a:schemeClr val="tx1"/>
          </a:solidFill>
          <a:latin typeface="+mn-lt"/>
          <a:ea typeface="+mn-ea"/>
          <a:cs typeface="+mn-cs"/>
        </a:defRPr>
      </a:lvl5pPr>
      <a:lvl6pPr marL="2394638" algn="l" defTabSz="957857" rtl="0" eaLnBrk="1" latinLnBrk="0" hangingPunct="1">
        <a:defRPr kumimoji="1" sz="1800" kern="1200">
          <a:solidFill>
            <a:schemeClr val="tx1"/>
          </a:solidFill>
          <a:latin typeface="+mn-lt"/>
          <a:ea typeface="+mn-ea"/>
          <a:cs typeface="+mn-cs"/>
        </a:defRPr>
      </a:lvl6pPr>
      <a:lvl7pPr marL="2873567" algn="l" defTabSz="957857" rtl="0" eaLnBrk="1" latinLnBrk="0" hangingPunct="1">
        <a:defRPr kumimoji="1" sz="1800" kern="1200">
          <a:solidFill>
            <a:schemeClr val="tx1"/>
          </a:solidFill>
          <a:latin typeface="+mn-lt"/>
          <a:ea typeface="+mn-ea"/>
          <a:cs typeface="+mn-cs"/>
        </a:defRPr>
      </a:lvl7pPr>
      <a:lvl8pPr marL="3352498" algn="l" defTabSz="957857" rtl="0" eaLnBrk="1" latinLnBrk="0" hangingPunct="1">
        <a:defRPr kumimoji="1" sz="1800" kern="1200">
          <a:solidFill>
            <a:schemeClr val="tx1"/>
          </a:solidFill>
          <a:latin typeface="+mn-lt"/>
          <a:ea typeface="+mn-ea"/>
          <a:cs typeface="+mn-cs"/>
        </a:defRPr>
      </a:lvl8pPr>
      <a:lvl9pPr marL="3831426" algn="l" defTabSz="95785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6" name="タイトル 5"/>
          <p:cNvSpPr>
            <a:spLocks noGrp="1"/>
          </p:cNvSpPr>
          <p:nvPr>
            <p:ph type="ctrTitle"/>
          </p:nvPr>
        </p:nvSpPr>
        <p:spPr>
          <a:xfrm>
            <a:off x="571472" y="1571612"/>
            <a:ext cx="7986714" cy="655623"/>
          </a:xfrm>
        </p:spPr>
        <p:txBody>
          <a:bodyPr>
            <a:noAutofit/>
          </a:bodyPr>
          <a:lstStyle/>
          <a:p>
            <a:r>
              <a:rPr lang="ja-JP" altLang="en-US" sz="3200" dirty="0" smtClean="0">
                <a:solidFill>
                  <a:schemeClr val="bg1"/>
                </a:solidFill>
              </a:rPr>
              <a:t>パレスチナ人の越境移動に関する意識と経験</a:t>
            </a:r>
            <a:endParaRPr kumimoji="1" lang="ja-JP" altLang="en-US" sz="3200" dirty="0">
              <a:solidFill>
                <a:schemeClr val="bg1"/>
              </a:solidFill>
            </a:endParaRPr>
          </a:p>
        </p:txBody>
      </p:sp>
      <p:sp>
        <p:nvSpPr>
          <p:cNvPr id="7" name="サブタイトル 6"/>
          <p:cNvSpPr>
            <a:spLocks noGrp="1"/>
          </p:cNvSpPr>
          <p:nvPr>
            <p:ph type="subTitle" idx="1"/>
          </p:nvPr>
        </p:nvSpPr>
        <p:spPr>
          <a:xfrm>
            <a:off x="1142976" y="2357430"/>
            <a:ext cx="6400800" cy="357190"/>
          </a:xfrm>
        </p:spPr>
        <p:txBody>
          <a:bodyPr>
            <a:noAutofit/>
          </a:bodyPr>
          <a:lstStyle/>
          <a:p>
            <a:r>
              <a:rPr kumimoji="1" lang="ja-JP" altLang="en-US" sz="2400" dirty="0" smtClean="0">
                <a:solidFill>
                  <a:schemeClr val="bg1">
                    <a:lumMod val="85000"/>
                  </a:schemeClr>
                </a:solidFill>
              </a:rPr>
              <a:t>－移動先の選択と動機のメカニズム－</a:t>
            </a:r>
            <a:endParaRPr kumimoji="1" lang="ja-JP" altLang="en-US" sz="2400" dirty="0">
              <a:solidFill>
                <a:schemeClr val="bg1">
                  <a:lumMod val="85000"/>
                </a:schemeClr>
              </a:solidFill>
            </a:endParaRPr>
          </a:p>
        </p:txBody>
      </p:sp>
      <p:sp>
        <p:nvSpPr>
          <p:cNvPr id="4" name="テキスト ボックス 3"/>
          <p:cNvSpPr txBox="1"/>
          <p:nvPr/>
        </p:nvSpPr>
        <p:spPr>
          <a:xfrm>
            <a:off x="3571868" y="4572008"/>
            <a:ext cx="5072098" cy="707886"/>
          </a:xfrm>
          <a:prstGeom prst="rect">
            <a:avLst/>
          </a:prstGeom>
          <a:noFill/>
        </p:spPr>
        <p:txBody>
          <a:bodyPr wrap="square" rtlCol="0">
            <a:spAutoFit/>
          </a:bodyPr>
          <a:lstStyle/>
          <a:p>
            <a:r>
              <a:rPr kumimoji="1" lang="ja-JP" altLang="en-US" sz="2000" dirty="0" smtClean="0">
                <a:solidFill>
                  <a:schemeClr val="bg1"/>
                </a:solidFill>
              </a:rPr>
              <a:t>髙岡豊（上智大学イスラーム地域研究機構）</a:t>
            </a:r>
            <a:endParaRPr kumimoji="1" lang="en-US" altLang="ja-JP" sz="2000" dirty="0" smtClean="0">
              <a:solidFill>
                <a:schemeClr val="bg1"/>
              </a:solidFill>
            </a:endParaRPr>
          </a:p>
          <a:p>
            <a:r>
              <a:rPr lang="ja-JP" altLang="en-US" sz="2000" dirty="0" smtClean="0">
                <a:solidFill>
                  <a:schemeClr val="bg1"/>
                </a:solidFill>
              </a:rPr>
              <a:t>浜中新吾（山形大学地域教育文化学部）</a:t>
            </a:r>
            <a:endParaRPr kumimoji="1" lang="ja-JP" altLang="en-US" sz="2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2" name="タイトル 105"/>
          <p:cNvSpPr>
            <a:spLocks noGrp="1"/>
          </p:cNvSpPr>
          <p:nvPr>
            <p:ph type="title"/>
          </p:nvPr>
        </p:nvSpPr>
        <p:spPr>
          <a:xfrm>
            <a:off x="457200" y="274638"/>
            <a:ext cx="8229600" cy="1143000"/>
          </a:xfrm>
        </p:spPr>
        <p:txBody>
          <a:bodyPr>
            <a:noAutofit/>
          </a:bodyPr>
          <a:lstStyle/>
          <a:p>
            <a:r>
              <a:rPr kumimoji="1" lang="ja-JP" altLang="en-US" sz="3200" dirty="0" smtClean="0">
                <a:solidFill>
                  <a:schemeClr val="bg1"/>
                </a:solidFill>
              </a:rPr>
              <a:t>越境移動を希望する国・地域と理由</a:t>
            </a:r>
            <a:r>
              <a:rPr kumimoji="1" lang="en-US" altLang="ja-JP" sz="3200" dirty="0" smtClean="0">
                <a:solidFill>
                  <a:schemeClr val="bg1"/>
                </a:solidFill>
              </a:rPr>
              <a:t>(1)</a:t>
            </a:r>
            <a:endParaRPr kumimoji="1" lang="ja-JP" altLang="en-US" sz="3200" dirty="0">
              <a:solidFill>
                <a:schemeClr val="bg1"/>
              </a:solidFill>
            </a:endParaRPr>
          </a:p>
        </p:txBody>
      </p:sp>
      <p:pic>
        <p:nvPicPr>
          <p:cNvPr id="3079" name="Picture 7"/>
          <p:cNvPicPr>
            <a:picLocks noChangeAspect="1" noChangeArrowheads="1"/>
          </p:cNvPicPr>
          <p:nvPr/>
        </p:nvPicPr>
        <p:blipFill>
          <a:blip r:embed="rId4"/>
          <a:srcRect/>
          <a:stretch>
            <a:fillRect/>
          </a:stretch>
        </p:blipFill>
        <p:spPr bwMode="auto">
          <a:xfrm>
            <a:off x="1285852" y="1643050"/>
            <a:ext cx="6637610" cy="4624406"/>
          </a:xfrm>
          <a:prstGeom prst="rect">
            <a:avLst/>
          </a:prstGeom>
          <a:solidFill>
            <a:schemeClr val="bg1"/>
          </a:solidFill>
          <a:ln w="9525">
            <a:noFill/>
            <a:miter lim="800000"/>
            <a:headEnd/>
            <a:tailEnd/>
          </a:ln>
          <a:effectLst/>
        </p:spPr>
      </p:pic>
      <p:sp>
        <p:nvSpPr>
          <p:cNvPr id="17" name="円/楕円 16"/>
          <p:cNvSpPr/>
          <p:nvPr/>
        </p:nvSpPr>
        <p:spPr>
          <a:xfrm>
            <a:off x="4286248" y="2500306"/>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643174" y="3143248"/>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43174" y="3714752"/>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4286248" y="4357694"/>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643174" y="5000636"/>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29322" y="5572140"/>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lang="ja-JP" altLang="en-US" sz="3200" dirty="0" smtClean="0">
                <a:solidFill>
                  <a:schemeClr val="bg1"/>
                </a:solidFill>
              </a:rPr>
              <a:t>越境移動を希望する国・地域と理由</a:t>
            </a:r>
            <a:r>
              <a:rPr lang="en-US" altLang="ja-JP" sz="3200" dirty="0" smtClean="0">
                <a:solidFill>
                  <a:schemeClr val="bg1"/>
                </a:solidFill>
              </a:rPr>
              <a:t>(2)</a:t>
            </a:r>
            <a:endParaRPr kumimoji="1" lang="ja-JP" altLang="en-US" sz="3200" dirty="0">
              <a:solidFill>
                <a:schemeClr val="bg1"/>
              </a:solidFill>
            </a:endParaRPr>
          </a:p>
        </p:txBody>
      </p:sp>
      <p:pic>
        <p:nvPicPr>
          <p:cNvPr id="8193" name="Picture 1"/>
          <p:cNvPicPr>
            <a:picLocks noGrp="1" noChangeAspect="1" noChangeArrowheads="1"/>
          </p:cNvPicPr>
          <p:nvPr>
            <p:ph idx="1"/>
          </p:nvPr>
        </p:nvPicPr>
        <p:blipFill>
          <a:blip r:embed="rId4"/>
          <a:srcRect/>
          <a:stretch>
            <a:fillRect/>
          </a:stretch>
        </p:blipFill>
        <p:spPr bwMode="auto">
          <a:xfrm>
            <a:off x="1357290" y="1785926"/>
            <a:ext cx="6470539" cy="928694"/>
          </a:xfrm>
          <a:prstGeom prst="rect">
            <a:avLst/>
          </a:prstGeom>
          <a:solidFill>
            <a:schemeClr val="bg1"/>
          </a:solidFill>
          <a:ln w="9525">
            <a:noFill/>
            <a:miter lim="800000"/>
            <a:headEnd/>
            <a:tailEnd/>
          </a:ln>
          <a:effectLst/>
        </p:spPr>
      </p:pic>
      <p:pic>
        <p:nvPicPr>
          <p:cNvPr id="8194" name="Picture 2"/>
          <p:cNvPicPr>
            <a:picLocks noChangeAspect="1" noChangeArrowheads="1"/>
          </p:cNvPicPr>
          <p:nvPr/>
        </p:nvPicPr>
        <p:blipFill>
          <a:blip r:embed="rId5"/>
          <a:srcRect/>
          <a:stretch>
            <a:fillRect/>
          </a:stretch>
        </p:blipFill>
        <p:spPr bwMode="auto">
          <a:xfrm>
            <a:off x="1357290" y="2428868"/>
            <a:ext cx="6464377" cy="3857652"/>
          </a:xfrm>
          <a:prstGeom prst="rect">
            <a:avLst/>
          </a:prstGeom>
          <a:solidFill>
            <a:schemeClr val="bg1"/>
          </a:solidFill>
          <a:ln w="9525">
            <a:noFill/>
            <a:miter lim="800000"/>
            <a:headEnd/>
            <a:tailEnd/>
          </a:ln>
          <a:effectLst/>
        </p:spPr>
      </p:pic>
      <p:sp>
        <p:nvSpPr>
          <p:cNvPr id="6" name="円/楕円 5"/>
          <p:cNvSpPr/>
          <p:nvPr/>
        </p:nvSpPr>
        <p:spPr>
          <a:xfrm>
            <a:off x="2643174" y="2643182"/>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643174" y="3214686"/>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500430" y="3214686"/>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857884" y="3857628"/>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43174" y="4429132"/>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643174" y="5000636"/>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857884" y="5643578"/>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500430" y="5000636"/>
            <a:ext cx="64294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pic>
        <p:nvPicPr>
          <p:cNvPr id="30723" name="Picture 3" descr="C:\Documents and Settings\shingo_2\My Documents\My Pictures\Pictures in Jerusalem\Hebron.JPG"/>
          <p:cNvPicPr>
            <a:picLocks noChangeAspect="1" noChangeArrowheads="1"/>
          </p:cNvPicPr>
          <p:nvPr/>
        </p:nvPicPr>
        <p:blipFill>
          <a:blip r:embed="rId4">
            <a:lum bright="-40000"/>
          </a:blip>
          <a:srcRect/>
          <a:stretch>
            <a:fillRect/>
          </a:stretch>
        </p:blipFill>
        <p:spPr bwMode="auto">
          <a:xfrm>
            <a:off x="228600" y="171450"/>
            <a:ext cx="8686800" cy="6515100"/>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パレスチナ人の越境移動メンタルマップ</a:t>
            </a:r>
            <a:endParaRPr kumimoji="1" lang="ja-JP" altLang="en-US" sz="3200" dirty="0">
              <a:solidFill>
                <a:schemeClr val="bg1"/>
              </a:solidFill>
            </a:endParaRPr>
          </a:p>
        </p:txBody>
      </p:sp>
      <p:pic>
        <p:nvPicPr>
          <p:cNvPr id="4" name="コンテンツ プレースホルダ 3"/>
          <p:cNvPicPr>
            <a:picLocks noGrp="1"/>
          </p:cNvPicPr>
          <p:nvPr>
            <p:ph idx="1"/>
          </p:nvPr>
        </p:nvPicPr>
        <p:blipFill>
          <a:blip r:embed="rId4" cstate="print"/>
          <a:srcRect/>
          <a:stretch>
            <a:fillRect/>
          </a:stretch>
        </p:blipFill>
        <p:spPr bwMode="auto">
          <a:xfrm>
            <a:off x="2143108" y="1643050"/>
            <a:ext cx="4857784" cy="4714908"/>
          </a:xfrm>
          <a:prstGeom prst="rect">
            <a:avLst/>
          </a:prstGeom>
          <a:solidFill>
            <a:schemeClr val="bg1"/>
          </a:solidFill>
          <a:ln w="9525">
            <a:noFill/>
            <a:miter lim="800000"/>
            <a:headEnd/>
            <a:tailEnd/>
          </a:ln>
        </p:spPr>
      </p:pic>
      <p:sp>
        <p:nvSpPr>
          <p:cNvPr id="5" name="正方形/長方形 4"/>
          <p:cNvSpPr/>
          <p:nvPr/>
        </p:nvSpPr>
        <p:spPr>
          <a:xfrm>
            <a:off x="4500562" y="2214554"/>
            <a:ext cx="1928826" cy="185738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00562" y="4071942"/>
            <a:ext cx="1928826" cy="1857388"/>
          </a:xfrm>
          <a:prstGeom prst="rect">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643174" y="4071942"/>
            <a:ext cx="1857388" cy="1857388"/>
          </a:xfrm>
          <a:prstGeom prst="rect">
            <a:avLst/>
          </a:prstGeom>
          <a:solidFill>
            <a:schemeClr val="accent3">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7143768" y="5500702"/>
            <a:ext cx="1428760" cy="642942"/>
          </a:xfrm>
          <a:prstGeom prst="wedgeRoundRectCallout">
            <a:avLst>
              <a:gd name="adj1" fmla="val -101473"/>
              <a:gd name="adj2" fmla="val -10816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effectLst>
                  <a:outerShdw blurRad="38100" dist="38100" dir="2700000" algn="tl">
                    <a:srgbClr val="000000">
                      <a:alpha val="43137"/>
                    </a:srgbClr>
                  </a:outerShdw>
                </a:effectLst>
              </a:rPr>
              <a:t>文化・収入</a:t>
            </a:r>
            <a:endParaRPr kumimoji="1" lang="ja-JP" altLang="en-US" dirty="0">
              <a:solidFill>
                <a:schemeClr val="tx1"/>
              </a:solidFill>
              <a:effectLst>
                <a:outerShdw blurRad="38100" dist="38100" dir="2700000" algn="tl">
                  <a:srgbClr val="000000">
                    <a:alpha val="43137"/>
                  </a:srgbClr>
                </a:outerShdw>
              </a:effectLst>
            </a:endParaRPr>
          </a:p>
        </p:txBody>
      </p:sp>
      <p:sp>
        <p:nvSpPr>
          <p:cNvPr id="10" name="角丸四角形吹き出し 9"/>
          <p:cNvSpPr/>
          <p:nvPr/>
        </p:nvSpPr>
        <p:spPr>
          <a:xfrm>
            <a:off x="7143768" y="2285992"/>
            <a:ext cx="1428760" cy="642942"/>
          </a:xfrm>
          <a:prstGeom prst="wedgeRoundRectCallout">
            <a:avLst>
              <a:gd name="adj1" fmla="val -98273"/>
              <a:gd name="adj2" fmla="val 1009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effectLst>
                  <a:outerShdw blurRad="38100" dist="38100" dir="2700000" algn="tl">
                    <a:srgbClr val="000000">
                      <a:alpha val="43137"/>
                    </a:srgbClr>
                  </a:outerShdw>
                </a:effectLst>
              </a:rPr>
              <a:t>収入・能力</a:t>
            </a:r>
            <a:endParaRPr kumimoji="1" lang="ja-JP" altLang="en-US" dirty="0">
              <a:effectLst>
                <a:outerShdw blurRad="38100" dist="38100" dir="2700000" algn="tl">
                  <a:srgbClr val="000000">
                    <a:alpha val="43137"/>
                  </a:srgbClr>
                </a:outerShdw>
              </a:effectLst>
            </a:endParaRPr>
          </a:p>
        </p:txBody>
      </p:sp>
      <p:sp>
        <p:nvSpPr>
          <p:cNvPr id="11" name="角丸四角形吹き出し 10"/>
          <p:cNvSpPr/>
          <p:nvPr/>
        </p:nvSpPr>
        <p:spPr>
          <a:xfrm>
            <a:off x="428596" y="5429264"/>
            <a:ext cx="1428760" cy="642942"/>
          </a:xfrm>
          <a:prstGeom prst="wedgeRoundRectCallout">
            <a:avLst>
              <a:gd name="adj1" fmla="val 106199"/>
              <a:gd name="adj2" fmla="val -11397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effectLst>
                  <a:outerShdw blurRad="38100" dist="38100" dir="2700000" algn="tl">
                    <a:srgbClr val="000000">
                      <a:alpha val="43137"/>
                    </a:srgbClr>
                  </a:outerShdw>
                </a:effectLst>
              </a:rPr>
              <a:t>親族・文化</a:t>
            </a:r>
            <a:endParaRPr kumimoji="1" lang="ja-JP" alt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移動先の選択と動機のメカニズム・仮説</a:t>
            </a:r>
            <a:endParaRPr kumimoji="1" lang="ja-JP" altLang="en-US" sz="3200" dirty="0">
              <a:solidFill>
                <a:schemeClr val="bg1"/>
              </a:solidFill>
            </a:endParaRPr>
          </a:p>
        </p:txBody>
      </p:sp>
      <p:sp>
        <p:nvSpPr>
          <p:cNvPr id="107" name="縦書きテキスト プレースホルダ 106"/>
          <p:cNvSpPr>
            <a:spLocks noGrp="1"/>
          </p:cNvSpPr>
          <p:nvPr>
            <p:ph idx="1"/>
          </p:nvPr>
        </p:nvSpPr>
        <p:spPr>
          <a:xfrm>
            <a:off x="428596" y="2000240"/>
            <a:ext cx="8229600" cy="3471866"/>
          </a:xfrm>
        </p:spPr>
        <p:txBody>
          <a:bodyPr vert="horz">
            <a:normAutofit/>
          </a:bodyPr>
          <a:lstStyle/>
          <a:p>
            <a:r>
              <a:rPr kumimoji="1" lang="ja-JP" altLang="en-US" sz="3200" dirty="0" smtClean="0">
                <a:solidFill>
                  <a:schemeClr val="bg1"/>
                </a:solidFill>
              </a:rPr>
              <a:t>所得拡大仮説</a:t>
            </a:r>
            <a:endParaRPr kumimoji="1" lang="en-US" altLang="ja-JP" sz="3200" dirty="0" smtClean="0">
              <a:solidFill>
                <a:schemeClr val="bg1"/>
              </a:solidFill>
            </a:endParaRPr>
          </a:p>
          <a:p>
            <a:r>
              <a:rPr lang="ja-JP" altLang="en-US" sz="3200" dirty="0" smtClean="0">
                <a:solidFill>
                  <a:schemeClr val="bg1"/>
                </a:solidFill>
              </a:rPr>
              <a:t>能力開発仮説</a:t>
            </a:r>
            <a:endParaRPr lang="en-US" altLang="ja-JP" sz="3200" dirty="0" smtClean="0">
              <a:solidFill>
                <a:schemeClr val="bg1"/>
              </a:solidFill>
            </a:endParaRPr>
          </a:p>
          <a:p>
            <a:r>
              <a:rPr kumimoji="1" lang="ja-JP" altLang="en-US" sz="3200" dirty="0" smtClean="0">
                <a:solidFill>
                  <a:schemeClr val="bg1"/>
                </a:solidFill>
              </a:rPr>
              <a:t>ネットワーク仮説</a:t>
            </a:r>
            <a:r>
              <a:rPr kumimoji="1" lang="en-US" altLang="ja-JP" sz="3200" dirty="0" smtClean="0">
                <a:solidFill>
                  <a:schemeClr val="bg1"/>
                </a:solidFill>
              </a:rPr>
              <a:t>		</a:t>
            </a:r>
            <a:r>
              <a:rPr kumimoji="1" lang="ja-JP" altLang="en-US" sz="3200" dirty="0" smtClean="0">
                <a:solidFill>
                  <a:schemeClr val="bg1"/>
                </a:solidFill>
              </a:rPr>
              <a:t>　特定の移動先</a:t>
            </a:r>
            <a:endParaRPr kumimoji="1" lang="en-US" altLang="ja-JP" sz="3200" dirty="0" smtClean="0">
              <a:solidFill>
                <a:schemeClr val="bg1"/>
              </a:solidFill>
            </a:endParaRPr>
          </a:p>
          <a:p>
            <a:r>
              <a:rPr lang="ja-JP" altLang="en-US" sz="3200" dirty="0" smtClean="0">
                <a:solidFill>
                  <a:schemeClr val="bg1"/>
                </a:solidFill>
              </a:rPr>
              <a:t>ジェンダー仮説</a:t>
            </a:r>
            <a:endParaRPr lang="en-US" altLang="ja-JP" sz="3200" dirty="0" smtClean="0">
              <a:solidFill>
                <a:schemeClr val="bg1"/>
              </a:solidFill>
            </a:endParaRPr>
          </a:p>
          <a:p>
            <a:r>
              <a:rPr kumimoji="1" lang="ja-JP" altLang="en-US" sz="3200" dirty="0" smtClean="0">
                <a:solidFill>
                  <a:schemeClr val="bg1"/>
                </a:solidFill>
              </a:rPr>
              <a:t>教育水準仮説</a:t>
            </a:r>
            <a:endParaRPr kumimoji="1" lang="ja-JP" altLang="en-US" sz="3200" dirty="0">
              <a:solidFill>
                <a:schemeClr val="bg1"/>
              </a:solidFill>
            </a:endParaRPr>
          </a:p>
        </p:txBody>
      </p:sp>
      <p:sp>
        <p:nvSpPr>
          <p:cNvPr id="4" name="右矢印 3"/>
          <p:cNvSpPr/>
          <p:nvPr/>
        </p:nvSpPr>
        <p:spPr>
          <a:xfrm>
            <a:off x="4000496" y="3000372"/>
            <a:ext cx="1357322" cy="1071570"/>
          </a:xfrm>
          <a:prstGeom prst="right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越境移動先の選択</a:t>
            </a:r>
            <a:r>
              <a:rPr kumimoji="1" lang="en-US" altLang="ja-JP" sz="3200" dirty="0" smtClean="0">
                <a:solidFill>
                  <a:schemeClr val="bg1"/>
                </a:solidFill>
              </a:rPr>
              <a:t>(1)</a:t>
            </a:r>
            <a:r>
              <a:rPr kumimoji="1" lang="ja-JP" altLang="en-US" sz="3200" dirty="0" smtClean="0">
                <a:solidFill>
                  <a:schemeClr val="bg1"/>
                </a:solidFill>
              </a:rPr>
              <a:t>：</a:t>
            </a:r>
            <a:r>
              <a:rPr kumimoji="1" lang="ja-JP" altLang="en-US" sz="2400" dirty="0" smtClean="0">
                <a:solidFill>
                  <a:schemeClr val="bg1"/>
                </a:solidFill>
              </a:rPr>
              <a:t>ロジスティック回帰分析</a:t>
            </a:r>
            <a:endParaRPr kumimoji="1" lang="ja-JP" altLang="en-US" sz="2400" dirty="0">
              <a:solidFill>
                <a:schemeClr val="bg1"/>
              </a:solidFill>
            </a:endParaRPr>
          </a:p>
        </p:txBody>
      </p:sp>
      <p:pic>
        <p:nvPicPr>
          <p:cNvPr id="5" name="コンテンツ プレースホルダ 4"/>
          <p:cNvPicPr>
            <a:picLocks noGrp="1"/>
          </p:cNvPicPr>
          <p:nvPr>
            <p:ph idx="1"/>
          </p:nvPr>
        </p:nvPicPr>
        <p:blipFill>
          <a:blip r:embed="rId4" cstate="print"/>
          <a:srcRect/>
          <a:stretch>
            <a:fillRect/>
          </a:stretch>
        </p:blipFill>
        <p:spPr bwMode="auto">
          <a:xfrm>
            <a:off x="928662" y="1643050"/>
            <a:ext cx="6929486" cy="4429156"/>
          </a:xfrm>
          <a:prstGeom prst="rect">
            <a:avLst/>
          </a:prstGeom>
          <a:solidFill>
            <a:schemeClr val="bg1"/>
          </a:solidFill>
          <a:ln w="9525">
            <a:noFill/>
            <a:miter lim="800000"/>
            <a:headEnd/>
            <a:tailEnd/>
          </a:ln>
        </p:spPr>
      </p:pic>
      <p:cxnSp>
        <p:nvCxnSpPr>
          <p:cNvPr id="7" name="直線コネクタ 6"/>
          <p:cNvCxnSpPr/>
          <p:nvPr/>
        </p:nvCxnSpPr>
        <p:spPr>
          <a:xfrm>
            <a:off x="1000100" y="2571744"/>
            <a:ext cx="671517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000100" y="2786058"/>
            <a:ext cx="3214710" cy="95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000760" y="2786058"/>
            <a:ext cx="171451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43372" y="3500438"/>
            <a:ext cx="1857388"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000100" y="3071810"/>
            <a:ext cx="321471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00760" y="3000372"/>
            <a:ext cx="171451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00760" y="3714752"/>
            <a:ext cx="1795474" cy="11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par>
                                <p:cTn id="29" presetID="55"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0.70"/>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0.70"/>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0.70"/>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越境移動先の選択</a:t>
            </a:r>
            <a:r>
              <a:rPr kumimoji="1" lang="en-US" altLang="ja-JP" sz="3200" dirty="0" smtClean="0">
                <a:solidFill>
                  <a:schemeClr val="bg1"/>
                </a:solidFill>
              </a:rPr>
              <a:t>(2)</a:t>
            </a:r>
            <a:r>
              <a:rPr kumimoji="1" lang="ja-JP" altLang="en-US" sz="3200" dirty="0" smtClean="0">
                <a:solidFill>
                  <a:schemeClr val="bg1"/>
                </a:solidFill>
              </a:rPr>
              <a:t>：</a:t>
            </a:r>
            <a:r>
              <a:rPr kumimoji="1" lang="ja-JP" altLang="en-US" sz="2400" dirty="0" smtClean="0">
                <a:solidFill>
                  <a:schemeClr val="bg1"/>
                </a:solidFill>
              </a:rPr>
              <a:t>ロジスティック回帰分析</a:t>
            </a:r>
            <a:endParaRPr kumimoji="1" lang="ja-JP" altLang="en-US" sz="3200" dirty="0">
              <a:solidFill>
                <a:schemeClr val="bg1"/>
              </a:solidFill>
            </a:endParaRPr>
          </a:p>
        </p:txBody>
      </p:sp>
      <p:pic>
        <p:nvPicPr>
          <p:cNvPr id="4" name="コンテンツ プレースホルダ 3"/>
          <p:cNvPicPr>
            <a:picLocks noGrp="1"/>
          </p:cNvPicPr>
          <p:nvPr>
            <p:ph idx="1"/>
          </p:nvPr>
        </p:nvPicPr>
        <p:blipFill>
          <a:blip r:embed="rId4" cstate="print"/>
          <a:srcRect/>
          <a:stretch>
            <a:fillRect/>
          </a:stretch>
        </p:blipFill>
        <p:spPr bwMode="auto">
          <a:xfrm>
            <a:off x="928662" y="1714488"/>
            <a:ext cx="7072362" cy="4429156"/>
          </a:xfrm>
          <a:prstGeom prst="rect">
            <a:avLst/>
          </a:prstGeom>
          <a:solidFill>
            <a:schemeClr val="bg1"/>
          </a:solidFill>
          <a:ln w="9525">
            <a:noFill/>
            <a:miter lim="800000"/>
            <a:headEnd/>
            <a:tailEnd/>
          </a:ln>
        </p:spPr>
      </p:pic>
      <p:cxnSp>
        <p:nvCxnSpPr>
          <p:cNvPr id="5" name="直線コネクタ 4"/>
          <p:cNvCxnSpPr/>
          <p:nvPr/>
        </p:nvCxnSpPr>
        <p:spPr>
          <a:xfrm>
            <a:off x="928662" y="2643182"/>
            <a:ext cx="321471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143636" y="2643182"/>
            <a:ext cx="178595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143636" y="2857496"/>
            <a:ext cx="178595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928662" y="2857496"/>
            <a:ext cx="321471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500562" y="3571876"/>
            <a:ext cx="321471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00562" y="4286256"/>
            <a:ext cx="1571636"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移動先の選択と動機のメカニズム・結果</a:t>
            </a:r>
            <a:endParaRPr kumimoji="1" lang="ja-JP" altLang="en-US" sz="3200" dirty="0">
              <a:solidFill>
                <a:schemeClr val="bg1"/>
              </a:solidFill>
            </a:endParaRPr>
          </a:p>
        </p:txBody>
      </p:sp>
      <p:sp>
        <p:nvSpPr>
          <p:cNvPr id="107" name="縦書きテキスト プレースホルダ 106"/>
          <p:cNvSpPr>
            <a:spLocks noGrp="1"/>
          </p:cNvSpPr>
          <p:nvPr>
            <p:ph idx="1"/>
          </p:nvPr>
        </p:nvSpPr>
        <p:spPr>
          <a:xfrm>
            <a:off x="457200" y="1600208"/>
            <a:ext cx="8472518" cy="4525964"/>
          </a:xfrm>
        </p:spPr>
        <p:txBody>
          <a:bodyPr vert="horz">
            <a:normAutofit/>
          </a:bodyPr>
          <a:lstStyle/>
          <a:p>
            <a:r>
              <a:rPr lang="ja-JP" altLang="en-US" sz="2800" dirty="0" smtClean="0">
                <a:solidFill>
                  <a:schemeClr val="bg1"/>
                </a:solidFill>
              </a:rPr>
              <a:t>所得拡大仮説</a:t>
            </a:r>
            <a:r>
              <a:rPr lang="en-US" altLang="ja-JP" sz="2800" dirty="0" smtClean="0">
                <a:solidFill>
                  <a:schemeClr val="bg1"/>
                </a:solidFill>
              </a:rPr>
              <a:t>	</a:t>
            </a:r>
            <a:r>
              <a:rPr lang="ja-JP" altLang="en-US" sz="2800" dirty="0" smtClean="0">
                <a:solidFill>
                  <a:schemeClr val="bg1"/>
                </a:solidFill>
              </a:rPr>
              <a:t>　　　サウジアラビア・</a:t>
            </a:r>
            <a:r>
              <a:rPr lang="en-US" altLang="ja-JP" sz="2800" dirty="0" smtClean="0">
                <a:solidFill>
                  <a:schemeClr val="bg1"/>
                </a:solidFill>
              </a:rPr>
              <a:t>UAE</a:t>
            </a:r>
            <a:r>
              <a:rPr lang="ja-JP" altLang="en-US" sz="2800" dirty="0" smtClean="0">
                <a:solidFill>
                  <a:schemeClr val="bg1"/>
                </a:solidFill>
              </a:rPr>
              <a:t>・トルコ・　　　　　　　　　　　　</a:t>
            </a:r>
            <a:endParaRPr lang="en-US" altLang="ja-JP" sz="2800" dirty="0" smtClean="0">
              <a:solidFill>
                <a:schemeClr val="bg1"/>
              </a:solidFill>
            </a:endParaRPr>
          </a:p>
          <a:p>
            <a:r>
              <a:rPr lang="ja-JP" altLang="en-US" sz="2800" dirty="0" smtClean="0">
                <a:solidFill>
                  <a:schemeClr val="bg1"/>
                </a:solidFill>
              </a:rPr>
              <a:t>　　　　　　　　　　　　　　カタル・ヨルダン</a:t>
            </a:r>
            <a:endParaRPr lang="en-US" altLang="ja-JP" sz="2000" dirty="0" smtClean="0">
              <a:solidFill>
                <a:schemeClr val="bg1"/>
              </a:solidFill>
            </a:endParaRPr>
          </a:p>
          <a:p>
            <a:r>
              <a:rPr lang="ja-JP" altLang="en-US" sz="2800" dirty="0" smtClean="0">
                <a:solidFill>
                  <a:schemeClr val="bg1"/>
                </a:solidFill>
              </a:rPr>
              <a:t>能力開発仮説　　　　 トルコ</a:t>
            </a:r>
            <a:r>
              <a:rPr lang="en-US" altLang="ja-JP" sz="2800" dirty="0" smtClean="0">
                <a:solidFill>
                  <a:schemeClr val="bg1"/>
                </a:solidFill>
              </a:rPr>
              <a:t>(+)</a:t>
            </a:r>
            <a:r>
              <a:rPr lang="ja-JP" altLang="en-US" sz="2800" dirty="0" smtClean="0">
                <a:solidFill>
                  <a:schemeClr val="bg1"/>
                </a:solidFill>
              </a:rPr>
              <a:t>・サウジアラビア</a:t>
            </a:r>
            <a:r>
              <a:rPr lang="en-US" altLang="ja-JP" sz="2800" dirty="0" smtClean="0">
                <a:solidFill>
                  <a:schemeClr val="bg1"/>
                </a:solidFill>
              </a:rPr>
              <a:t>(-)</a:t>
            </a:r>
            <a:r>
              <a:rPr lang="ja-JP" altLang="en-US" sz="2800" dirty="0" smtClean="0">
                <a:solidFill>
                  <a:schemeClr val="bg1"/>
                </a:solidFill>
              </a:rPr>
              <a:t>・</a:t>
            </a:r>
            <a:endParaRPr lang="en-US" altLang="ja-JP" sz="2800" dirty="0" smtClean="0">
              <a:solidFill>
                <a:schemeClr val="bg1"/>
              </a:solidFill>
            </a:endParaRPr>
          </a:p>
          <a:p>
            <a:r>
              <a:rPr lang="ja-JP" altLang="en-US" sz="2800" dirty="0" smtClean="0">
                <a:solidFill>
                  <a:schemeClr val="bg1"/>
                </a:solidFill>
              </a:rPr>
              <a:t>　　　　　　　　　　　　　　ヨルダン</a:t>
            </a:r>
            <a:r>
              <a:rPr lang="en-US" altLang="ja-JP" sz="2800" dirty="0" smtClean="0">
                <a:solidFill>
                  <a:schemeClr val="bg1"/>
                </a:solidFill>
              </a:rPr>
              <a:t>(-)</a:t>
            </a:r>
            <a:r>
              <a:rPr lang="ja-JP" altLang="en-US" sz="2800" dirty="0" smtClean="0">
                <a:solidFill>
                  <a:schemeClr val="bg1"/>
                </a:solidFill>
              </a:rPr>
              <a:t>・カタル</a:t>
            </a:r>
            <a:r>
              <a:rPr lang="en-US" altLang="ja-JP" sz="2800" dirty="0" smtClean="0">
                <a:solidFill>
                  <a:schemeClr val="bg1"/>
                </a:solidFill>
              </a:rPr>
              <a:t>(-)</a:t>
            </a:r>
          </a:p>
          <a:p>
            <a:r>
              <a:rPr lang="ja-JP" altLang="en-US" sz="2800" dirty="0" smtClean="0">
                <a:solidFill>
                  <a:schemeClr val="bg1"/>
                </a:solidFill>
              </a:rPr>
              <a:t>ネットワーク（家族）　  ヨルダン・サウジアラビア</a:t>
            </a:r>
            <a:endParaRPr lang="en-US" altLang="ja-JP" sz="2800" dirty="0" smtClean="0">
              <a:solidFill>
                <a:schemeClr val="bg1"/>
              </a:solidFill>
            </a:endParaRPr>
          </a:p>
          <a:p>
            <a:r>
              <a:rPr lang="ja-JP" altLang="en-US" sz="2800" dirty="0" smtClean="0">
                <a:solidFill>
                  <a:schemeClr val="bg1"/>
                </a:solidFill>
              </a:rPr>
              <a:t>ネットワーク（文化）　  カタル・シリア・</a:t>
            </a:r>
            <a:r>
              <a:rPr lang="en-US" altLang="ja-JP" sz="2800" dirty="0" smtClean="0">
                <a:solidFill>
                  <a:schemeClr val="bg1"/>
                </a:solidFill>
              </a:rPr>
              <a:t>UAE</a:t>
            </a:r>
          </a:p>
          <a:p>
            <a:r>
              <a:rPr lang="ja-JP" altLang="en-US" sz="2800" dirty="0" smtClean="0">
                <a:solidFill>
                  <a:schemeClr val="bg1"/>
                </a:solidFill>
              </a:rPr>
              <a:t>ジェンダー仮説　　　　 シリア</a:t>
            </a:r>
            <a:endParaRPr lang="en-US" altLang="ja-JP" sz="2800" dirty="0" smtClean="0">
              <a:solidFill>
                <a:schemeClr val="bg1"/>
              </a:solidFill>
            </a:endParaRPr>
          </a:p>
          <a:p>
            <a:r>
              <a:rPr lang="ja-JP" altLang="en-US" sz="2800" dirty="0" smtClean="0">
                <a:solidFill>
                  <a:schemeClr val="bg1"/>
                </a:solidFill>
              </a:rPr>
              <a:t>教育水準仮説　　　　　ヨルダン</a:t>
            </a:r>
            <a:r>
              <a:rPr lang="en-US" altLang="ja-JP" sz="2800" dirty="0" smtClean="0">
                <a:solidFill>
                  <a:schemeClr val="bg1"/>
                </a:solidFill>
              </a:rPr>
              <a:t>(-)</a:t>
            </a:r>
            <a:endParaRPr lang="ja-JP" altLang="en-US" sz="2800" dirty="0" smtClean="0">
              <a:solidFill>
                <a:schemeClr val="bg1"/>
              </a:solidFill>
            </a:endParaRPr>
          </a:p>
          <a:p>
            <a:endParaRPr kumimoji="1" lang="ja-JP" altLang="en-US" sz="1600" dirty="0">
              <a:solidFill>
                <a:schemeClr val="bg1">
                  <a:lumMod val="85000"/>
                </a:schemeClr>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結論</a:t>
            </a:r>
            <a:endParaRPr kumimoji="1" lang="ja-JP" altLang="en-US" sz="3200" dirty="0">
              <a:solidFill>
                <a:schemeClr val="bg1"/>
              </a:solidFill>
            </a:endParaRPr>
          </a:p>
        </p:txBody>
      </p:sp>
      <p:pic>
        <p:nvPicPr>
          <p:cNvPr id="4" name="コンテンツ プレースホルダ 3"/>
          <p:cNvPicPr>
            <a:picLocks noGrp="1"/>
          </p:cNvPicPr>
          <p:nvPr>
            <p:ph idx="1"/>
          </p:nvPr>
        </p:nvPicPr>
        <p:blipFill>
          <a:blip r:embed="rId4" cstate="print"/>
          <a:srcRect/>
          <a:stretch>
            <a:fillRect/>
          </a:stretch>
        </p:blipFill>
        <p:spPr bwMode="auto">
          <a:xfrm>
            <a:off x="2143108" y="1643050"/>
            <a:ext cx="4857784" cy="4714908"/>
          </a:xfrm>
          <a:prstGeom prst="rect">
            <a:avLst/>
          </a:prstGeom>
          <a:solidFill>
            <a:schemeClr val="bg1"/>
          </a:solidFill>
          <a:ln w="9525">
            <a:noFill/>
            <a:miter lim="800000"/>
            <a:headEnd/>
            <a:tailEnd/>
          </a:ln>
        </p:spPr>
      </p:pic>
      <p:sp>
        <p:nvSpPr>
          <p:cNvPr id="5" name="正方形/長方形 4"/>
          <p:cNvSpPr/>
          <p:nvPr/>
        </p:nvSpPr>
        <p:spPr>
          <a:xfrm>
            <a:off x="4500562" y="2214554"/>
            <a:ext cx="1928826" cy="185738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00562" y="4071942"/>
            <a:ext cx="1928826" cy="1857388"/>
          </a:xfrm>
          <a:prstGeom prst="rect">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643174" y="4071942"/>
            <a:ext cx="1857388" cy="1857388"/>
          </a:xfrm>
          <a:prstGeom prst="rect">
            <a:avLst/>
          </a:prstGeom>
          <a:solidFill>
            <a:schemeClr val="accent3">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7143768" y="5500702"/>
            <a:ext cx="1571636" cy="642942"/>
          </a:xfrm>
          <a:prstGeom prst="wedgeRoundRectCallout">
            <a:avLst>
              <a:gd name="adj1" fmla="val -165970"/>
              <a:gd name="adj2" fmla="val -11857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effectLst>
                  <a:outerShdw blurRad="38100" dist="38100" dir="2700000" algn="tl">
                    <a:srgbClr val="000000">
                      <a:alpha val="43137"/>
                    </a:srgbClr>
                  </a:outerShdw>
                </a:effectLst>
              </a:rPr>
              <a:t>トルコの位置づけ</a:t>
            </a:r>
            <a:endParaRPr kumimoji="1" lang="ja-JP" altLang="en-US" dirty="0">
              <a:solidFill>
                <a:schemeClr val="tx1"/>
              </a:solidFill>
              <a:effectLst>
                <a:outerShdw blurRad="38100" dist="38100" dir="2700000" algn="tl">
                  <a:srgbClr val="000000">
                    <a:alpha val="43137"/>
                  </a:srgbClr>
                </a:outerShdw>
              </a:effectLst>
            </a:endParaRPr>
          </a:p>
        </p:txBody>
      </p:sp>
      <p:sp>
        <p:nvSpPr>
          <p:cNvPr id="10" name="角丸四角形吹き出し 9"/>
          <p:cNvSpPr/>
          <p:nvPr/>
        </p:nvSpPr>
        <p:spPr>
          <a:xfrm>
            <a:off x="7143768" y="2285992"/>
            <a:ext cx="1428760" cy="785818"/>
          </a:xfrm>
          <a:prstGeom prst="wedgeRoundRectCallout">
            <a:avLst>
              <a:gd name="adj1" fmla="val -113103"/>
              <a:gd name="adj2" fmla="val 78511"/>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effectLst>
                  <a:outerShdw blurRad="38100" dist="38100" dir="2700000" algn="tl">
                    <a:srgbClr val="000000">
                      <a:alpha val="43137"/>
                    </a:srgbClr>
                  </a:outerShdw>
                </a:effectLst>
              </a:rPr>
              <a:t>イスラエルの位置づけ</a:t>
            </a:r>
            <a:endParaRPr kumimoji="1" lang="ja-JP" altLang="en-US" dirty="0">
              <a:effectLst>
                <a:outerShdw blurRad="38100" dist="38100" dir="2700000" algn="tl">
                  <a:srgbClr val="000000">
                    <a:alpha val="43137"/>
                  </a:srgbClr>
                </a:outerShdw>
              </a:effectLst>
            </a:endParaRPr>
          </a:p>
        </p:txBody>
      </p:sp>
      <p:sp>
        <p:nvSpPr>
          <p:cNvPr id="11" name="角丸四角形吹き出し 10"/>
          <p:cNvSpPr/>
          <p:nvPr/>
        </p:nvSpPr>
        <p:spPr>
          <a:xfrm>
            <a:off x="428596" y="5214950"/>
            <a:ext cx="1428760" cy="1357322"/>
          </a:xfrm>
          <a:prstGeom prst="wedgeRoundRectCallout">
            <a:avLst>
              <a:gd name="adj1" fmla="val 113223"/>
              <a:gd name="adj2" fmla="val -54818"/>
              <a:gd name="adj3" fmla="val 16667"/>
            </a:avLst>
          </a:prstGeom>
          <a:solidFill>
            <a:srgbClr val="BAFF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effectLst>
                  <a:outerShdw blurRad="38100" dist="38100" dir="2700000" algn="tl">
                    <a:srgbClr val="000000">
                      <a:alpha val="43137"/>
                    </a:srgbClr>
                  </a:outerShdw>
                </a:effectLst>
              </a:rPr>
              <a:t>ヨルダン</a:t>
            </a:r>
            <a:endParaRPr lang="en-US" altLang="ja-JP" b="1" dirty="0" smtClean="0">
              <a:solidFill>
                <a:schemeClr val="tx1"/>
              </a:solidFill>
              <a:effectLst>
                <a:outerShdw blurRad="38100" dist="38100" dir="2700000" algn="tl">
                  <a:srgbClr val="000000">
                    <a:alpha val="43137"/>
                  </a:srgbClr>
                </a:outerShdw>
              </a:effectLst>
            </a:endParaRPr>
          </a:p>
          <a:p>
            <a:pPr algn="ctr"/>
            <a:r>
              <a:rPr kumimoji="1" lang="ja-JP" altLang="en-US" b="1" dirty="0" smtClean="0">
                <a:solidFill>
                  <a:schemeClr val="tx1"/>
                </a:solidFill>
                <a:effectLst>
                  <a:outerShdw blurRad="38100" dist="38100" dir="2700000" algn="tl">
                    <a:srgbClr val="000000">
                      <a:alpha val="43137"/>
                    </a:srgbClr>
                  </a:outerShdw>
                </a:effectLst>
              </a:rPr>
              <a:t>パレスチナ</a:t>
            </a:r>
            <a:endParaRPr kumimoji="1" lang="en-US" altLang="ja-JP" b="1" dirty="0" smtClean="0">
              <a:solidFill>
                <a:schemeClr val="tx1"/>
              </a:solidFill>
              <a:effectLst>
                <a:outerShdw blurRad="38100" dist="38100" dir="2700000" algn="tl">
                  <a:srgbClr val="000000">
                    <a:alpha val="43137"/>
                  </a:srgbClr>
                </a:outerShdw>
              </a:effectLst>
            </a:endParaRPr>
          </a:p>
          <a:p>
            <a:pPr algn="ctr"/>
            <a:r>
              <a:rPr lang="ja-JP" altLang="en-US" b="1" dirty="0" smtClean="0">
                <a:solidFill>
                  <a:schemeClr val="tx1"/>
                </a:solidFill>
                <a:effectLst>
                  <a:outerShdw blurRad="38100" dist="38100" dir="2700000" algn="tl">
                    <a:srgbClr val="000000">
                      <a:alpha val="43137"/>
                    </a:srgbClr>
                  </a:outerShdw>
                </a:effectLst>
              </a:rPr>
              <a:t>エジプト</a:t>
            </a:r>
            <a:endParaRPr kumimoji="1" lang="ja-JP" altLang="en-US" b="1" dirty="0">
              <a:solidFill>
                <a:schemeClr val="tx1"/>
              </a:solidFill>
              <a:effectLst>
                <a:outerShdw blurRad="38100" dist="38100" dir="2700000" algn="tl">
                  <a:srgbClr val="000000">
                    <a:alpha val="43137"/>
                  </a:srgbClr>
                </a:outerShdw>
              </a:effectLst>
            </a:endParaRPr>
          </a:p>
        </p:txBody>
      </p:sp>
      <p:sp>
        <p:nvSpPr>
          <p:cNvPr id="12" name="角丸四角形吹き出し 11"/>
          <p:cNvSpPr/>
          <p:nvPr/>
        </p:nvSpPr>
        <p:spPr>
          <a:xfrm>
            <a:off x="2714612" y="6072206"/>
            <a:ext cx="1428760" cy="785794"/>
          </a:xfrm>
          <a:prstGeom prst="wedgeRoundRectCallout">
            <a:avLst>
              <a:gd name="adj1" fmla="val 100736"/>
              <a:gd name="adj2" fmla="val -134625"/>
              <a:gd name="adj3" fmla="val 16667"/>
            </a:avLst>
          </a:prstGeom>
          <a:solidFill>
            <a:srgbClr val="BAFF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effectLst>
                  <a:outerShdw blurRad="38100" dist="38100" dir="2700000" algn="tl">
                    <a:srgbClr val="000000">
                      <a:alpha val="43137"/>
                    </a:srgbClr>
                  </a:outerShdw>
                </a:effectLst>
              </a:rPr>
              <a:t>レバノン</a:t>
            </a:r>
            <a:endParaRPr lang="en-US" altLang="ja-JP" b="1" dirty="0" smtClean="0">
              <a:solidFill>
                <a:schemeClr val="tx1"/>
              </a:solidFill>
              <a:effectLst>
                <a:outerShdw blurRad="38100" dist="38100" dir="2700000" algn="tl">
                  <a:srgbClr val="000000">
                    <a:alpha val="43137"/>
                  </a:srgbClr>
                </a:outerShdw>
              </a:effectLst>
            </a:endParaRPr>
          </a:p>
          <a:p>
            <a:pPr algn="ctr"/>
            <a:r>
              <a:rPr lang="ja-JP" altLang="en-US" b="1" dirty="0" smtClean="0">
                <a:solidFill>
                  <a:schemeClr val="tx1"/>
                </a:solidFill>
                <a:effectLst>
                  <a:outerShdw blurRad="38100" dist="38100" dir="2700000" algn="tl">
                    <a:srgbClr val="000000">
                      <a:alpha val="43137"/>
                    </a:srgbClr>
                  </a:outerShdw>
                </a:effectLst>
              </a:rPr>
              <a:t>シリア</a:t>
            </a:r>
            <a:endParaRPr kumimoji="1" lang="ja-JP" alt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pic>
        <p:nvPicPr>
          <p:cNvPr id="31746" name="Picture 2" descr="C:\Documents and Settings\shingo_2\My Documents\My Pictures\Pictures in Jerusalem\Arafat.JPG"/>
          <p:cNvPicPr>
            <a:picLocks noChangeAspect="1" noChangeArrowheads="1"/>
          </p:cNvPicPr>
          <p:nvPr/>
        </p:nvPicPr>
        <p:blipFill>
          <a:blip r:embed="rId4">
            <a:lum bright="-20000"/>
          </a:blip>
          <a:srcRect/>
          <a:stretch>
            <a:fillRect/>
          </a:stretch>
        </p:blipFill>
        <p:spPr bwMode="auto">
          <a:xfrm>
            <a:off x="228600" y="171450"/>
            <a:ext cx="8686800" cy="6515100"/>
          </a:xfrm>
          <a:prstGeom prst="rect">
            <a:avLst/>
          </a:prstGeom>
          <a:noFill/>
        </p:spPr>
      </p:pic>
      <p:sp>
        <p:nvSpPr>
          <p:cNvPr id="106" name="タイトル 105"/>
          <p:cNvSpPr>
            <a:spLocks noGrp="1"/>
          </p:cNvSpPr>
          <p:nvPr>
            <p:ph type="title"/>
          </p:nvPr>
        </p:nvSpPr>
        <p:spPr/>
        <p:txBody>
          <a:bodyPr>
            <a:noAutofit/>
          </a:bodyPr>
          <a:lstStyle/>
          <a:p>
            <a:r>
              <a:rPr lang="ja-JP" altLang="en-US" sz="3200" dirty="0" smtClean="0">
                <a:solidFill>
                  <a:schemeClr val="bg1"/>
                </a:solidFill>
                <a:effectLst>
                  <a:outerShdw blurRad="38100" dist="38100" dir="2700000" algn="tl">
                    <a:srgbClr val="000000">
                      <a:alpha val="43137"/>
                    </a:srgbClr>
                  </a:outerShdw>
                </a:effectLst>
              </a:rPr>
              <a:t>結論</a:t>
            </a:r>
            <a:endParaRPr kumimoji="1" lang="ja-JP" altLang="en-US" sz="3200" dirty="0">
              <a:solidFill>
                <a:schemeClr val="bg1"/>
              </a:solidFill>
              <a:effectLst>
                <a:outerShdw blurRad="38100" dist="38100" dir="2700000" algn="tl">
                  <a:srgbClr val="000000">
                    <a:alpha val="43137"/>
                  </a:srgbClr>
                </a:outerShdw>
              </a:effectLst>
            </a:endParaRPr>
          </a:p>
        </p:txBody>
      </p:sp>
      <p:sp>
        <p:nvSpPr>
          <p:cNvPr id="107" name="縦書きテキスト プレースホルダ 106"/>
          <p:cNvSpPr>
            <a:spLocks noGrp="1"/>
          </p:cNvSpPr>
          <p:nvPr>
            <p:ph idx="1"/>
          </p:nvPr>
        </p:nvSpPr>
        <p:spPr>
          <a:xfrm>
            <a:off x="428596" y="1714488"/>
            <a:ext cx="8229600" cy="4525964"/>
          </a:xfrm>
        </p:spPr>
        <p:txBody>
          <a:bodyPr vert="horz">
            <a:normAutofit lnSpcReduction="10000"/>
          </a:bodyPr>
          <a:lstStyle/>
          <a:p>
            <a:r>
              <a:rPr lang="ja-JP" altLang="en-US" sz="3200" dirty="0" smtClean="0">
                <a:solidFill>
                  <a:schemeClr val="bg1"/>
                </a:solidFill>
                <a:effectLst>
                  <a:outerShdw blurRad="38100" dist="38100" dir="2700000" algn="tl">
                    <a:srgbClr val="000000">
                      <a:alpha val="43137"/>
                    </a:srgbClr>
                  </a:outerShdw>
                </a:effectLst>
              </a:rPr>
              <a:t>所得拡大仮説、能力開発仮説、ネットワーク仮説の妥当性が明らかにされた</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kumimoji="1" lang="ja-JP" altLang="en-US" sz="3200" dirty="0" smtClean="0">
                <a:solidFill>
                  <a:schemeClr val="bg1"/>
                </a:solidFill>
                <a:effectLst>
                  <a:outerShdw blurRad="38100" dist="38100" dir="2700000" algn="tl">
                    <a:srgbClr val="000000">
                      <a:alpha val="43137"/>
                    </a:srgbClr>
                  </a:outerShdw>
                </a:effectLst>
              </a:rPr>
              <a:t>ジェンダー仮説と教育水準仮説は部分的にしか当てはまらなかった</a:t>
            </a:r>
            <a:endParaRPr kumimoji="1" lang="en-US" altLang="ja-JP" sz="3200" dirty="0" smtClean="0">
              <a:solidFill>
                <a:schemeClr val="bg1"/>
              </a:solidFill>
              <a:effectLst>
                <a:outerShdw blurRad="38100" dist="38100" dir="2700000" algn="tl">
                  <a:srgbClr val="000000">
                    <a:alpha val="43137"/>
                  </a:srgbClr>
                </a:outerShdw>
              </a:effectLst>
            </a:endParaRPr>
          </a:p>
          <a:p>
            <a:endParaRPr kumimoji="1" lang="en-US" altLang="ja-JP" sz="3200" dirty="0" smtClean="0">
              <a:solidFill>
                <a:schemeClr val="bg1"/>
              </a:solidFill>
              <a:effectLst>
                <a:outerShdw blurRad="38100" dist="38100" dir="2700000" algn="tl">
                  <a:srgbClr val="000000">
                    <a:alpha val="43137"/>
                  </a:srgbClr>
                </a:outerShdw>
              </a:effectLst>
            </a:endParaRPr>
          </a:p>
          <a:p>
            <a:r>
              <a:rPr lang="ja-JP" altLang="en-US" sz="3200" dirty="0" smtClean="0">
                <a:solidFill>
                  <a:schemeClr val="bg1"/>
                </a:solidFill>
                <a:effectLst>
                  <a:outerShdw blurRad="38100" dist="38100" dir="2700000" algn="tl">
                    <a:srgbClr val="000000">
                      <a:alpha val="43137"/>
                    </a:srgbClr>
                  </a:outerShdw>
                </a:effectLst>
              </a:rPr>
              <a:t>越境移動に関するパレスチナ人の意識と経験は、シリア・エジプトと比較すると多様かつ具体的だった</a:t>
            </a:r>
            <a:endParaRPr kumimoji="1" lang="ja-JP" altLang="en-US" sz="3200" dirty="0">
              <a:solidFill>
                <a:schemeClr val="bg1"/>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pic>
        <p:nvPicPr>
          <p:cNvPr id="29698" name="Picture 2" descr="C:\Documents and Settings\shingo_2\My Documents\My Pictures\Pictures in Jerusalem\Parade in Hebron.JPG"/>
          <p:cNvPicPr>
            <a:picLocks noChangeAspect="1" noChangeArrowheads="1"/>
          </p:cNvPicPr>
          <p:nvPr/>
        </p:nvPicPr>
        <p:blipFill>
          <a:blip r:embed="rId4">
            <a:lum bright="-30000"/>
          </a:blip>
          <a:srcRect/>
          <a:stretch>
            <a:fillRect/>
          </a:stretch>
        </p:blipFill>
        <p:spPr bwMode="auto">
          <a:xfrm>
            <a:off x="1809730" y="1357298"/>
            <a:ext cx="7334270" cy="5500702"/>
          </a:xfrm>
          <a:prstGeom prst="rect">
            <a:avLst/>
          </a:prstGeom>
          <a:noFill/>
        </p:spPr>
      </p:pic>
      <p:sp>
        <p:nvSpPr>
          <p:cNvPr id="106" name="タイトル 105"/>
          <p:cNvSpPr>
            <a:spLocks noGrp="1"/>
          </p:cNvSpPr>
          <p:nvPr>
            <p:ph type="title"/>
          </p:nvPr>
        </p:nvSpPr>
        <p:spPr>
          <a:xfrm>
            <a:off x="428596" y="142852"/>
            <a:ext cx="8229600" cy="1143000"/>
          </a:xfrm>
        </p:spPr>
        <p:txBody>
          <a:bodyPr>
            <a:noAutofit/>
          </a:bodyPr>
          <a:lstStyle/>
          <a:p>
            <a:r>
              <a:rPr kumimoji="1" lang="ja-JP" altLang="en-US" sz="4000" dirty="0" smtClean="0">
                <a:solidFill>
                  <a:schemeClr val="bg1"/>
                </a:solidFill>
                <a:effectLst>
                  <a:outerShdw blurRad="38100" dist="38100" dir="2700000" algn="tl">
                    <a:srgbClr val="000000">
                      <a:alpha val="43137"/>
                    </a:srgbClr>
                  </a:outerShdw>
                </a:effectLst>
              </a:rPr>
              <a:t>問題提起</a:t>
            </a:r>
            <a:endParaRPr kumimoji="1" lang="ja-JP" altLang="en-US" sz="4000" dirty="0">
              <a:solidFill>
                <a:schemeClr val="bg1"/>
              </a:solidFill>
              <a:effectLst>
                <a:outerShdw blurRad="38100" dist="38100" dir="2700000" algn="tl">
                  <a:srgbClr val="000000">
                    <a:alpha val="43137"/>
                  </a:srgbClr>
                </a:outerShdw>
              </a:effectLst>
            </a:endParaRPr>
          </a:p>
        </p:txBody>
      </p:sp>
      <p:sp>
        <p:nvSpPr>
          <p:cNvPr id="107" name="縦書きテキスト プレースホルダ 106"/>
          <p:cNvSpPr>
            <a:spLocks noGrp="1"/>
          </p:cNvSpPr>
          <p:nvPr>
            <p:ph idx="1"/>
          </p:nvPr>
        </p:nvSpPr>
        <p:spPr/>
        <p:txBody>
          <a:bodyPr vert="horz">
            <a:normAutofit/>
          </a:bodyPr>
          <a:lstStyle/>
          <a:p>
            <a:r>
              <a:rPr kumimoji="1" lang="ja-JP" altLang="en-US" sz="2800" dirty="0" smtClean="0">
                <a:solidFill>
                  <a:schemeClr val="bg1"/>
                </a:solidFill>
                <a:effectLst>
                  <a:outerShdw blurRad="38100" dist="38100" dir="2700000" algn="tl">
                    <a:srgbClr val="000000">
                      <a:alpha val="43137"/>
                    </a:srgbClr>
                  </a:outerShdw>
                </a:effectLst>
              </a:rPr>
              <a:t>パレスチナ人の越境移動は「パレスチナ難民研究」というジャンルで調査・分析の蓄積がある</a:t>
            </a:r>
            <a:endParaRPr kumimoji="1" lang="en-US" altLang="ja-JP" sz="2800" dirty="0" smtClean="0">
              <a:solidFill>
                <a:schemeClr val="bg1"/>
              </a:solidFill>
              <a:effectLst>
                <a:outerShdw blurRad="38100" dist="38100" dir="2700000" algn="tl">
                  <a:srgbClr val="000000">
                    <a:alpha val="43137"/>
                  </a:srgbClr>
                </a:outerShdw>
              </a:effectLst>
            </a:endParaRPr>
          </a:p>
          <a:p>
            <a:r>
              <a:rPr lang="ja-JP" altLang="en-US" sz="2800" dirty="0" smtClean="0">
                <a:solidFill>
                  <a:schemeClr val="bg1"/>
                </a:solidFill>
                <a:effectLst>
                  <a:outerShdw blurRad="38100" dist="38100" dir="2700000" algn="tl">
                    <a:srgbClr val="000000">
                      <a:alpha val="43137"/>
                    </a:srgbClr>
                  </a:outerShdw>
                </a:effectLst>
              </a:rPr>
              <a:t>しかし、難民という要因を強調しすぎることで、逆に問題を生じさせてはいないだろうか？</a:t>
            </a:r>
            <a:endParaRPr lang="en-US" altLang="ja-JP" sz="2800" dirty="0" smtClean="0">
              <a:solidFill>
                <a:schemeClr val="bg1"/>
              </a:solidFill>
              <a:effectLst>
                <a:outerShdw blurRad="38100" dist="38100" dir="2700000" algn="tl">
                  <a:srgbClr val="000000">
                    <a:alpha val="43137"/>
                  </a:srgbClr>
                </a:outerShdw>
              </a:effectLst>
            </a:endParaRPr>
          </a:p>
          <a:p>
            <a:r>
              <a:rPr kumimoji="1" lang="ja-JP" altLang="en-US" sz="2800" dirty="0" smtClean="0">
                <a:solidFill>
                  <a:schemeClr val="bg1"/>
                </a:solidFill>
                <a:effectLst>
                  <a:outerShdw blurRad="38100" dist="38100" dir="2700000" algn="tl">
                    <a:srgbClr val="000000">
                      <a:alpha val="43137"/>
                    </a:srgbClr>
                  </a:outerShdw>
                </a:effectLst>
              </a:rPr>
              <a:t>シリア人やエジプト人など他のアラブ民族の事例と比較可能な形で記述・分析し、一般的な分析枠組を用いることで、その特殊性が浮かび上がるものではないだろうか？</a:t>
            </a:r>
            <a:endParaRPr kumimoji="1" lang="ja-JP" altLang="en-US" sz="2800" dirty="0">
              <a:solidFill>
                <a:schemeClr val="bg1"/>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pic>
        <p:nvPicPr>
          <p:cNvPr id="32770" name="Picture 2" descr="C:\Documents and Settings\shingo_2\My Documents\My Pictures\Pictures in Jerusalem\Marwan.JPG"/>
          <p:cNvPicPr>
            <a:picLocks noChangeAspect="1" noChangeArrowheads="1"/>
          </p:cNvPicPr>
          <p:nvPr/>
        </p:nvPicPr>
        <p:blipFill>
          <a:blip r:embed="rId4">
            <a:lum bright="-20000"/>
          </a:blip>
          <a:srcRect/>
          <a:stretch>
            <a:fillRect/>
          </a:stretch>
        </p:blipFill>
        <p:spPr bwMode="auto">
          <a:xfrm>
            <a:off x="228600" y="171450"/>
            <a:ext cx="8686800" cy="6515100"/>
          </a:xfrm>
          <a:prstGeom prst="rect">
            <a:avLst/>
          </a:prstGeom>
          <a:noFill/>
        </p:spPr>
      </p:pic>
      <p:sp>
        <p:nvSpPr>
          <p:cNvPr id="106" name="タイトル 105"/>
          <p:cNvSpPr>
            <a:spLocks noGrp="1"/>
          </p:cNvSpPr>
          <p:nvPr>
            <p:ph type="title"/>
          </p:nvPr>
        </p:nvSpPr>
        <p:spPr/>
        <p:txBody>
          <a:bodyPr>
            <a:noAutofit/>
          </a:bodyPr>
          <a:lstStyle/>
          <a:p>
            <a:r>
              <a:rPr kumimoji="1" lang="ja-JP" altLang="en-US" sz="3200" dirty="0" smtClean="0">
                <a:solidFill>
                  <a:schemeClr val="bg1"/>
                </a:solidFill>
                <a:effectLst>
                  <a:outerShdw blurRad="38100" dist="38100" dir="2700000" algn="tl">
                    <a:srgbClr val="000000">
                      <a:alpha val="43137"/>
                    </a:srgbClr>
                  </a:outerShdw>
                </a:effectLst>
              </a:rPr>
              <a:t>結論</a:t>
            </a:r>
            <a:endParaRPr kumimoji="1" lang="ja-JP" altLang="en-US" sz="3200" dirty="0">
              <a:solidFill>
                <a:schemeClr val="bg1"/>
              </a:solidFill>
              <a:effectLst>
                <a:outerShdw blurRad="38100" dist="38100" dir="2700000" algn="tl">
                  <a:srgbClr val="000000">
                    <a:alpha val="43137"/>
                  </a:srgbClr>
                </a:outerShdw>
              </a:effectLst>
            </a:endParaRPr>
          </a:p>
        </p:txBody>
      </p:sp>
      <p:sp>
        <p:nvSpPr>
          <p:cNvPr id="107" name="縦書きテキスト プレースホルダ 106"/>
          <p:cNvSpPr>
            <a:spLocks noGrp="1"/>
          </p:cNvSpPr>
          <p:nvPr>
            <p:ph idx="1"/>
          </p:nvPr>
        </p:nvSpPr>
        <p:spPr>
          <a:xfrm>
            <a:off x="428596" y="1857364"/>
            <a:ext cx="8229600" cy="4525964"/>
          </a:xfrm>
        </p:spPr>
        <p:txBody>
          <a:bodyPr vert="horz">
            <a:normAutofit/>
          </a:bodyPr>
          <a:lstStyle/>
          <a:p>
            <a:r>
              <a:rPr kumimoji="1" lang="ja-JP" altLang="en-US" sz="3200" dirty="0" smtClean="0">
                <a:solidFill>
                  <a:schemeClr val="bg1"/>
                </a:solidFill>
                <a:effectLst>
                  <a:outerShdw blurRad="38100" dist="38100" dir="2700000" algn="tl">
                    <a:srgbClr val="000000">
                      <a:alpha val="43137"/>
                    </a:srgbClr>
                  </a:outerShdw>
                </a:effectLst>
              </a:rPr>
              <a:t>パレスチナ人の越境移動についての情報量、および情報を分析したり希望を表明する意欲と能力の点で、シリア人やエジプト人を上回る</a:t>
            </a:r>
            <a:endParaRPr kumimoji="1" lang="en-US" altLang="ja-JP" sz="3200" dirty="0" smtClean="0">
              <a:solidFill>
                <a:schemeClr val="bg1"/>
              </a:solidFill>
              <a:effectLst>
                <a:outerShdw blurRad="38100" dist="38100" dir="2700000" algn="tl">
                  <a:srgbClr val="000000">
                    <a:alpha val="43137"/>
                  </a:srgbClr>
                </a:outerShdw>
              </a:effectLst>
            </a:endParaRPr>
          </a:p>
          <a:p>
            <a:pPr>
              <a:buNone/>
            </a:pPr>
            <a:endParaRPr kumimoji="1" lang="en-US" altLang="ja-JP" sz="3200" dirty="0" smtClean="0">
              <a:solidFill>
                <a:schemeClr val="bg1"/>
              </a:solidFill>
              <a:effectLst>
                <a:outerShdw blurRad="38100" dist="38100" dir="2700000" algn="tl">
                  <a:srgbClr val="000000">
                    <a:alpha val="43137"/>
                  </a:srgbClr>
                </a:outerShdw>
              </a:effectLst>
            </a:endParaRPr>
          </a:p>
          <a:p>
            <a:r>
              <a:rPr lang="ja-JP" altLang="en-US" sz="3200" dirty="0" smtClean="0">
                <a:solidFill>
                  <a:schemeClr val="bg1"/>
                </a:solidFill>
                <a:effectLst>
                  <a:outerShdw blurRad="38100" dist="38100" dir="2700000" algn="tl">
                    <a:srgbClr val="000000">
                      <a:alpha val="43137"/>
                    </a:srgbClr>
                  </a:outerShdw>
                </a:effectLst>
              </a:rPr>
              <a:t>難民という境遇によって説明するのではなく、そのダイナミズムを相対的に評価したい</a:t>
            </a:r>
            <a:endParaRPr kumimoji="1" lang="ja-JP" altLang="en-US" sz="3200" dirty="0">
              <a:solidFill>
                <a:schemeClr val="bg1"/>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pic>
        <p:nvPicPr>
          <p:cNvPr id="4" name="Picture 2" descr="C:\Documents and Settings\shingo_2\My Documents\My Pictures\camera\CIMG0064.JPG"/>
          <p:cNvPicPr>
            <a:picLocks noChangeAspect="1" noChangeArrowheads="1"/>
          </p:cNvPicPr>
          <p:nvPr/>
        </p:nvPicPr>
        <p:blipFill>
          <a:blip r:embed="rId4" cstate="print">
            <a:lum bright="-30000"/>
          </a:blip>
          <a:srcRect/>
          <a:stretch>
            <a:fillRect/>
          </a:stretch>
        </p:blipFill>
        <p:spPr bwMode="auto">
          <a:xfrm>
            <a:off x="1857324" y="1392993"/>
            <a:ext cx="7286676" cy="5465007"/>
          </a:xfrm>
          <a:prstGeom prst="rect">
            <a:avLst/>
          </a:prstGeom>
          <a:noFill/>
        </p:spPr>
      </p:pic>
      <p:sp>
        <p:nvSpPr>
          <p:cNvPr id="106" name="タイトル 105"/>
          <p:cNvSpPr>
            <a:spLocks noGrp="1"/>
          </p:cNvSpPr>
          <p:nvPr>
            <p:ph type="title"/>
          </p:nvPr>
        </p:nvSpPr>
        <p:spPr>
          <a:xfrm>
            <a:off x="428596" y="142852"/>
            <a:ext cx="8229600" cy="1143000"/>
          </a:xfrm>
        </p:spPr>
        <p:txBody>
          <a:bodyPr>
            <a:noAutofit/>
          </a:bodyPr>
          <a:lstStyle/>
          <a:p>
            <a:r>
              <a:rPr kumimoji="1" lang="ja-JP" altLang="en-US" sz="3200" dirty="0" smtClean="0">
                <a:solidFill>
                  <a:schemeClr val="bg1"/>
                </a:solidFill>
              </a:rPr>
              <a:t>パレスチナ難民研究の一例</a:t>
            </a:r>
            <a:endParaRPr kumimoji="1" lang="ja-JP" altLang="en-US" sz="3200" dirty="0">
              <a:solidFill>
                <a:schemeClr val="bg1"/>
              </a:solidFill>
            </a:endParaRPr>
          </a:p>
        </p:txBody>
      </p:sp>
      <p:sp>
        <p:nvSpPr>
          <p:cNvPr id="107" name="縦書きテキスト プレースホルダ 106"/>
          <p:cNvSpPr>
            <a:spLocks noGrp="1"/>
          </p:cNvSpPr>
          <p:nvPr>
            <p:ph idx="1"/>
          </p:nvPr>
        </p:nvSpPr>
        <p:spPr/>
        <p:txBody>
          <a:bodyPr vert="horz">
            <a:normAutofit/>
          </a:bodyPr>
          <a:lstStyle/>
          <a:p>
            <a:r>
              <a:rPr kumimoji="1" lang="ja-JP" altLang="en-US" sz="2800" dirty="0" smtClean="0">
                <a:solidFill>
                  <a:schemeClr val="bg1"/>
                </a:solidFill>
                <a:effectLst>
                  <a:outerShdw blurRad="38100" dist="38100" dir="2700000" algn="tl">
                    <a:srgbClr val="000000">
                      <a:alpha val="43137"/>
                    </a:srgbClr>
                  </a:outerShdw>
                </a:effectLst>
              </a:rPr>
              <a:t>難民キャンプ内外のパレスチナ人への聞き語り</a:t>
            </a:r>
            <a:endParaRPr kumimoji="1" lang="en-US" altLang="ja-JP" sz="2800" dirty="0" smtClean="0">
              <a:solidFill>
                <a:schemeClr val="bg1"/>
              </a:solidFill>
              <a:effectLst>
                <a:outerShdw blurRad="38100" dist="38100" dir="2700000" algn="tl">
                  <a:srgbClr val="000000">
                    <a:alpha val="43137"/>
                  </a:srgbClr>
                </a:outerShdw>
              </a:effectLst>
            </a:endParaRPr>
          </a:p>
          <a:p>
            <a:pPr lvl="1"/>
            <a:r>
              <a:rPr lang="ja-JP" altLang="en-US" sz="2400" dirty="0" smtClean="0">
                <a:solidFill>
                  <a:schemeClr val="bg1"/>
                </a:solidFill>
                <a:effectLst>
                  <a:outerShdw blurRad="38100" dist="38100" dir="2700000" algn="tl">
                    <a:srgbClr val="000000">
                      <a:alpha val="43137"/>
                    </a:srgbClr>
                  </a:outerShdw>
                </a:effectLst>
              </a:rPr>
              <a:t>参与観察によって人々の語りや生活状態を調査する</a:t>
            </a:r>
            <a:endParaRPr lang="en-US" altLang="ja-JP" sz="2400" dirty="0" smtClean="0">
              <a:solidFill>
                <a:schemeClr val="bg1"/>
              </a:solidFill>
              <a:effectLst>
                <a:outerShdw blurRad="38100" dist="38100" dir="2700000" algn="tl">
                  <a:srgbClr val="000000">
                    <a:alpha val="43137"/>
                  </a:srgbClr>
                </a:outerShdw>
              </a:effectLst>
            </a:endParaRPr>
          </a:p>
          <a:p>
            <a:pPr lvl="1"/>
            <a:r>
              <a:rPr kumimoji="1" lang="ja-JP" altLang="en-US" sz="2400" dirty="0" smtClean="0">
                <a:solidFill>
                  <a:schemeClr val="bg1"/>
                </a:solidFill>
                <a:effectLst>
                  <a:outerShdw blurRad="38100" dist="38100" dir="2700000" algn="tl">
                    <a:srgbClr val="000000">
                      <a:alpha val="43137"/>
                    </a:srgbClr>
                  </a:outerShdw>
                </a:effectLst>
              </a:rPr>
              <a:t>「個人の顔が見える」「生の声を聞ける」</a:t>
            </a:r>
            <a:endParaRPr kumimoji="1" lang="en-US" altLang="ja-JP" sz="2400" dirty="0" smtClean="0">
              <a:solidFill>
                <a:schemeClr val="bg1"/>
              </a:solidFill>
              <a:effectLst>
                <a:outerShdw blurRad="38100" dist="38100" dir="2700000" algn="tl">
                  <a:srgbClr val="000000">
                    <a:alpha val="43137"/>
                  </a:srgbClr>
                </a:outerShdw>
              </a:effectLst>
            </a:endParaRPr>
          </a:p>
          <a:p>
            <a:pPr lvl="1"/>
            <a:r>
              <a:rPr lang="ja-JP" altLang="en-US" sz="2400" dirty="0" smtClean="0">
                <a:solidFill>
                  <a:schemeClr val="bg1"/>
                </a:solidFill>
                <a:effectLst>
                  <a:outerShdw blurRad="38100" dist="38100" dir="2700000" algn="tl">
                    <a:srgbClr val="000000">
                      <a:alpha val="43137"/>
                    </a:srgbClr>
                  </a:outerShdw>
                </a:effectLst>
              </a:rPr>
              <a:t>体験としての「歴史」を直接聞くことで、リアリティを持った重厚な歴史を紡ぎ出すことができる</a:t>
            </a:r>
            <a:endParaRPr lang="en-US" altLang="ja-JP" sz="2400" dirty="0" smtClean="0">
              <a:solidFill>
                <a:schemeClr val="bg1"/>
              </a:solidFill>
              <a:effectLst>
                <a:outerShdw blurRad="38100" dist="38100" dir="2700000" algn="tl">
                  <a:srgbClr val="000000">
                    <a:alpha val="43137"/>
                  </a:srgbClr>
                </a:outerShdw>
              </a:effectLst>
            </a:endParaRPr>
          </a:p>
          <a:p>
            <a:pPr lvl="1"/>
            <a:endParaRPr kumimoji="1" lang="en-US" altLang="ja-JP" sz="2400" dirty="0" smtClean="0">
              <a:solidFill>
                <a:schemeClr val="bg1"/>
              </a:solidFill>
              <a:effectLst>
                <a:outerShdw blurRad="38100" dist="38100" dir="2700000" algn="tl">
                  <a:srgbClr val="000000">
                    <a:alpha val="43137"/>
                  </a:srgbClr>
                </a:outerShdw>
              </a:effectLst>
            </a:endParaRPr>
          </a:p>
          <a:p>
            <a:pPr lvl="1"/>
            <a:r>
              <a:rPr lang="ja-JP" altLang="en-US" sz="2400" dirty="0" smtClean="0">
                <a:solidFill>
                  <a:schemeClr val="bg1"/>
                </a:solidFill>
                <a:effectLst>
                  <a:outerShdw blurRad="38100" dist="38100" dir="2700000" algn="tl">
                    <a:srgbClr val="000000">
                      <a:alpha val="43137"/>
                    </a:srgbClr>
                  </a:outerShdw>
                </a:effectLst>
              </a:rPr>
              <a:t>調査地という「場」で得た情報を比較可能な形で提示することは困難（文脈やレトリックに依存）</a:t>
            </a:r>
            <a:endParaRPr lang="en-US" altLang="ja-JP" sz="2400" dirty="0" smtClean="0">
              <a:solidFill>
                <a:schemeClr val="bg1"/>
              </a:solidFill>
              <a:effectLst>
                <a:outerShdw blurRad="38100" dist="38100" dir="2700000" algn="tl">
                  <a:srgbClr val="000000">
                    <a:alpha val="43137"/>
                  </a:srgbClr>
                </a:outerShdw>
              </a:effectLst>
            </a:endParaRPr>
          </a:p>
          <a:p>
            <a:pPr lvl="1"/>
            <a:r>
              <a:rPr kumimoji="1" lang="ja-JP" altLang="en-US" sz="2400" dirty="0" smtClean="0">
                <a:solidFill>
                  <a:schemeClr val="bg1"/>
                </a:solidFill>
                <a:effectLst>
                  <a:outerShdw blurRad="38100" dist="38100" dir="2700000" algn="tl">
                    <a:srgbClr val="000000">
                      <a:alpha val="43137"/>
                    </a:srgbClr>
                  </a:outerShdw>
                </a:effectLst>
              </a:rPr>
              <a:t>調査・分析の結果は、パレスチナ難民研究という「枠」の中</a:t>
            </a:r>
            <a:r>
              <a:rPr kumimoji="1" lang="ja-JP" altLang="en-US" sz="2400" dirty="0" smtClean="0">
                <a:solidFill>
                  <a:schemeClr val="bg1"/>
                </a:solidFill>
                <a:effectLst>
                  <a:outerShdw blurRad="38100" dist="38100" dir="2700000" algn="tl">
                    <a:srgbClr val="000000">
                      <a:alpha val="43137"/>
                    </a:srgbClr>
                  </a:outerShdw>
                </a:effectLst>
              </a:rPr>
              <a:t>に</a:t>
            </a:r>
            <a:r>
              <a:rPr lang="ja-JP" altLang="en-US" sz="2400" dirty="0" smtClean="0">
                <a:solidFill>
                  <a:schemeClr val="bg1"/>
                </a:solidFill>
                <a:effectLst>
                  <a:outerShdw blurRad="38100" dist="38100" dir="2700000" algn="tl">
                    <a:srgbClr val="000000">
                      <a:alpha val="43137"/>
                    </a:srgbClr>
                  </a:outerShdw>
                </a:effectLst>
              </a:rPr>
              <a:t>蓄積</a:t>
            </a:r>
            <a:r>
              <a:rPr kumimoji="1" lang="ja-JP" altLang="en-US" sz="2400" dirty="0" smtClean="0">
                <a:solidFill>
                  <a:schemeClr val="bg1"/>
                </a:solidFill>
                <a:effectLst>
                  <a:outerShdw blurRad="38100" dist="38100" dir="2700000" algn="tl">
                    <a:srgbClr val="000000">
                      <a:alpha val="43137"/>
                    </a:srgbClr>
                  </a:outerShdw>
                </a:effectLst>
              </a:rPr>
              <a:t>される</a:t>
            </a:r>
            <a:r>
              <a:rPr kumimoji="1" lang="ja-JP" altLang="en-US" sz="2400" dirty="0" smtClean="0">
                <a:solidFill>
                  <a:schemeClr val="bg1"/>
                </a:solidFill>
                <a:effectLst>
                  <a:outerShdw blurRad="38100" dist="38100" dir="2700000" algn="tl">
                    <a:srgbClr val="000000">
                      <a:alpha val="43137"/>
                    </a:srgbClr>
                  </a:outerShdw>
                </a:effectLst>
              </a:rPr>
              <a:t>傾向が強い（先行研究の検討・結論）</a:t>
            </a:r>
            <a:endParaRPr kumimoji="1" lang="en-US" altLang="ja-JP" sz="2400" dirty="0" smtClean="0">
              <a:solidFill>
                <a:schemeClr val="bg1"/>
              </a:solidFill>
              <a:effectLst>
                <a:outerShdw blurRad="38100" dist="38100" dir="2700000" algn="tl">
                  <a:srgbClr val="000000">
                    <a:alpha val="43137"/>
                  </a:srgbClr>
                </a:outerShdw>
              </a:effectLst>
            </a:endParaRPr>
          </a:p>
          <a:p>
            <a:pPr lvl="1"/>
            <a:endParaRPr kumimoji="1" lang="ja-JP" altLang="en-US" sz="2400"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大量観察の地域研究</a:t>
            </a:r>
            <a:endParaRPr kumimoji="1" lang="ja-JP" altLang="en-US" sz="3200" dirty="0">
              <a:solidFill>
                <a:schemeClr val="bg1"/>
              </a:solidFill>
            </a:endParaRPr>
          </a:p>
        </p:txBody>
      </p:sp>
      <p:sp>
        <p:nvSpPr>
          <p:cNvPr id="4" name="コンテンツ プレースホルダ 3"/>
          <p:cNvSpPr>
            <a:spLocks noGrp="1"/>
          </p:cNvSpPr>
          <p:nvPr>
            <p:ph sz="half" idx="1"/>
          </p:nvPr>
        </p:nvSpPr>
        <p:spPr>
          <a:xfrm>
            <a:off x="285720" y="1357298"/>
            <a:ext cx="4038600" cy="5286412"/>
          </a:xfrm>
        </p:spPr>
        <p:txBody>
          <a:bodyPr/>
          <a:lstStyle/>
          <a:p>
            <a:r>
              <a:rPr kumimoji="1" lang="ja-JP" altLang="en-US" dirty="0" smtClean="0">
                <a:solidFill>
                  <a:schemeClr val="bg1"/>
                </a:solidFill>
              </a:rPr>
              <a:t>量的に比較可能な情報を得られる</a:t>
            </a:r>
            <a:endParaRPr kumimoji="1" lang="en-US" altLang="ja-JP" dirty="0" smtClean="0">
              <a:solidFill>
                <a:schemeClr val="bg1"/>
              </a:solidFill>
            </a:endParaRPr>
          </a:p>
          <a:p>
            <a:pPr lvl="1"/>
            <a:r>
              <a:rPr kumimoji="1" lang="ja-JP" altLang="en-US" dirty="0" smtClean="0">
                <a:solidFill>
                  <a:schemeClr val="bg1"/>
                </a:solidFill>
              </a:rPr>
              <a:t>記述的推論</a:t>
            </a:r>
            <a:endParaRPr kumimoji="1" lang="en-US" altLang="ja-JP" dirty="0" smtClean="0">
              <a:solidFill>
                <a:schemeClr val="bg1"/>
              </a:solidFill>
            </a:endParaRPr>
          </a:p>
          <a:p>
            <a:r>
              <a:rPr lang="ja-JP" altLang="en-US" dirty="0" smtClean="0">
                <a:solidFill>
                  <a:schemeClr val="bg1"/>
                </a:solidFill>
              </a:rPr>
              <a:t>ある情報と別の情報の関連性を調べることができる</a:t>
            </a:r>
            <a:endParaRPr lang="en-US" altLang="ja-JP" dirty="0" smtClean="0">
              <a:solidFill>
                <a:schemeClr val="bg1"/>
              </a:solidFill>
            </a:endParaRPr>
          </a:p>
          <a:p>
            <a:pPr lvl="1"/>
            <a:r>
              <a:rPr lang="ja-JP" altLang="en-US" dirty="0" smtClean="0">
                <a:solidFill>
                  <a:schemeClr val="bg1"/>
                </a:solidFill>
              </a:rPr>
              <a:t>因果的推論</a:t>
            </a:r>
            <a:endParaRPr lang="en-US" altLang="ja-JP" dirty="0" smtClean="0">
              <a:solidFill>
                <a:schemeClr val="bg1"/>
              </a:solidFill>
            </a:endParaRPr>
          </a:p>
          <a:p>
            <a:r>
              <a:rPr kumimoji="1" lang="ja-JP" altLang="en-US" dirty="0" smtClean="0">
                <a:solidFill>
                  <a:schemeClr val="bg1"/>
                </a:solidFill>
              </a:rPr>
              <a:t>分析は再現性を持つ</a:t>
            </a:r>
            <a:endParaRPr kumimoji="1" lang="en-US" altLang="ja-JP" dirty="0" smtClean="0">
              <a:solidFill>
                <a:schemeClr val="bg1"/>
              </a:solidFill>
            </a:endParaRPr>
          </a:p>
          <a:p>
            <a:pPr lvl="1"/>
            <a:r>
              <a:rPr lang="ja-JP" altLang="en-US" dirty="0" smtClean="0">
                <a:solidFill>
                  <a:schemeClr val="bg1"/>
                </a:solidFill>
              </a:rPr>
              <a:t>手続き的客観性の担保</a:t>
            </a:r>
            <a:endParaRPr lang="en-US" altLang="ja-JP" dirty="0" smtClean="0">
              <a:solidFill>
                <a:schemeClr val="bg1"/>
              </a:solidFill>
            </a:endParaRPr>
          </a:p>
          <a:p>
            <a:r>
              <a:rPr kumimoji="1" lang="ja-JP" altLang="en-US" dirty="0" smtClean="0">
                <a:solidFill>
                  <a:schemeClr val="bg1"/>
                </a:solidFill>
              </a:rPr>
              <a:t>参与観察を補完</a:t>
            </a:r>
            <a:endParaRPr kumimoji="1" lang="en-US" altLang="ja-JP" dirty="0" smtClean="0">
              <a:solidFill>
                <a:schemeClr val="bg1"/>
              </a:solidFill>
            </a:endParaRPr>
          </a:p>
        </p:txBody>
      </p:sp>
      <p:pic>
        <p:nvPicPr>
          <p:cNvPr id="6" name="Picture 2" descr="C:\Documents and Settings\shingo_2\My Documents\My Pictures\camera\CIMG0206.JPG"/>
          <p:cNvPicPr>
            <a:picLocks noGrp="1" noChangeAspect="1" noChangeArrowheads="1"/>
          </p:cNvPicPr>
          <p:nvPr>
            <p:ph sz="half" idx="2"/>
          </p:nvPr>
        </p:nvPicPr>
        <p:blipFill>
          <a:blip r:embed="rId4" cstate="print"/>
          <a:srcRect/>
          <a:stretch>
            <a:fillRect/>
          </a:stretch>
        </p:blipFill>
        <p:spPr bwMode="auto">
          <a:xfrm>
            <a:off x="4500562" y="1214422"/>
            <a:ext cx="3643338" cy="2732504"/>
          </a:xfrm>
          <a:prstGeom prst="rect">
            <a:avLst/>
          </a:prstGeom>
          <a:noFill/>
        </p:spPr>
      </p:pic>
      <p:pic>
        <p:nvPicPr>
          <p:cNvPr id="7" name="Picture 2" descr="C:\Documents and Settings\shingo_2\My Documents\My Pictures\camera\CIMG0207.JPG"/>
          <p:cNvPicPr>
            <a:picLocks noChangeAspect="1" noChangeArrowheads="1"/>
          </p:cNvPicPr>
          <p:nvPr/>
        </p:nvPicPr>
        <p:blipFill>
          <a:blip r:embed="rId5" cstate="print"/>
          <a:srcRect/>
          <a:stretch>
            <a:fillRect/>
          </a:stretch>
        </p:blipFill>
        <p:spPr bwMode="auto">
          <a:xfrm>
            <a:off x="5334006" y="4000504"/>
            <a:ext cx="3809994" cy="2857496"/>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越境移動の経験</a:t>
            </a:r>
            <a:endParaRPr kumimoji="1" lang="ja-JP" altLang="en-US" sz="3200" dirty="0">
              <a:solidFill>
                <a:schemeClr val="bg1"/>
              </a:solidFill>
            </a:endParaRPr>
          </a:p>
        </p:txBody>
      </p:sp>
      <p:pic>
        <p:nvPicPr>
          <p:cNvPr id="4" name="Picture 2" descr="C:\Documents and Settings\shingo_2\My Documents\My Pictures\camera\CIMG0053.JPG"/>
          <p:cNvPicPr>
            <a:picLocks noGrp="1" noChangeAspect="1" noChangeArrowheads="1"/>
          </p:cNvPicPr>
          <p:nvPr>
            <p:ph idx="1"/>
          </p:nvPr>
        </p:nvPicPr>
        <p:blipFill>
          <a:blip r:embed="rId4" cstate="print"/>
          <a:srcRect/>
          <a:stretch>
            <a:fillRect/>
          </a:stretch>
        </p:blipFill>
        <p:spPr bwMode="auto">
          <a:xfrm>
            <a:off x="1554691" y="1600200"/>
            <a:ext cx="6034617" cy="4525963"/>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lang="ja-JP" altLang="en-US" sz="3200" dirty="0" smtClean="0">
                <a:solidFill>
                  <a:schemeClr val="bg1"/>
                </a:solidFill>
              </a:rPr>
              <a:t>年齢層別の越境移動経験者（単位：％）</a:t>
            </a:r>
            <a:endParaRPr kumimoji="1" lang="ja-JP" altLang="en-US" sz="3200" dirty="0">
              <a:solidFill>
                <a:schemeClr val="bg1"/>
              </a:solidFill>
            </a:endParaRPr>
          </a:p>
        </p:txBody>
      </p:sp>
      <p:graphicFrame>
        <p:nvGraphicFramePr>
          <p:cNvPr id="4" name="グラフ 3"/>
          <p:cNvGraphicFramePr/>
          <p:nvPr/>
        </p:nvGraphicFramePr>
        <p:xfrm>
          <a:off x="1571604" y="2000240"/>
          <a:ext cx="5715024" cy="3800492"/>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コネクタ 5"/>
          <p:cNvCxnSpPr/>
          <p:nvPr/>
        </p:nvCxnSpPr>
        <p:spPr>
          <a:xfrm flipV="1">
            <a:off x="2143108" y="2214554"/>
            <a:ext cx="4500594" cy="16430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四角形吹き出し 7"/>
          <p:cNvSpPr/>
          <p:nvPr/>
        </p:nvSpPr>
        <p:spPr>
          <a:xfrm>
            <a:off x="1571604" y="1357298"/>
            <a:ext cx="2571768" cy="571504"/>
          </a:xfrm>
          <a:prstGeom prst="wedgeRectCallout">
            <a:avLst>
              <a:gd name="adj1" fmla="val 87686"/>
              <a:gd name="adj2" fmla="val 191558"/>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rPr>
              <a:t>パレスチナ特有の傾向</a:t>
            </a:r>
            <a:endParaRPr kumimoji="1" lang="ja-JP" altLang="en-US"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a:xfrm>
            <a:off x="214282" y="274638"/>
            <a:ext cx="8572560" cy="1143000"/>
          </a:xfrm>
        </p:spPr>
        <p:txBody>
          <a:bodyPr>
            <a:noAutofit/>
          </a:bodyPr>
          <a:lstStyle/>
          <a:p>
            <a:r>
              <a:rPr kumimoji="1" lang="ja-JP" altLang="en-US" sz="3200" dirty="0" smtClean="0">
                <a:solidFill>
                  <a:schemeClr val="bg1"/>
                </a:solidFill>
              </a:rPr>
              <a:t>越境移動の理由と行き先／性別のクロス表</a:t>
            </a:r>
            <a:endParaRPr kumimoji="1" lang="ja-JP" altLang="en-US" sz="3200" dirty="0">
              <a:solidFill>
                <a:schemeClr val="bg1"/>
              </a:solidFill>
            </a:endParaRPr>
          </a:p>
        </p:txBody>
      </p:sp>
      <p:pic>
        <p:nvPicPr>
          <p:cNvPr id="1026" name="Picture 2"/>
          <p:cNvPicPr>
            <a:picLocks noGrp="1" noChangeAspect="1" noChangeArrowheads="1"/>
          </p:cNvPicPr>
          <p:nvPr>
            <p:ph idx="1"/>
          </p:nvPr>
        </p:nvPicPr>
        <p:blipFill>
          <a:blip r:embed="rId4"/>
          <a:srcRect/>
          <a:stretch>
            <a:fillRect/>
          </a:stretch>
        </p:blipFill>
        <p:spPr bwMode="auto">
          <a:xfrm>
            <a:off x="785786" y="1928802"/>
            <a:ext cx="7286676" cy="2096808"/>
          </a:xfrm>
          <a:prstGeom prst="rect">
            <a:avLst/>
          </a:prstGeom>
          <a:solidFill>
            <a:schemeClr val="bg1"/>
          </a:solidFill>
          <a:ln w="9525">
            <a:noFill/>
            <a:miter lim="800000"/>
            <a:headEnd/>
            <a:tailEnd/>
          </a:ln>
          <a:effectLst>
            <a:outerShdw blurRad="50800" dist="50800" dir="5400000" algn="ctr" rotWithShape="0">
              <a:schemeClr val="tx1"/>
            </a:outerShdw>
          </a:effectLst>
        </p:spPr>
      </p:pic>
      <p:pic>
        <p:nvPicPr>
          <p:cNvPr id="1027" name="Picture 3"/>
          <p:cNvPicPr>
            <a:picLocks noChangeAspect="1" noChangeArrowheads="1"/>
          </p:cNvPicPr>
          <p:nvPr/>
        </p:nvPicPr>
        <p:blipFill>
          <a:blip r:embed="rId5"/>
          <a:srcRect/>
          <a:stretch>
            <a:fillRect/>
          </a:stretch>
        </p:blipFill>
        <p:spPr bwMode="auto">
          <a:xfrm>
            <a:off x="714348" y="4214818"/>
            <a:ext cx="7479818" cy="2071702"/>
          </a:xfrm>
          <a:prstGeom prst="rect">
            <a:avLst/>
          </a:prstGeom>
          <a:solidFill>
            <a:schemeClr val="bg1"/>
          </a:solidFill>
          <a:ln w="9525">
            <a:noFill/>
            <a:miter lim="800000"/>
            <a:headEnd/>
            <a:tailEnd/>
          </a:ln>
          <a:effectLst/>
        </p:spPr>
      </p:pic>
      <p:sp>
        <p:nvSpPr>
          <p:cNvPr id="7" name="円/楕円 6"/>
          <p:cNvSpPr/>
          <p:nvPr/>
        </p:nvSpPr>
        <p:spPr>
          <a:xfrm>
            <a:off x="2000232" y="2857496"/>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86248" y="2857496"/>
            <a:ext cx="285752" cy="285752"/>
          </a:xfrm>
          <a:prstGeom prst="ellipse">
            <a:avLst/>
          </a:prstGeom>
          <a:noFill/>
          <a:ln>
            <a:solidFill>
              <a:srgbClr val="F36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714612" y="3071810"/>
            <a:ext cx="285752" cy="28575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286248" y="3286124"/>
            <a:ext cx="285752" cy="285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714612" y="3500438"/>
            <a:ext cx="285752" cy="285752"/>
          </a:xfrm>
          <a:prstGeom prst="ellipse">
            <a:avLst/>
          </a:prstGeom>
          <a:no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286248" y="3500438"/>
            <a:ext cx="285752" cy="285752"/>
          </a:xfrm>
          <a:prstGeom prst="ellipse">
            <a:avLst/>
          </a:prstGeom>
          <a:noFill/>
          <a:ln>
            <a:solidFill>
              <a:srgbClr val="FFFF00"/>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643174" y="5286388"/>
            <a:ext cx="1571636" cy="2857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643438" y="5500702"/>
            <a:ext cx="1571636" cy="285752"/>
          </a:xfrm>
          <a:prstGeom prst="ellipse">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429520" y="5500702"/>
            <a:ext cx="285752" cy="285752"/>
          </a:xfrm>
          <a:prstGeom prst="ellipse">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00100" y="3714752"/>
            <a:ext cx="1357322" cy="338554"/>
          </a:xfrm>
          <a:prstGeom prst="rect">
            <a:avLst/>
          </a:prstGeom>
          <a:noFill/>
        </p:spPr>
        <p:txBody>
          <a:bodyPr wrap="square" rtlCol="0">
            <a:spAutoFit/>
          </a:bodyPr>
          <a:lstStyle/>
          <a:p>
            <a:r>
              <a:rPr kumimoji="1" lang="ja-JP" altLang="en-US" sz="1600" b="1" dirty="0" smtClean="0">
                <a:latin typeface="ＭＳ 明朝" pitchFamily="17" charset="-128"/>
                <a:ea typeface="ＭＳ 明朝" pitchFamily="17" charset="-128"/>
              </a:rPr>
              <a:t>単位：実数</a:t>
            </a:r>
            <a:endParaRPr kumimoji="1" lang="ja-JP" altLang="en-US" sz="1600" b="1" dirty="0">
              <a:latin typeface="ＭＳ 明朝" pitchFamily="17" charset="-128"/>
              <a:ea typeface="ＭＳ 明朝" pitchFamily="17" charset="-128"/>
            </a:endParaRPr>
          </a:p>
        </p:txBody>
      </p:sp>
      <p:sp>
        <p:nvSpPr>
          <p:cNvPr id="18" name="テキスト ボックス 17"/>
          <p:cNvSpPr txBox="1"/>
          <p:nvPr/>
        </p:nvSpPr>
        <p:spPr>
          <a:xfrm>
            <a:off x="1071538" y="5929330"/>
            <a:ext cx="1357322" cy="338554"/>
          </a:xfrm>
          <a:prstGeom prst="rect">
            <a:avLst/>
          </a:prstGeom>
          <a:noFill/>
        </p:spPr>
        <p:txBody>
          <a:bodyPr wrap="square" rtlCol="0">
            <a:spAutoFit/>
          </a:bodyPr>
          <a:lstStyle/>
          <a:p>
            <a:r>
              <a:rPr kumimoji="1" lang="ja-JP" altLang="en-US" sz="1600" b="1" dirty="0" smtClean="0">
                <a:latin typeface="ＭＳ 明朝" pitchFamily="17" charset="-128"/>
                <a:ea typeface="ＭＳ 明朝" pitchFamily="17" charset="-128"/>
              </a:rPr>
              <a:t>単位：</a:t>
            </a:r>
            <a:r>
              <a:rPr lang="ja-JP" altLang="en-US" sz="1600" b="1" dirty="0" smtClean="0">
                <a:latin typeface="ＭＳ 明朝" pitchFamily="17" charset="-128"/>
                <a:ea typeface="ＭＳ 明朝" pitchFamily="17" charset="-128"/>
              </a:rPr>
              <a:t>％</a:t>
            </a:r>
            <a:endParaRPr kumimoji="1" lang="ja-JP" altLang="en-US" sz="1600" b="1" dirty="0">
              <a:latin typeface="ＭＳ 明朝" pitchFamily="17" charset="-128"/>
              <a:ea typeface="ＭＳ 明朝" pitchFamily="17"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越境移動の理由と教育水準（単位：実数）</a:t>
            </a:r>
            <a:endParaRPr kumimoji="1" lang="ja-JP" altLang="en-US" sz="3200" dirty="0">
              <a:solidFill>
                <a:schemeClr val="bg1"/>
              </a:solidFill>
            </a:endParaRPr>
          </a:p>
        </p:txBody>
      </p:sp>
      <p:pic>
        <p:nvPicPr>
          <p:cNvPr id="2050" name="Picture 2"/>
          <p:cNvPicPr>
            <a:picLocks noGrp="1" noChangeAspect="1" noChangeArrowheads="1"/>
          </p:cNvPicPr>
          <p:nvPr>
            <p:ph idx="1"/>
          </p:nvPr>
        </p:nvPicPr>
        <p:blipFill>
          <a:blip r:embed="rId4"/>
          <a:srcRect/>
          <a:stretch>
            <a:fillRect/>
          </a:stretch>
        </p:blipFill>
        <p:spPr bwMode="auto">
          <a:xfrm>
            <a:off x="714348" y="2285992"/>
            <a:ext cx="7755716" cy="3071834"/>
          </a:xfrm>
          <a:prstGeom prst="rect">
            <a:avLst/>
          </a:prstGeom>
          <a:solidFill>
            <a:schemeClr val="bg1"/>
          </a:solidFill>
          <a:ln w="9525">
            <a:noFill/>
            <a:miter lim="800000"/>
            <a:headEnd/>
            <a:tailEnd/>
          </a:ln>
          <a:effectLst/>
        </p:spPr>
      </p:pic>
      <p:cxnSp>
        <p:nvCxnSpPr>
          <p:cNvPr id="6" name="直線コネクタ 5"/>
          <p:cNvCxnSpPr/>
          <p:nvPr/>
        </p:nvCxnSpPr>
        <p:spPr>
          <a:xfrm>
            <a:off x="7643834" y="4786322"/>
            <a:ext cx="642942" cy="1588"/>
          </a:xfrm>
          <a:prstGeom prst="line">
            <a:avLst/>
          </a:prstGeom>
          <a:ln w="50800">
            <a:solidFill>
              <a:srgbClr val="FF0000"/>
            </a:solidFill>
          </a:ln>
        </p:spPr>
        <p:style>
          <a:lnRef idx="2">
            <a:schemeClr val="dk1"/>
          </a:lnRef>
          <a:fillRef idx="0">
            <a:schemeClr val="dk1"/>
          </a:fillRef>
          <a:effectRef idx="1">
            <a:schemeClr val="dk1"/>
          </a:effectRef>
          <a:fontRef idx="minor">
            <a:schemeClr val="tx1"/>
          </a:fontRef>
        </p:style>
      </p:cxnSp>
      <p:cxnSp>
        <p:nvCxnSpPr>
          <p:cNvPr id="8" name="直線コネクタ 7"/>
          <p:cNvCxnSpPr/>
          <p:nvPr/>
        </p:nvCxnSpPr>
        <p:spPr>
          <a:xfrm>
            <a:off x="2571736" y="4286256"/>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2571736" y="4786322"/>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6" name="直線コネクタ 15"/>
          <p:cNvCxnSpPr/>
          <p:nvPr/>
        </p:nvCxnSpPr>
        <p:spPr>
          <a:xfrm>
            <a:off x="4214810" y="3643314"/>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7" name="直線コネクタ 16"/>
          <p:cNvCxnSpPr/>
          <p:nvPr/>
        </p:nvCxnSpPr>
        <p:spPr>
          <a:xfrm>
            <a:off x="4214810" y="4071942"/>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8" name="直線コネクタ 17"/>
          <p:cNvCxnSpPr/>
          <p:nvPr/>
        </p:nvCxnSpPr>
        <p:spPr>
          <a:xfrm>
            <a:off x="5072066" y="4071942"/>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9" name="直線コネクタ 18"/>
          <p:cNvCxnSpPr/>
          <p:nvPr/>
        </p:nvCxnSpPr>
        <p:spPr>
          <a:xfrm>
            <a:off x="4214810" y="3857628"/>
            <a:ext cx="642942" cy="1588"/>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par>
                                <p:cTn id="37" presetID="55"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strVal val="#ppt_w*0.70"/>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 t="-500" r="-500" b="-500"/>
          </a:stretch>
        </a:blipFill>
        <a:effectLst/>
      </p:bgPr>
    </p:bg>
    <p:spTree>
      <p:nvGrpSpPr>
        <p:cNvPr id="1" name=""/>
        <p:cNvGrpSpPr/>
        <p:nvPr/>
      </p:nvGrpSpPr>
      <p:grpSpPr>
        <a:xfrm>
          <a:off x="0" y="0"/>
          <a:ext cx="0" cy="0"/>
          <a:chOff x="0" y="0"/>
          <a:chExt cx="0" cy="0"/>
        </a:xfrm>
      </p:grpSpPr>
      <p:sp>
        <p:nvSpPr>
          <p:cNvPr id="106" name="タイトル 105"/>
          <p:cNvSpPr>
            <a:spLocks noGrp="1"/>
          </p:cNvSpPr>
          <p:nvPr>
            <p:ph type="title"/>
          </p:nvPr>
        </p:nvSpPr>
        <p:spPr/>
        <p:txBody>
          <a:bodyPr>
            <a:noAutofit/>
          </a:bodyPr>
          <a:lstStyle/>
          <a:p>
            <a:r>
              <a:rPr kumimoji="1" lang="ja-JP" altLang="en-US" sz="3200" dirty="0" smtClean="0">
                <a:solidFill>
                  <a:schemeClr val="bg1"/>
                </a:solidFill>
              </a:rPr>
              <a:t>越境移動の希望</a:t>
            </a:r>
            <a:endParaRPr kumimoji="1" lang="ja-JP" altLang="en-US" sz="3200" dirty="0">
              <a:solidFill>
                <a:schemeClr val="bg1"/>
              </a:solidFill>
            </a:endParaRPr>
          </a:p>
        </p:txBody>
      </p:sp>
      <p:pic>
        <p:nvPicPr>
          <p:cNvPr id="4" name="Picture 2" descr="C:\Documents and Settings\shingo_2\My Documents\My Pictures\camera\CIMG0199.JPG"/>
          <p:cNvPicPr>
            <a:picLocks noGrp="1" noChangeAspect="1" noChangeArrowheads="1"/>
          </p:cNvPicPr>
          <p:nvPr>
            <p:ph idx="1"/>
          </p:nvPr>
        </p:nvPicPr>
        <p:blipFill>
          <a:blip r:embed="rId4" cstate="print"/>
          <a:srcRect/>
          <a:stretch>
            <a:fillRect/>
          </a:stretch>
        </p:blipFill>
        <p:spPr bwMode="auto">
          <a:xfrm rot="5400000">
            <a:off x="1762883" y="1808937"/>
            <a:ext cx="5572164" cy="4525963"/>
          </a:xfrm>
          <a:prstGeom prst="rect">
            <a:avLst/>
          </a:prstGeo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スライド(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スライド(2)</Template>
  <TotalTime>0</TotalTime>
  <Words>566</Words>
  <Application>Microsoft Office PowerPoint</Application>
  <PresentationFormat>画面に合わせる (4:3)</PresentationFormat>
  <Paragraphs>93</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スライド(2)</vt:lpstr>
      <vt:lpstr>パレスチナ人の越境移動に関する意識と経験</vt:lpstr>
      <vt:lpstr>問題提起</vt:lpstr>
      <vt:lpstr>パレスチナ難民研究の一例</vt:lpstr>
      <vt:lpstr>大量観察の地域研究</vt:lpstr>
      <vt:lpstr>越境移動の経験</vt:lpstr>
      <vt:lpstr>年齢層別の越境移動経験者（単位：％）</vt:lpstr>
      <vt:lpstr>越境移動の理由と行き先／性別のクロス表</vt:lpstr>
      <vt:lpstr>越境移動の理由と教育水準（単位：実数）</vt:lpstr>
      <vt:lpstr>越境移動の希望</vt:lpstr>
      <vt:lpstr>越境移動を希望する国・地域と理由(1)</vt:lpstr>
      <vt:lpstr>越境移動を希望する国・地域と理由(2)</vt:lpstr>
      <vt:lpstr>スライド 12</vt:lpstr>
      <vt:lpstr>パレスチナ人の越境移動メンタルマップ</vt:lpstr>
      <vt:lpstr>移動先の選択と動機のメカニズム・仮説</vt:lpstr>
      <vt:lpstr>越境移動先の選択(1)：ロジスティック回帰分析</vt:lpstr>
      <vt:lpstr>越境移動先の選択(2)：ロジスティック回帰分析</vt:lpstr>
      <vt:lpstr>移動先の選択と動機のメカニズム・結果</vt:lpstr>
      <vt:lpstr>結論</vt:lpstr>
      <vt:lpstr>結論</vt:lpstr>
      <vt:lpstr>結論</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2010-01-11T23:44:52Z</dcterms:created>
  <dcterms:modified xsi:type="dcterms:W3CDTF">2010-01-18T22:30:36Z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TC102866761041</vt:lpwstr>
  </property>
</Properties>
</file>