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75" r:id="rId15"/>
    <p:sldId id="276" r:id="rId16"/>
    <p:sldId id="268" r:id="rId17"/>
    <p:sldId id="274" r:id="rId18"/>
    <p:sldId id="270" r:id="rId19"/>
    <p:sldId id="272"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35" autoAdjust="0"/>
  </p:normalViewPr>
  <p:slideViewPr>
    <p:cSldViewPr>
      <p:cViewPr varScale="1">
        <p:scale>
          <a:sx n="83" d="100"/>
          <a:sy n="83" d="100"/>
        </p:scale>
        <p:origin x="-17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ingo\Desktop\military_expendi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a:t>中央政府予算に占める軍事費の割合</a:t>
            </a:r>
            <a:r>
              <a:rPr lang="en-US" altLang="ja-JP"/>
              <a:t>(%)</a:t>
            </a:r>
            <a:endParaRPr lang="ja-JP" altLang="en-US"/>
          </a:p>
        </c:rich>
      </c:tx>
      <c:layout/>
    </c:title>
    <c:plotArea>
      <c:layout>
        <c:manualLayout>
          <c:layoutTarget val="inner"/>
          <c:xMode val="edge"/>
          <c:yMode val="edge"/>
          <c:x val="6.6921511048742707E-2"/>
          <c:y val="0.10826196725409323"/>
          <c:w val="0.86998709319750911"/>
          <c:h val="0.75444869391326119"/>
        </c:manualLayout>
      </c:layout>
      <c:lineChart>
        <c:grouping val="standard"/>
        <c:ser>
          <c:idx val="0"/>
          <c:order val="0"/>
          <c:tx>
            <c:strRef>
              <c:f>Sheet1!$A$2</c:f>
              <c:strCache>
                <c:ptCount val="1"/>
                <c:pt idx="0">
                  <c:v>Egypt</c:v>
                </c:pt>
              </c:strCache>
            </c:strRef>
          </c:tx>
          <c:spPr>
            <a:ln>
              <a:solidFill>
                <a:srgbClr val="FF0000"/>
              </a:solidFill>
            </a:ln>
          </c:spPr>
          <c:marker>
            <c:spPr>
              <a:solidFill>
                <a:srgbClr val="FF0000"/>
              </a:solidFill>
              <a:ln>
                <a:solidFill>
                  <a:srgbClr val="FF0000"/>
                </a:solidFill>
              </a:ln>
            </c:spPr>
          </c:marke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Sheet1!$B$2:$U$2</c:f>
              <c:numCache>
                <c:formatCode>General</c:formatCode>
                <c:ptCount val="20"/>
                <c:pt idx="0">
                  <c:v>19.5705813601143</c:v>
                </c:pt>
                <c:pt idx="1">
                  <c:v>16.789793992254399</c:v>
                </c:pt>
                <c:pt idx="2">
                  <c:v>12.745077869442699</c:v>
                </c:pt>
                <c:pt idx="3">
                  <c:v>13.9223149967256</c:v>
                </c:pt>
                <c:pt idx="4">
                  <c:v>13.459907834101401</c:v>
                </c:pt>
                <c:pt idx="5">
                  <c:v>13.8457516339869</c:v>
                </c:pt>
                <c:pt idx="6">
                  <c:v>12.9668872029635</c:v>
                </c:pt>
                <c:pt idx="7">
                  <c:v>13.196653888535399</c:v>
                </c:pt>
                <c:pt idx="12">
                  <c:v>12.3406687071404</c:v>
                </c:pt>
                <c:pt idx="13">
                  <c:v>12.2229719663842</c:v>
                </c:pt>
                <c:pt idx="14">
                  <c:v>11.2521935033985</c:v>
                </c:pt>
                <c:pt idx="15">
                  <c:v>10.419760117703699</c:v>
                </c:pt>
                <c:pt idx="16">
                  <c:v>8.3639191782635898</c:v>
                </c:pt>
                <c:pt idx="17">
                  <c:v>8.5294989949141602</c:v>
                </c:pt>
                <c:pt idx="18">
                  <c:v>7.5631809588466297</c:v>
                </c:pt>
                <c:pt idx="19">
                  <c:v>7.1</c:v>
                </c:pt>
              </c:numCache>
            </c:numRef>
          </c:val>
        </c:ser>
        <c:ser>
          <c:idx val="1"/>
          <c:order val="1"/>
          <c:tx>
            <c:strRef>
              <c:f>Sheet1!$A$3</c:f>
              <c:strCache>
                <c:ptCount val="1"/>
                <c:pt idx="0">
                  <c:v>Tunisia</c:v>
                </c:pt>
              </c:strCache>
            </c:strRef>
          </c:tx>
          <c:marker>
            <c:symbol val="square"/>
            <c:size val="5"/>
          </c:marke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Sheet1!$B$3:$U$3</c:f>
              <c:numCache>
                <c:formatCode>General</c:formatCode>
                <c:ptCount val="20"/>
                <c:pt idx="0">
                  <c:v>6.6275499346365496</c:v>
                </c:pt>
                <c:pt idx="1">
                  <c:v>6.8050261188761798</c:v>
                </c:pt>
                <c:pt idx="2">
                  <c:v>6.7535482509365297</c:v>
                </c:pt>
                <c:pt idx="3">
                  <c:v>6.6431637767705096</c:v>
                </c:pt>
                <c:pt idx="4">
                  <c:v>6.7870752440866804</c:v>
                </c:pt>
                <c:pt idx="5">
                  <c:v>6.6964285714285703</c:v>
                </c:pt>
                <c:pt idx="6">
                  <c:v>7.2448845873036696</c:v>
                </c:pt>
                <c:pt idx="7">
                  <c:v>6.8699906318309596</c:v>
                </c:pt>
                <c:pt idx="8">
                  <c:v>6.7416820254146899</c:v>
                </c:pt>
                <c:pt idx="9">
                  <c:v>6.2475135190888098</c:v>
                </c:pt>
                <c:pt idx="10">
                  <c:v>6.1917823099693097</c:v>
                </c:pt>
                <c:pt idx="11">
                  <c:v>6.1267203653199704</c:v>
                </c:pt>
                <c:pt idx="12">
                  <c:v>5.8138158050536397</c:v>
                </c:pt>
                <c:pt idx="13">
                  <c:v>5.85016881915735</c:v>
                </c:pt>
                <c:pt idx="14">
                  <c:v>5.5340232548847199</c:v>
                </c:pt>
                <c:pt idx="15">
                  <c:v>5.5526635432934199</c:v>
                </c:pt>
                <c:pt idx="16">
                  <c:v>5.5964629001851396</c:v>
                </c:pt>
                <c:pt idx="17">
                  <c:v>4.6051522535362404</c:v>
                </c:pt>
                <c:pt idx="18">
                  <c:v>4.3199692566605101</c:v>
                </c:pt>
                <c:pt idx="19">
                  <c:v>4.5999999999999996</c:v>
                </c:pt>
              </c:numCache>
            </c:numRef>
          </c:val>
        </c:ser>
        <c:marker val="1"/>
        <c:axId val="163123968"/>
        <c:axId val="163125504"/>
      </c:lineChart>
      <c:catAx>
        <c:axId val="163123968"/>
        <c:scaling>
          <c:orientation val="minMax"/>
        </c:scaling>
        <c:axPos val="b"/>
        <c:numFmt formatCode="General" sourceLinked="1"/>
        <c:tickLblPos val="nextTo"/>
        <c:txPr>
          <a:bodyPr/>
          <a:lstStyle/>
          <a:p>
            <a:pPr>
              <a:defRPr sz="1000"/>
            </a:pPr>
            <a:endParaRPr lang="ja-JP"/>
          </a:p>
        </c:txPr>
        <c:crossAx val="163125504"/>
        <c:crosses val="autoZero"/>
        <c:auto val="1"/>
        <c:lblAlgn val="ctr"/>
        <c:lblOffset val="100"/>
      </c:catAx>
      <c:valAx>
        <c:axId val="163125504"/>
        <c:scaling>
          <c:orientation val="minMax"/>
        </c:scaling>
        <c:axPos val="l"/>
        <c:majorGridlines/>
        <c:numFmt formatCode="General" sourceLinked="1"/>
        <c:tickLblPos val="nextTo"/>
        <c:txPr>
          <a:bodyPr/>
          <a:lstStyle/>
          <a:p>
            <a:pPr>
              <a:defRPr sz="1200"/>
            </a:pPr>
            <a:endParaRPr lang="ja-JP"/>
          </a:p>
        </c:txPr>
        <c:crossAx val="163123968"/>
        <c:crosses val="autoZero"/>
        <c:crossBetween val="between"/>
      </c:valAx>
    </c:plotArea>
    <c:legend>
      <c:legendPos val="r"/>
      <c:layout>
        <c:manualLayout>
          <c:xMode val="edge"/>
          <c:yMode val="edge"/>
          <c:x val="0.78126963883035749"/>
          <c:y val="0.13701187351581051"/>
          <c:w val="0.13773483420206287"/>
          <c:h val="0.11481214848143993"/>
        </c:manualLayout>
      </c:layout>
      <c:txPr>
        <a:bodyPr/>
        <a:lstStyle/>
        <a:p>
          <a:pPr>
            <a:defRPr sz="1200"/>
          </a:pPr>
          <a:endParaRPr lang="ja-JP"/>
        </a:p>
      </c:txPr>
    </c:legend>
    <c:plotVisOnly val="1"/>
  </c:chart>
  <c:spPr>
    <a:solidFill>
      <a:schemeClr val="bg1"/>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D1D15-B839-4CF0-B917-9F16E97E8777}" type="datetimeFigureOut">
              <a:rPr kumimoji="1" lang="ja-JP" altLang="en-US" smtClean="0"/>
              <a:pPr/>
              <a:t>2011/7/13</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0DD5E-BD10-46E0-AA9A-FC913712A67E}"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ただいまご紹介にあずかりました、山形大学の浜中です。</a:t>
            </a:r>
            <a:endParaRPr kumimoji="1" lang="en-US" altLang="ja-JP" dirty="0" smtClean="0"/>
          </a:p>
          <a:p>
            <a:r>
              <a:rPr kumimoji="1" lang="ja-JP" altLang="en-US" dirty="0" smtClean="0"/>
              <a:t>本日はよろしくお願いいたします。</a:t>
            </a:r>
            <a:endParaRPr kumimoji="1" lang="en-US" altLang="ja-JP" dirty="0" smtClean="0"/>
          </a:p>
          <a:p>
            <a:r>
              <a:rPr kumimoji="1" lang="ja-JP" altLang="en-US" dirty="0" smtClean="0"/>
              <a:t>私、昨年までは「中東の権威主義体制が頑健である」という話を方々でしておりました。</a:t>
            </a:r>
            <a:endParaRPr kumimoji="1" lang="en-US" altLang="ja-JP" dirty="0" smtClean="0"/>
          </a:p>
          <a:p>
            <a:r>
              <a:rPr kumimoji="1" lang="ja-JP" altLang="en-US" dirty="0" smtClean="0"/>
              <a:t>ところが、皆さんご存じのように予想外の政権崩壊を目の当たりにしたわけです。</a:t>
            </a:r>
            <a:endParaRPr kumimoji="1" lang="en-US" altLang="ja-JP" dirty="0" smtClean="0"/>
          </a:p>
          <a:p>
            <a:endParaRPr kumimoji="1" lang="en-US" altLang="ja-JP" dirty="0" smtClean="0"/>
          </a:p>
          <a:p>
            <a:r>
              <a:rPr kumimoji="1" lang="ja-JP" altLang="en-US" dirty="0" smtClean="0"/>
              <a:t>今回のシンポジウムは私にとって「公開裁判」であり、わたしはいい加減なことを言って人心を惑わせた「被告」として告訴されたように感じております。</a:t>
            </a:r>
            <a:endParaRPr kumimoji="1" lang="en-US" altLang="ja-JP" dirty="0" smtClean="0"/>
          </a:p>
          <a:p>
            <a:r>
              <a:rPr kumimoji="1" lang="ja-JP" altLang="en-US" dirty="0" smtClean="0"/>
              <a:t>この場で自分の学説が正当であることを釈明し、なんとか「無罪」を勝ち取りたいと思っております。</a:t>
            </a:r>
            <a:endParaRPr kumimoji="1" lang="en-US" altLang="ja-JP" dirty="0" smtClean="0"/>
          </a:p>
          <a:p>
            <a:endParaRPr kumimoji="1" lang="en-US" altLang="ja-JP" dirty="0" smtClean="0"/>
          </a:p>
          <a:p>
            <a:r>
              <a:rPr kumimoji="1" lang="ja-JP" altLang="en-US" dirty="0" smtClean="0"/>
              <a:t>ではさっそく始めさせていただきます。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j-ea"/>
                <a:ea typeface="+mj-ea"/>
                <a:cs typeface="+mn-cs"/>
              </a:rPr>
              <a:t>手元にある資料と同じものを掲げました。</a:t>
            </a:r>
            <a:endParaRPr kumimoji="1" lang="en-US" altLang="ja-JP" sz="1200" kern="1200" dirty="0" smtClean="0">
              <a:solidFill>
                <a:schemeClr val="tx1"/>
              </a:solidFill>
              <a:latin typeface="+mj-ea"/>
              <a:ea typeface="+mj-ea"/>
              <a:cs typeface="+mn-cs"/>
            </a:endParaRPr>
          </a:p>
          <a:p>
            <a:r>
              <a:rPr kumimoji="1" lang="ja-JP" altLang="en-US" sz="1200" kern="1200" dirty="0" smtClean="0">
                <a:solidFill>
                  <a:schemeClr val="tx1"/>
                </a:solidFill>
                <a:latin typeface="+mj-ea"/>
                <a:ea typeface="+mj-ea"/>
                <a:cs typeface="+mn-cs"/>
              </a:rPr>
              <a:t>パトロネージ・ゲームと名付けてあります。</a:t>
            </a:r>
            <a:endParaRPr kumimoji="1" lang="en-US" altLang="ja-JP" sz="1200" kern="1200" dirty="0" smtClean="0">
              <a:solidFill>
                <a:schemeClr val="tx1"/>
              </a:solidFill>
              <a:latin typeface="+mj-ea"/>
              <a:ea typeface="+mj-ea"/>
              <a:cs typeface="+mn-cs"/>
            </a:endParaRPr>
          </a:p>
          <a:p>
            <a:r>
              <a:rPr kumimoji="1" lang="ja-JP" altLang="en-US" sz="1200" kern="1200" dirty="0" smtClean="0">
                <a:solidFill>
                  <a:schemeClr val="tx1"/>
                </a:solidFill>
                <a:latin typeface="+mj-ea"/>
                <a:ea typeface="+mj-ea"/>
                <a:cs typeface="+mn-cs"/>
              </a:rPr>
              <a:t>最初の手番でプレイヤー政府が｛</a:t>
            </a:r>
            <a:r>
              <a:rPr kumimoji="1" lang="en-US" altLang="ja-JP" sz="1200" kern="1200" dirty="0" smtClean="0">
                <a:solidFill>
                  <a:schemeClr val="tx1"/>
                </a:solidFill>
                <a:latin typeface="+mj-ea"/>
                <a:ea typeface="+mj-ea"/>
                <a:cs typeface="+mn-cs"/>
              </a:rPr>
              <a:t>R</a:t>
            </a:r>
            <a:r>
              <a:rPr kumimoji="1" lang="ja-JP" altLang="en-US" sz="1200" kern="1200" dirty="0" smtClean="0">
                <a:solidFill>
                  <a:schemeClr val="tx1"/>
                </a:solidFill>
                <a:latin typeface="+mj-ea"/>
                <a:ea typeface="+mj-ea"/>
                <a:cs typeface="+mn-cs"/>
              </a:rPr>
              <a:t>の水準を決定｝します。</a:t>
            </a:r>
            <a:endParaRPr kumimoji="1" lang="en-US" altLang="ja-JP" sz="1200" kern="1200" dirty="0" smtClean="0">
              <a:solidFill>
                <a:schemeClr val="tx1"/>
              </a:solidFill>
              <a:latin typeface="+mj-ea"/>
              <a:ea typeface="+mj-ea"/>
              <a:cs typeface="+mn-cs"/>
            </a:endParaRPr>
          </a:p>
          <a:p>
            <a:r>
              <a:rPr kumimoji="1" lang="ja-JP" altLang="en-US" sz="1200" kern="1200" dirty="0" smtClean="0">
                <a:solidFill>
                  <a:schemeClr val="tx1"/>
                </a:solidFill>
                <a:latin typeface="+mj-ea"/>
                <a:ea typeface="+mj-ea"/>
                <a:cs typeface="+mn-cs"/>
              </a:rPr>
              <a:t>市民は政府に｛服従｝するか決起して｛デモ｝をするかを決めます。</a:t>
            </a:r>
            <a:endParaRPr kumimoji="1" lang="en-US" altLang="ja-JP" sz="1200" kern="1200" dirty="0" smtClean="0">
              <a:solidFill>
                <a:schemeClr val="tx1"/>
              </a:solidFill>
              <a:latin typeface="+mj-ea"/>
              <a:ea typeface="+mj-ea"/>
              <a:cs typeface="+mn-cs"/>
            </a:endParaRPr>
          </a:p>
          <a:p>
            <a:r>
              <a:rPr kumimoji="1" lang="ja-JP" altLang="en-US" sz="1200" kern="1200" dirty="0" smtClean="0">
                <a:solidFill>
                  <a:schemeClr val="tx1"/>
                </a:solidFill>
                <a:latin typeface="+mj-ea"/>
                <a:ea typeface="+mj-ea"/>
                <a:cs typeface="+mn-cs"/>
              </a:rPr>
              <a:t>軍部はデモを｛抑圧｝するか｛傍観｝するかを決めます。</a:t>
            </a:r>
            <a:endParaRPr kumimoji="1" lang="en-US" altLang="ja-JP" sz="1200" kern="1200" dirty="0" smtClean="0">
              <a:solidFill>
                <a:schemeClr val="tx1"/>
              </a:solidFill>
              <a:latin typeface="+mj-ea"/>
              <a:ea typeface="+mj-ea"/>
              <a:cs typeface="+mn-cs"/>
            </a:endParaRPr>
          </a:p>
          <a:p>
            <a:r>
              <a:rPr kumimoji="1" lang="ja-JP" altLang="en-US" sz="1200" kern="1200" dirty="0" smtClean="0">
                <a:solidFill>
                  <a:schemeClr val="tx1"/>
                </a:solidFill>
                <a:latin typeface="+mj-ea"/>
                <a:ea typeface="+mj-ea"/>
                <a:cs typeface="+mn-cs"/>
              </a:rPr>
              <a:t>政府にもう一度手番が回ってきて、あくまでも｛抑圧｝するか、それとも｛下野｝するかを決めます。</a:t>
            </a:r>
            <a:endParaRPr kumimoji="1" lang="en-US" altLang="ja-JP" sz="1200" kern="1200" dirty="0" smtClean="0">
              <a:solidFill>
                <a:schemeClr val="tx1"/>
              </a:solidFill>
              <a:latin typeface="+mj-ea"/>
              <a:ea typeface="+mj-ea"/>
              <a:cs typeface="+mn-cs"/>
            </a:endParaRPr>
          </a:p>
          <a:p>
            <a:endParaRPr kumimoji="1" lang="en-US" altLang="ja-JP" sz="1200" kern="1200" dirty="0" smtClean="0">
              <a:solidFill>
                <a:schemeClr val="tx1"/>
              </a:solidFill>
              <a:latin typeface="+mj-ea"/>
              <a:ea typeface="+mj-ea"/>
              <a:cs typeface="+mn-cs"/>
            </a:endParaRPr>
          </a:p>
          <a:p>
            <a:r>
              <a:rPr kumimoji="1" lang="ja-JP" altLang="ja-JP" sz="1200" kern="1200" dirty="0" smtClean="0">
                <a:solidFill>
                  <a:schemeClr val="tx1"/>
                </a:solidFill>
                <a:latin typeface="+mj-ea"/>
                <a:ea typeface="+mj-ea"/>
                <a:cs typeface="+mn-cs"/>
              </a:rPr>
              <a:t>＜記号の意味（全てゼロ以上</a:t>
            </a:r>
            <a:r>
              <a:rPr kumimoji="1" lang="en-US" altLang="ja-JP" sz="1200" kern="1200" dirty="0" smtClean="0">
                <a:solidFill>
                  <a:schemeClr val="tx1"/>
                </a:solidFill>
                <a:latin typeface="+mj-ea"/>
                <a:ea typeface="+mj-ea"/>
                <a:cs typeface="+mn-cs"/>
              </a:rPr>
              <a:t>1</a:t>
            </a:r>
            <a:r>
              <a:rPr kumimoji="1" lang="ja-JP" altLang="ja-JP" sz="1200" kern="1200" dirty="0" smtClean="0">
                <a:solidFill>
                  <a:schemeClr val="tx1"/>
                </a:solidFill>
                <a:latin typeface="+mj-ea"/>
                <a:ea typeface="+mj-ea"/>
                <a:cs typeface="+mn-cs"/>
              </a:rPr>
              <a:t>以下）＞</a:t>
            </a:r>
          </a:p>
          <a:p>
            <a:r>
              <a:rPr kumimoji="1" lang="ja-JP" altLang="ja-JP" sz="1200" kern="1200" dirty="0" smtClean="0">
                <a:solidFill>
                  <a:schemeClr val="tx1"/>
                </a:solidFill>
                <a:latin typeface="+mj-ea"/>
                <a:ea typeface="+mj-ea"/>
                <a:cs typeface="+mn-cs"/>
              </a:rPr>
              <a:t>　</a:t>
            </a:r>
            <a:r>
              <a:rPr kumimoji="1" lang="en-US" altLang="ja-JP" sz="1200" kern="1200" dirty="0" smtClean="0">
                <a:solidFill>
                  <a:schemeClr val="tx1"/>
                </a:solidFill>
                <a:latin typeface="+mj-ea"/>
                <a:ea typeface="+mj-ea"/>
                <a:cs typeface="+mn-cs"/>
              </a:rPr>
              <a:t>R : </a:t>
            </a:r>
            <a:r>
              <a:rPr kumimoji="1" lang="ja-JP" altLang="ja-JP" sz="1200" kern="1200" dirty="0" smtClean="0">
                <a:solidFill>
                  <a:schemeClr val="tx1"/>
                </a:solidFill>
                <a:latin typeface="+mj-ea"/>
                <a:ea typeface="+mj-ea"/>
                <a:cs typeface="+mn-cs"/>
              </a:rPr>
              <a:t>パトロネージ</a:t>
            </a:r>
          </a:p>
          <a:p>
            <a:r>
              <a:rPr kumimoji="1" lang="ja-JP" altLang="ja-JP" sz="1200" kern="1200" dirty="0" smtClean="0">
                <a:solidFill>
                  <a:schemeClr val="tx1"/>
                </a:solidFill>
                <a:latin typeface="+mj-ea"/>
                <a:ea typeface="+mj-ea"/>
                <a:cs typeface="+mn-cs"/>
              </a:rPr>
              <a:t>　</a:t>
            </a:r>
            <a:r>
              <a:rPr kumimoji="1" lang="en-US" altLang="ja-JP" sz="1200" kern="1200" dirty="0" smtClean="0">
                <a:solidFill>
                  <a:schemeClr val="tx1"/>
                </a:solidFill>
                <a:latin typeface="+mj-ea"/>
                <a:ea typeface="+mj-ea"/>
                <a:cs typeface="+mn-cs"/>
              </a:rPr>
              <a:t>c</a:t>
            </a:r>
            <a:r>
              <a:rPr kumimoji="1" lang="en-US" altLang="ja-JP" sz="1200" kern="1200" baseline="30000" dirty="0" smtClean="0">
                <a:solidFill>
                  <a:schemeClr val="tx1"/>
                </a:solidFill>
                <a:latin typeface="+mj-ea"/>
                <a:ea typeface="+mj-ea"/>
                <a:cs typeface="+mn-cs"/>
              </a:rPr>
              <a:t>i </a:t>
            </a:r>
            <a:r>
              <a:rPr kumimoji="1" lang="en-US" altLang="ja-JP" sz="1200" kern="1200" dirty="0" smtClean="0">
                <a:solidFill>
                  <a:schemeClr val="tx1"/>
                </a:solidFill>
                <a:latin typeface="+mj-ea"/>
                <a:ea typeface="+mj-ea"/>
                <a:cs typeface="+mn-cs"/>
              </a:rPr>
              <a:t>: </a:t>
            </a:r>
            <a:r>
              <a:rPr kumimoji="1" lang="ja-JP" altLang="ja-JP" sz="1200" kern="1200" dirty="0" smtClean="0">
                <a:solidFill>
                  <a:schemeClr val="tx1"/>
                </a:solidFill>
                <a:latin typeface="+mj-ea"/>
                <a:ea typeface="+mj-ea"/>
                <a:cs typeface="+mn-cs"/>
              </a:rPr>
              <a:t>紛争コスト</a:t>
            </a:r>
            <a:r>
              <a:rPr kumimoji="1" lang="en-US" altLang="ja-JP" sz="1200" kern="1200" dirty="0" smtClean="0">
                <a:solidFill>
                  <a:schemeClr val="tx1"/>
                </a:solidFill>
                <a:latin typeface="+mj-ea"/>
                <a:ea typeface="+mj-ea"/>
                <a:cs typeface="+mn-cs"/>
              </a:rPr>
              <a:t>{d,r; d</a:t>
            </a:r>
            <a:r>
              <a:rPr kumimoji="1" lang="ja-JP" altLang="ja-JP" sz="1200" kern="1200" dirty="0" smtClean="0">
                <a:solidFill>
                  <a:schemeClr val="tx1"/>
                </a:solidFill>
                <a:latin typeface="+mj-ea"/>
                <a:ea typeface="+mj-ea"/>
                <a:cs typeface="+mn-cs"/>
              </a:rPr>
              <a:t>はデモ</a:t>
            </a:r>
            <a:r>
              <a:rPr kumimoji="1" lang="en-US" altLang="ja-JP" sz="1200" kern="1200" dirty="0" smtClean="0">
                <a:solidFill>
                  <a:schemeClr val="tx1"/>
                </a:solidFill>
                <a:latin typeface="+mj-ea"/>
                <a:ea typeface="+mj-ea"/>
                <a:cs typeface="+mn-cs"/>
              </a:rPr>
              <a:t>,r</a:t>
            </a:r>
            <a:r>
              <a:rPr kumimoji="1" lang="ja-JP" altLang="ja-JP" sz="1200" kern="1200" dirty="0" smtClean="0">
                <a:solidFill>
                  <a:schemeClr val="tx1"/>
                </a:solidFill>
                <a:latin typeface="+mj-ea"/>
                <a:ea typeface="+mj-ea"/>
                <a:cs typeface="+mn-cs"/>
              </a:rPr>
              <a:t>は抑圧</a:t>
            </a:r>
            <a:r>
              <a:rPr kumimoji="1" lang="en-US" altLang="ja-JP" sz="1200" kern="1200" dirty="0" smtClean="0">
                <a:solidFill>
                  <a:schemeClr val="tx1"/>
                </a:solidFill>
                <a:latin typeface="+mj-ea"/>
                <a:ea typeface="+mj-ea"/>
                <a:cs typeface="+mn-cs"/>
              </a:rPr>
              <a:t>}</a:t>
            </a:r>
            <a:endParaRPr kumimoji="1" lang="ja-JP" altLang="ja-JP" sz="1200" kern="1200" dirty="0" smtClean="0">
              <a:solidFill>
                <a:schemeClr val="tx1"/>
              </a:solidFill>
              <a:latin typeface="+mj-ea"/>
              <a:ea typeface="+mj-ea"/>
              <a:cs typeface="+mn-cs"/>
            </a:endParaRPr>
          </a:p>
          <a:p>
            <a:r>
              <a:rPr kumimoji="1" lang="ja-JP" altLang="ja-JP" sz="1200" kern="1200" dirty="0" smtClean="0">
                <a:solidFill>
                  <a:schemeClr val="tx1"/>
                </a:solidFill>
                <a:latin typeface="+mj-ea"/>
                <a:ea typeface="+mj-ea"/>
                <a:cs typeface="+mn-cs"/>
              </a:rPr>
              <a:t>　</a:t>
            </a:r>
            <a:r>
              <a:rPr kumimoji="1" lang="en-US" altLang="ja-JP" sz="1200" kern="1200" dirty="0" smtClean="0">
                <a:solidFill>
                  <a:schemeClr val="tx1"/>
                </a:solidFill>
                <a:latin typeface="+mj-ea"/>
                <a:ea typeface="+mj-ea"/>
                <a:cs typeface="+mn-cs"/>
              </a:rPr>
              <a:t>p</a:t>
            </a:r>
            <a:r>
              <a:rPr kumimoji="1" lang="en-US" altLang="ja-JP" sz="1200" kern="1200" baseline="-25000" dirty="0" smtClean="0">
                <a:solidFill>
                  <a:schemeClr val="tx1"/>
                </a:solidFill>
                <a:latin typeface="+mj-ea"/>
                <a:ea typeface="+mj-ea"/>
                <a:cs typeface="+mn-cs"/>
              </a:rPr>
              <a:t>t</a:t>
            </a:r>
            <a:r>
              <a:rPr kumimoji="1" lang="en-US" altLang="ja-JP" sz="1200" kern="1200" dirty="0" smtClean="0">
                <a:solidFill>
                  <a:schemeClr val="tx1"/>
                </a:solidFill>
                <a:latin typeface="+mj-ea"/>
                <a:ea typeface="+mj-ea"/>
                <a:cs typeface="+mn-cs"/>
              </a:rPr>
              <a:t>: </a:t>
            </a:r>
            <a:r>
              <a:rPr kumimoji="1" lang="ja-JP" altLang="ja-JP" sz="1200" kern="1200" dirty="0" smtClean="0">
                <a:solidFill>
                  <a:schemeClr val="tx1"/>
                </a:solidFill>
                <a:latin typeface="+mj-ea"/>
                <a:ea typeface="+mj-ea"/>
                <a:cs typeface="+mn-cs"/>
              </a:rPr>
              <a:t>抑圧側の勝利確率　</a:t>
            </a:r>
            <a:r>
              <a:rPr kumimoji="1" lang="en-US" altLang="ja-JP" sz="1200" kern="1200" dirty="0" smtClean="0">
                <a:solidFill>
                  <a:schemeClr val="tx1"/>
                </a:solidFill>
                <a:latin typeface="+mj-ea"/>
                <a:ea typeface="+mj-ea"/>
                <a:cs typeface="+mn-cs"/>
              </a:rPr>
              <a:t>p</a:t>
            </a:r>
            <a:r>
              <a:rPr kumimoji="1" lang="en-US" altLang="ja-JP" sz="1200" kern="1200" baseline="-25000" dirty="0" smtClean="0">
                <a:solidFill>
                  <a:schemeClr val="tx1"/>
                </a:solidFill>
                <a:latin typeface="+mj-ea"/>
                <a:ea typeface="+mj-ea"/>
                <a:cs typeface="+mn-cs"/>
              </a:rPr>
              <a:t>1</a:t>
            </a:r>
            <a:r>
              <a:rPr kumimoji="1" lang="en-US" altLang="ja-JP" sz="1200" kern="1200" dirty="0" smtClean="0">
                <a:solidFill>
                  <a:schemeClr val="tx1"/>
                </a:solidFill>
                <a:latin typeface="+mj-ea"/>
                <a:ea typeface="+mj-ea"/>
                <a:cs typeface="+mn-cs"/>
              </a:rPr>
              <a:t> &gt; p</a:t>
            </a:r>
            <a:r>
              <a:rPr kumimoji="1" lang="en-US" altLang="ja-JP" sz="1200" kern="1200" baseline="-25000" dirty="0" smtClean="0">
                <a:solidFill>
                  <a:schemeClr val="tx1"/>
                </a:solidFill>
                <a:latin typeface="+mj-ea"/>
                <a:ea typeface="+mj-ea"/>
                <a:cs typeface="+mn-cs"/>
              </a:rPr>
              <a:t>2</a:t>
            </a:r>
            <a:endParaRPr kumimoji="1" lang="ja-JP" altLang="ja-JP" sz="1200" kern="1200" dirty="0" smtClean="0">
              <a:solidFill>
                <a:schemeClr val="tx1"/>
              </a:solidFill>
              <a:latin typeface="+mj-ea"/>
              <a:ea typeface="+mj-ea"/>
              <a:cs typeface="+mn-cs"/>
            </a:endParaRPr>
          </a:p>
          <a:p>
            <a:r>
              <a:rPr kumimoji="1" lang="ja-JP" altLang="ja-JP" sz="1200" kern="1200" dirty="0" smtClean="0">
                <a:solidFill>
                  <a:schemeClr val="tx1"/>
                </a:solidFill>
                <a:latin typeface="+mj-ea"/>
                <a:ea typeface="+mj-ea"/>
                <a:cs typeface="+mn-cs"/>
              </a:rPr>
              <a:t>　</a:t>
            </a:r>
            <a:r>
              <a:rPr kumimoji="1" lang="en-US" altLang="ja-JP" sz="1200" kern="1200" dirty="0" smtClean="0">
                <a:solidFill>
                  <a:schemeClr val="tx1"/>
                </a:solidFill>
                <a:latin typeface="+mj-ea"/>
                <a:ea typeface="+mj-ea"/>
                <a:cs typeface="+mn-cs"/>
              </a:rPr>
              <a:t>α : </a:t>
            </a:r>
            <a:r>
              <a:rPr kumimoji="1" lang="ja-JP" altLang="ja-JP" sz="1200" kern="1200" dirty="0" smtClean="0">
                <a:solidFill>
                  <a:schemeClr val="tx1"/>
                </a:solidFill>
                <a:latin typeface="+mj-ea"/>
                <a:ea typeface="+mj-ea"/>
                <a:cs typeface="+mn-cs"/>
              </a:rPr>
              <a:t>軍部と旧政府側との権力分有比</a:t>
            </a:r>
          </a:p>
          <a:p>
            <a:r>
              <a:rPr kumimoji="1" lang="ja-JP" altLang="ja-JP" sz="1200" kern="1200" dirty="0" smtClean="0">
                <a:solidFill>
                  <a:schemeClr val="tx1"/>
                </a:solidFill>
                <a:latin typeface="+mj-ea"/>
                <a:ea typeface="+mj-ea"/>
                <a:cs typeface="+mn-cs"/>
              </a:rPr>
              <a:t>　</a:t>
            </a:r>
            <a:r>
              <a:rPr kumimoji="1" lang="en-US" altLang="ja-JP" sz="1200" kern="1200" dirty="0" smtClean="0">
                <a:solidFill>
                  <a:schemeClr val="tx1"/>
                </a:solidFill>
                <a:latin typeface="+mj-ea"/>
                <a:ea typeface="+mj-ea"/>
                <a:cs typeface="+mn-cs"/>
              </a:rPr>
              <a:t>d : </a:t>
            </a:r>
            <a:r>
              <a:rPr kumimoji="1" lang="ja-JP" altLang="ja-JP" sz="1200" kern="1200" dirty="0" smtClean="0">
                <a:solidFill>
                  <a:schemeClr val="tx1"/>
                </a:solidFill>
                <a:latin typeface="+mj-ea"/>
                <a:ea typeface="+mj-ea"/>
                <a:cs typeface="+mn-cs"/>
              </a:rPr>
              <a:t>民主化移行による軍部と旧政府側の権力（</a:t>
            </a:r>
            <a:r>
              <a:rPr kumimoji="1" lang="en-US" altLang="ja-JP" sz="1200" kern="1200" dirty="0" smtClean="0">
                <a:solidFill>
                  <a:schemeClr val="tx1"/>
                </a:solidFill>
                <a:latin typeface="+mj-ea"/>
                <a:ea typeface="+mj-ea"/>
                <a:cs typeface="+mn-cs"/>
              </a:rPr>
              <a:t>1-d</a:t>
            </a:r>
            <a:r>
              <a:rPr kumimoji="1" lang="ja-JP" altLang="ja-JP" sz="1200" kern="1200" dirty="0" smtClean="0">
                <a:solidFill>
                  <a:schemeClr val="tx1"/>
                </a:solidFill>
                <a:latin typeface="+mj-ea"/>
                <a:ea typeface="+mj-ea"/>
                <a:cs typeface="+mn-cs"/>
              </a:rPr>
              <a:t>は実質的な選挙権）</a:t>
            </a:r>
            <a:r>
              <a:rPr kumimoji="1" lang="ja-JP" altLang="en-US" sz="1200" kern="1200" dirty="0" smtClean="0">
                <a:solidFill>
                  <a:schemeClr val="tx1"/>
                </a:solidFill>
                <a:latin typeface="+mj-ea"/>
                <a:ea typeface="+mj-ea"/>
                <a:cs typeface="+mn-cs"/>
              </a:rPr>
              <a:t>　</a:t>
            </a:r>
            <a:r>
              <a:rPr kumimoji="1" lang="ja-JP" altLang="ja-JP" sz="1200" kern="1200" dirty="0" smtClean="0">
                <a:solidFill>
                  <a:schemeClr val="tx1"/>
                </a:solidFill>
                <a:latin typeface="+mj-ea"/>
                <a:ea typeface="+mj-ea"/>
                <a:cs typeface="+mn-cs"/>
              </a:rPr>
              <a:t>ただし</a:t>
            </a:r>
            <a:r>
              <a:rPr kumimoji="1" lang="en-US" altLang="ja-JP" sz="1200" kern="1200" dirty="0" smtClean="0">
                <a:solidFill>
                  <a:schemeClr val="tx1"/>
                </a:solidFill>
                <a:latin typeface="+mj-ea"/>
                <a:ea typeface="+mj-ea"/>
                <a:cs typeface="+mn-cs"/>
              </a:rPr>
              <a:t>p</a:t>
            </a:r>
            <a:r>
              <a:rPr kumimoji="1" lang="en-US" altLang="ja-JP" sz="1200" kern="1200" baseline="-25000" dirty="0" smtClean="0">
                <a:solidFill>
                  <a:schemeClr val="tx1"/>
                </a:solidFill>
                <a:latin typeface="+mj-ea"/>
                <a:ea typeface="+mj-ea"/>
                <a:cs typeface="+mn-cs"/>
              </a:rPr>
              <a:t>2</a:t>
            </a:r>
            <a:r>
              <a:rPr kumimoji="1" lang="en-US" altLang="ja-JP" sz="1200" kern="1200" dirty="0" smtClean="0">
                <a:solidFill>
                  <a:schemeClr val="tx1"/>
                </a:solidFill>
                <a:latin typeface="+mj-ea"/>
                <a:ea typeface="+mj-ea"/>
                <a:cs typeface="+mn-cs"/>
              </a:rPr>
              <a:t>+c</a:t>
            </a:r>
            <a:r>
              <a:rPr kumimoji="1" lang="en-US" altLang="ja-JP" sz="1200" kern="1200" baseline="30000" dirty="0" smtClean="0">
                <a:solidFill>
                  <a:schemeClr val="tx1"/>
                </a:solidFill>
                <a:latin typeface="+mj-ea"/>
                <a:ea typeface="+mj-ea"/>
                <a:cs typeface="+mn-cs"/>
              </a:rPr>
              <a:t>d</a:t>
            </a:r>
            <a:r>
              <a:rPr kumimoji="1" lang="en-US" altLang="ja-JP" sz="1200" kern="1200" dirty="0" smtClean="0">
                <a:solidFill>
                  <a:schemeClr val="tx1"/>
                </a:solidFill>
                <a:latin typeface="+mj-ea"/>
                <a:ea typeface="+mj-ea"/>
                <a:cs typeface="+mn-cs"/>
              </a:rPr>
              <a:t> &gt; d. </a:t>
            </a:r>
            <a:r>
              <a:rPr kumimoji="1" lang="ja-JP" altLang="ja-JP" sz="1200" kern="1200" dirty="0" smtClean="0">
                <a:solidFill>
                  <a:schemeClr val="tx1"/>
                </a:solidFill>
                <a:latin typeface="+mj-ea"/>
                <a:ea typeface="+mj-ea"/>
                <a:cs typeface="+mn-cs"/>
              </a:rPr>
              <a:t>すなわち市民にとって　民主化移行＞内戦</a:t>
            </a:r>
          </a:p>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mj-ea"/>
                <a:ea typeface="+mj-ea"/>
              </a:rPr>
              <a:t>p1=1</a:t>
            </a:r>
            <a:r>
              <a:rPr kumimoji="1" lang="ja-JP" altLang="en-US" dirty="0" smtClean="0">
                <a:latin typeface="+mj-ea"/>
                <a:ea typeface="+mj-ea"/>
              </a:rPr>
              <a:t>のとき、市民は｛服従｝をプレイし、ゲーム終了です。</a:t>
            </a:r>
            <a:endParaRPr kumimoji="1" lang="en-US" altLang="ja-JP" dirty="0" smtClean="0">
              <a:latin typeface="+mj-ea"/>
              <a:ea typeface="+mj-ea"/>
            </a:endParaRPr>
          </a:p>
          <a:p>
            <a:r>
              <a:rPr kumimoji="1" lang="ja-JP" altLang="en-US" dirty="0" smtClean="0">
                <a:latin typeface="+mj-ea"/>
                <a:ea typeface="+mj-ea"/>
              </a:rPr>
              <a:t>権威主義体制が持続していた時はこれが繰り返されていたと考えることができます。</a:t>
            </a:r>
            <a:endParaRPr kumimoji="1" lang="en-US" altLang="ja-JP" dirty="0" smtClean="0">
              <a:latin typeface="+mj-ea"/>
              <a:ea typeface="+mj-ea"/>
            </a:endParaRPr>
          </a:p>
          <a:p>
            <a:endParaRPr kumimoji="1" lang="en-US" altLang="ja-JP" dirty="0" smtClean="0">
              <a:latin typeface="+mj-ea"/>
              <a:ea typeface="+mj-ea"/>
            </a:endParaRPr>
          </a:p>
          <a:p>
            <a:r>
              <a:rPr kumimoji="1" lang="en-US" altLang="ja-JP" dirty="0" smtClean="0">
                <a:latin typeface="+mj-ea"/>
                <a:ea typeface="+mj-ea"/>
              </a:rPr>
              <a:t>p1</a:t>
            </a:r>
            <a:r>
              <a:rPr kumimoji="1" lang="ja-JP" altLang="en-US" dirty="0" smtClean="0">
                <a:latin typeface="+mj-ea"/>
                <a:ea typeface="+mj-ea"/>
              </a:rPr>
              <a:t>≠</a:t>
            </a:r>
            <a:r>
              <a:rPr kumimoji="1" lang="en-US" altLang="ja-JP" dirty="0" smtClean="0">
                <a:latin typeface="+mj-ea"/>
                <a:ea typeface="+mj-ea"/>
              </a:rPr>
              <a:t>1</a:t>
            </a:r>
            <a:r>
              <a:rPr kumimoji="1" lang="ja-JP" altLang="en-US" dirty="0" smtClean="0">
                <a:latin typeface="+mj-ea"/>
                <a:ea typeface="+mj-ea"/>
              </a:rPr>
              <a:t>のとき、</a:t>
            </a:r>
            <a:r>
              <a:rPr lang="en-US" altLang="ja-JP" sz="1200" dirty="0" smtClean="0">
                <a:latin typeface="+mj-ea"/>
              </a:rPr>
              <a:t>0&lt; p</a:t>
            </a:r>
            <a:r>
              <a:rPr lang="en-US" altLang="ja-JP" sz="1200" baseline="-25000" dirty="0" smtClean="0">
                <a:latin typeface="+mj-ea"/>
              </a:rPr>
              <a:t>1 </a:t>
            </a:r>
            <a:r>
              <a:rPr lang="en-US" altLang="ja-JP" sz="1200" dirty="0" smtClean="0">
                <a:latin typeface="+mj-ea"/>
              </a:rPr>
              <a:t>(1-p</a:t>
            </a:r>
            <a:r>
              <a:rPr lang="en-US" altLang="ja-JP" sz="1200" baseline="-25000" dirty="0" smtClean="0">
                <a:latin typeface="+mj-ea"/>
              </a:rPr>
              <a:t>1</a:t>
            </a:r>
            <a:r>
              <a:rPr lang="en-US" altLang="ja-JP" sz="1200" dirty="0" smtClean="0">
                <a:latin typeface="+mj-ea"/>
              </a:rPr>
              <a:t>-c</a:t>
            </a:r>
            <a:r>
              <a:rPr lang="en-US" altLang="ja-JP" sz="1200" baseline="30000" dirty="0" smtClean="0">
                <a:latin typeface="+mj-ea"/>
              </a:rPr>
              <a:t>d</a:t>
            </a:r>
            <a:r>
              <a:rPr lang="en-US" altLang="ja-JP" sz="1200" dirty="0" smtClean="0">
                <a:latin typeface="+mj-ea"/>
              </a:rPr>
              <a:t>)+</a:t>
            </a:r>
            <a:r>
              <a:rPr lang="en-US" altLang="ja-JP" sz="1200" dirty="0" smtClean="0"/>
              <a:t> p</a:t>
            </a:r>
            <a:r>
              <a:rPr lang="en-US" altLang="ja-JP" sz="1200" baseline="-25000" dirty="0" smtClean="0"/>
              <a:t>2</a:t>
            </a:r>
            <a:r>
              <a:rPr lang="en-US" altLang="ja-JP" sz="1200" dirty="0" smtClean="0"/>
              <a:t>(1-p</a:t>
            </a:r>
            <a:r>
              <a:rPr lang="en-US" altLang="ja-JP" sz="1200" baseline="-25000" dirty="0" smtClean="0"/>
              <a:t>1</a:t>
            </a:r>
            <a:r>
              <a:rPr lang="en-US" altLang="ja-JP" sz="1200" dirty="0" smtClean="0"/>
              <a:t>)(1-p</a:t>
            </a:r>
            <a:r>
              <a:rPr lang="en-US" altLang="ja-JP" sz="1200" baseline="-25000" dirty="0" smtClean="0"/>
              <a:t>2</a:t>
            </a:r>
            <a:r>
              <a:rPr lang="en-US" altLang="ja-JP" sz="1200" dirty="0" smtClean="0"/>
              <a:t>-c</a:t>
            </a:r>
            <a:r>
              <a:rPr lang="en-US" altLang="ja-JP" sz="1200" baseline="30000" dirty="0" smtClean="0"/>
              <a:t>d</a:t>
            </a:r>
            <a:r>
              <a:rPr lang="en-US" altLang="ja-JP" sz="1200" dirty="0" smtClean="0"/>
              <a:t>)+(1-p</a:t>
            </a:r>
            <a:r>
              <a:rPr lang="en-US" altLang="ja-JP" sz="1200" baseline="-25000" dirty="0" smtClean="0"/>
              <a:t>2</a:t>
            </a:r>
            <a:r>
              <a:rPr lang="en-US" altLang="ja-JP" sz="1200" dirty="0" smtClean="0"/>
              <a:t>) (1-p</a:t>
            </a:r>
            <a:r>
              <a:rPr lang="en-US" altLang="ja-JP" sz="1200" baseline="-25000" dirty="0" smtClean="0"/>
              <a:t>1</a:t>
            </a:r>
            <a:r>
              <a:rPr lang="en-US" altLang="ja-JP" sz="1200" dirty="0" smtClean="0"/>
              <a:t>)(1-d)</a:t>
            </a:r>
            <a:r>
              <a:rPr kumimoji="1" lang="ja-JP" altLang="en-US" dirty="0" smtClean="0">
                <a:latin typeface="+mj-ea"/>
                <a:ea typeface="+mj-ea"/>
              </a:rPr>
              <a:t>ならば、市民は決起します（</a:t>
            </a:r>
            <a:r>
              <a:rPr kumimoji="1" lang="en-US" altLang="ja-JP" dirty="0" smtClean="0">
                <a:latin typeface="+mj-ea"/>
                <a:ea typeface="+mj-ea"/>
              </a:rPr>
              <a:t>{</a:t>
            </a:r>
            <a:r>
              <a:rPr kumimoji="1" lang="ja-JP" altLang="en-US" dirty="0" smtClean="0">
                <a:latin typeface="+mj-ea"/>
                <a:ea typeface="+mj-ea"/>
              </a:rPr>
              <a:t>デモ</a:t>
            </a:r>
            <a:r>
              <a:rPr kumimoji="1" lang="en-US" altLang="ja-JP" dirty="0" smtClean="0">
                <a:latin typeface="+mj-ea"/>
                <a:ea typeface="+mj-ea"/>
              </a:rPr>
              <a:t>}</a:t>
            </a:r>
            <a:r>
              <a:rPr kumimoji="1" lang="ja-JP" altLang="en-US" dirty="0" smtClean="0">
                <a:latin typeface="+mj-ea"/>
                <a:ea typeface="+mj-ea"/>
              </a:rPr>
              <a:t>をプレイ）。</a:t>
            </a:r>
            <a:endParaRPr kumimoji="1" lang="en-US" altLang="ja-JP" dirty="0" smtClean="0">
              <a:latin typeface="+mj-ea"/>
              <a:ea typeface="+mj-ea"/>
            </a:endParaRPr>
          </a:p>
          <a:p>
            <a:r>
              <a:rPr lang="ja-JP" altLang="en-US" sz="1200" dirty="0" smtClean="0">
                <a:latin typeface="+mj-ea"/>
              </a:rPr>
              <a:t>しかし</a:t>
            </a:r>
            <a:r>
              <a:rPr lang="en-US" altLang="ja-JP" sz="1200" dirty="0" smtClean="0">
                <a:latin typeface="+mj-ea"/>
              </a:rPr>
              <a:t> R&lt;</a:t>
            </a:r>
            <a:r>
              <a:rPr lang="en-US" altLang="ja-JP" sz="1200" dirty="0" smtClean="0"/>
              <a:t> {</a:t>
            </a:r>
            <a:r>
              <a:rPr lang="en-US" altLang="ja-JP" sz="1200" dirty="0" err="1" smtClean="0"/>
              <a:t>αd</a:t>
            </a:r>
            <a:r>
              <a:rPr lang="en-US" altLang="ja-JP" sz="1200" dirty="0" smtClean="0">
                <a:latin typeface="+mj-ea"/>
              </a:rPr>
              <a:t>(1-p</a:t>
            </a:r>
            <a:r>
              <a:rPr lang="en-US" altLang="ja-JP" sz="1200" baseline="-25000" dirty="0" smtClean="0">
                <a:latin typeface="+mj-ea"/>
              </a:rPr>
              <a:t>2</a:t>
            </a:r>
            <a:r>
              <a:rPr lang="en-US" altLang="ja-JP" sz="1200" dirty="0" smtClean="0">
                <a:latin typeface="+mj-ea"/>
              </a:rPr>
              <a:t>)+</a:t>
            </a:r>
            <a:r>
              <a:rPr lang="en-US" altLang="ja-JP" sz="1200" dirty="0" err="1" smtClean="0">
                <a:latin typeface="+mj-ea"/>
              </a:rPr>
              <a:t>c</a:t>
            </a:r>
            <a:r>
              <a:rPr lang="en-US" altLang="ja-JP" sz="1200" baseline="30000" dirty="0" err="1" smtClean="0">
                <a:latin typeface="+mj-ea"/>
              </a:rPr>
              <a:t>r</a:t>
            </a:r>
            <a:r>
              <a:rPr lang="en-US" altLang="ja-JP" sz="1200" baseline="30000" dirty="0" smtClean="0">
                <a:latin typeface="+mj-ea"/>
              </a:rPr>
              <a:t>}</a:t>
            </a:r>
            <a:r>
              <a:rPr lang="en-US" altLang="ja-JP" sz="1200" dirty="0" smtClean="0">
                <a:latin typeface="+mj-ea"/>
              </a:rPr>
              <a:t>/p</a:t>
            </a:r>
            <a:r>
              <a:rPr lang="en-US" altLang="ja-JP" sz="1200" baseline="-25000" dirty="0" smtClean="0">
                <a:latin typeface="+mj-ea"/>
              </a:rPr>
              <a:t>1</a:t>
            </a:r>
            <a:r>
              <a:rPr lang="ja-JP" altLang="en-US" sz="1200" dirty="0" smtClean="0">
                <a:latin typeface="+mj-ea"/>
              </a:rPr>
              <a:t>であれば軍部はデモを</a:t>
            </a:r>
            <a:r>
              <a:rPr lang="en-US" altLang="ja-JP" sz="1200" dirty="0" smtClean="0">
                <a:latin typeface="+mj-ea"/>
              </a:rPr>
              <a:t>{</a:t>
            </a:r>
            <a:r>
              <a:rPr lang="ja-JP" altLang="en-US" sz="1200" dirty="0" smtClean="0">
                <a:latin typeface="+mj-ea"/>
              </a:rPr>
              <a:t>抑圧</a:t>
            </a:r>
            <a:r>
              <a:rPr lang="en-US" altLang="ja-JP" sz="1200" dirty="0" smtClean="0">
                <a:latin typeface="+mj-ea"/>
              </a:rPr>
              <a:t>}</a:t>
            </a:r>
            <a:r>
              <a:rPr lang="ja-JP" altLang="en-US" sz="1200" dirty="0" smtClean="0">
                <a:latin typeface="+mj-ea"/>
              </a:rPr>
              <a:t>します。結果は</a:t>
            </a:r>
            <a:r>
              <a:rPr lang="en-US" altLang="ja-JP" sz="1200" dirty="0" smtClean="0">
                <a:latin typeface="+mj-ea"/>
              </a:rPr>
              <a:t>[</a:t>
            </a:r>
            <a:r>
              <a:rPr lang="ja-JP" altLang="en-US" sz="1200" dirty="0" smtClean="0">
                <a:latin typeface="+mj-ea"/>
              </a:rPr>
              <a:t>鎮圧</a:t>
            </a:r>
            <a:r>
              <a:rPr lang="en-US" altLang="ja-JP" sz="1200" dirty="0" smtClean="0">
                <a:latin typeface="+mj-ea"/>
              </a:rPr>
              <a:t>]</a:t>
            </a:r>
            <a:r>
              <a:rPr lang="ja-JP" altLang="en-US" sz="1200" dirty="0" smtClean="0">
                <a:latin typeface="+mj-ea"/>
              </a:rPr>
              <a:t>になります。</a:t>
            </a:r>
            <a:endParaRPr lang="en-US" altLang="ja-JP" sz="1200" dirty="0" smtClean="0">
              <a:latin typeface="+mj-ea"/>
            </a:endParaRPr>
          </a:p>
          <a:p>
            <a:r>
              <a:rPr lang="ja-JP" altLang="en-US" sz="1200" dirty="0" smtClean="0">
                <a:latin typeface="+mj-ea"/>
              </a:rPr>
              <a:t>現実の例で言えばシリアやデモが単発で終わったケースがこれに当たります。</a:t>
            </a:r>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latin typeface="+mn-lt"/>
              </a:rPr>
              <a:t>市民が決起した場合、先ほどの条件が満たされない、つまり</a:t>
            </a:r>
            <a:r>
              <a:rPr lang="ja-JP" altLang="en-US" sz="1200" dirty="0" smtClean="0">
                <a:latin typeface="+mj-ea"/>
              </a:rPr>
              <a:t>で</a:t>
            </a:r>
            <a:r>
              <a:rPr lang="en-US" altLang="ja-JP" sz="1200" dirty="0" smtClean="0">
                <a:latin typeface="+mj-ea"/>
              </a:rPr>
              <a:t>R</a:t>
            </a:r>
            <a:r>
              <a:rPr lang="ja-JP" altLang="en-US" sz="1200" dirty="0" smtClean="0">
                <a:latin typeface="+mj-ea"/>
              </a:rPr>
              <a:t>≦</a:t>
            </a:r>
            <a:r>
              <a:rPr lang="en-US" altLang="ja-JP" sz="1200" dirty="0" smtClean="0"/>
              <a:t>{</a:t>
            </a:r>
            <a:r>
              <a:rPr lang="en-US" altLang="ja-JP" sz="1200" dirty="0" err="1" smtClean="0"/>
              <a:t>αd</a:t>
            </a:r>
            <a:r>
              <a:rPr lang="en-US" altLang="ja-JP" sz="1200" dirty="0" smtClean="0">
                <a:latin typeface="+mj-ea"/>
              </a:rPr>
              <a:t>(1-p</a:t>
            </a:r>
            <a:r>
              <a:rPr lang="en-US" altLang="ja-JP" sz="1200" baseline="-25000" dirty="0" smtClean="0">
                <a:latin typeface="+mj-ea"/>
              </a:rPr>
              <a:t>2</a:t>
            </a:r>
            <a:r>
              <a:rPr lang="en-US" altLang="ja-JP" sz="1200" dirty="0" smtClean="0">
                <a:latin typeface="+mj-ea"/>
              </a:rPr>
              <a:t>)+</a:t>
            </a:r>
            <a:r>
              <a:rPr lang="en-US" altLang="ja-JP" sz="1200" dirty="0" err="1" smtClean="0">
                <a:latin typeface="+mj-ea"/>
              </a:rPr>
              <a:t>c</a:t>
            </a:r>
            <a:r>
              <a:rPr lang="en-US" altLang="ja-JP" sz="1200" baseline="30000" dirty="0" err="1" smtClean="0">
                <a:latin typeface="+mj-ea"/>
              </a:rPr>
              <a:t>r</a:t>
            </a:r>
            <a:r>
              <a:rPr lang="en-US" altLang="ja-JP" sz="1200" baseline="30000" dirty="0" smtClean="0">
                <a:latin typeface="+mj-ea"/>
              </a:rPr>
              <a:t>}</a:t>
            </a:r>
            <a:r>
              <a:rPr lang="en-US" altLang="ja-JP" sz="1200" dirty="0" smtClean="0">
                <a:latin typeface="+mj-ea"/>
              </a:rPr>
              <a:t>/p</a:t>
            </a:r>
            <a:r>
              <a:rPr lang="en-US" altLang="ja-JP" sz="1200" baseline="-25000" dirty="0" smtClean="0">
                <a:latin typeface="+mj-ea"/>
              </a:rPr>
              <a:t>1</a:t>
            </a:r>
            <a:r>
              <a:rPr lang="ja-JP" altLang="en-US" sz="1200" dirty="0" smtClean="0">
                <a:latin typeface="+mj-ea"/>
              </a:rPr>
              <a:t>あれば軍部は</a:t>
            </a:r>
            <a:r>
              <a:rPr lang="en-US" altLang="ja-JP" sz="1200" dirty="0" smtClean="0">
                <a:latin typeface="+mj-ea"/>
              </a:rPr>
              <a:t>{</a:t>
            </a:r>
            <a:r>
              <a:rPr lang="ja-JP" altLang="en-US" sz="1200" dirty="0" smtClean="0">
                <a:latin typeface="+mj-ea"/>
              </a:rPr>
              <a:t>傍観</a:t>
            </a:r>
            <a:r>
              <a:rPr lang="en-US" altLang="ja-JP" sz="1200" dirty="0" smtClean="0">
                <a:latin typeface="+mj-ea"/>
              </a:rPr>
              <a:t>}</a:t>
            </a:r>
            <a:r>
              <a:rPr lang="ja-JP" altLang="en-US" sz="1200" dirty="0" smtClean="0">
                <a:latin typeface="+mj-ea"/>
              </a:rPr>
              <a:t>します。</a:t>
            </a:r>
            <a:endParaRPr lang="en-US" altLang="ja-JP" sz="1200" dirty="0" smtClean="0">
              <a:latin typeface="+mj-ea"/>
            </a:endParaRPr>
          </a:p>
          <a:p>
            <a:r>
              <a:rPr lang="ja-JP" altLang="en-US" sz="1200" dirty="0" smtClean="0">
                <a:latin typeface="+mj-ea"/>
              </a:rPr>
              <a:t>軍部が政府の命令を聞かないことを意味します。政府が警察および大統領警護隊のような子飼いの部隊を使ってあくまで抑圧しようとするなら、市民との内戦に至ります。</a:t>
            </a:r>
            <a:endParaRPr lang="en-US" altLang="ja-JP" sz="1200" dirty="0" smtClean="0">
              <a:latin typeface="+mj-ea"/>
            </a:endParaRPr>
          </a:p>
          <a:p>
            <a:endParaRPr lang="en-US" altLang="ja-JP" sz="1200" dirty="0" smtClean="0"/>
          </a:p>
          <a:p>
            <a:r>
              <a:rPr lang="ja-JP" altLang="en-US" sz="1200" dirty="0" smtClean="0"/>
              <a:t>内戦の条件は</a:t>
            </a:r>
            <a:r>
              <a:rPr lang="en-US" altLang="ja-JP" sz="1200" dirty="0" smtClean="0"/>
              <a:t>p</a:t>
            </a:r>
            <a:r>
              <a:rPr lang="en-US" altLang="ja-JP" sz="1200" baseline="-25000" dirty="0" smtClean="0"/>
              <a:t>2</a:t>
            </a:r>
            <a:r>
              <a:rPr lang="ja-JP" altLang="en-US" sz="1200" dirty="0" smtClean="0"/>
              <a:t>≧</a:t>
            </a:r>
            <a:r>
              <a:rPr lang="en-US" altLang="ja-JP" sz="1200" dirty="0" smtClean="0"/>
              <a:t>(1-α)d+c</a:t>
            </a:r>
            <a:r>
              <a:rPr lang="en-US" altLang="ja-JP" sz="1200" baseline="30000" dirty="0" smtClean="0"/>
              <a:t>r</a:t>
            </a:r>
            <a:r>
              <a:rPr lang="ja-JP" altLang="en-US" sz="1200" baseline="0" dirty="0" smtClean="0"/>
              <a:t>になります。</a:t>
            </a:r>
            <a:endParaRPr lang="en-US" altLang="ja-JP" sz="1200" dirty="0" smtClean="0">
              <a:latin typeface="+mj-ea"/>
            </a:endParaRPr>
          </a:p>
          <a:p>
            <a:r>
              <a:rPr lang="ja-JP" altLang="en-US" sz="1200" dirty="0" smtClean="0">
                <a:latin typeface="+mj-ea"/>
              </a:rPr>
              <a:t>もし軍部が市民の側につけば</a:t>
            </a:r>
            <a:r>
              <a:rPr lang="en-US" altLang="ja-JP" sz="1200" dirty="0" smtClean="0">
                <a:latin typeface="+mj-ea"/>
              </a:rPr>
              <a:t>p2</a:t>
            </a:r>
            <a:r>
              <a:rPr lang="ja-JP" altLang="en-US" sz="1200" dirty="0" smtClean="0">
                <a:latin typeface="+mj-ea"/>
              </a:rPr>
              <a:t>が極めて小さくなり、政府側の敗色が濃厚になります。もし市民側が反体制で一枚岩になっていない時、</a:t>
            </a:r>
            <a:r>
              <a:rPr lang="en-US" altLang="ja-JP" sz="1200" dirty="0" smtClean="0">
                <a:latin typeface="+mj-ea"/>
              </a:rPr>
              <a:t>p2</a:t>
            </a:r>
            <a:r>
              <a:rPr lang="ja-JP" altLang="en-US" sz="1200" dirty="0" smtClean="0">
                <a:latin typeface="+mj-ea"/>
              </a:rPr>
              <a:t>は大きくなるでしょう。</a:t>
            </a:r>
            <a:endParaRPr lang="en-US" altLang="ja-JP" sz="1200" dirty="0" smtClean="0">
              <a:latin typeface="+mj-ea"/>
            </a:endParaRPr>
          </a:p>
          <a:p>
            <a:endParaRPr lang="en-US" altLang="ja-JP" sz="1200" dirty="0" smtClean="0">
              <a:latin typeface="+mj-ea"/>
            </a:endParaRPr>
          </a:p>
          <a:p>
            <a:r>
              <a:rPr lang="ja-JP" altLang="en-US" sz="1200" dirty="0" smtClean="0"/>
              <a:t>内戦の条件が満たされない場合、つまり</a:t>
            </a:r>
            <a:r>
              <a:rPr lang="en-US" altLang="ja-JP" sz="1200" dirty="0" smtClean="0"/>
              <a:t>p</a:t>
            </a:r>
            <a:r>
              <a:rPr lang="en-US" altLang="ja-JP" sz="1200" baseline="-25000" dirty="0" smtClean="0"/>
              <a:t>2</a:t>
            </a:r>
            <a:r>
              <a:rPr lang="en-US" altLang="ja-JP" sz="1200" dirty="0" smtClean="0"/>
              <a:t>&lt; (1-α)d+c</a:t>
            </a:r>
            <a:r>
              <a:rPr lang="en-US" altLang="ja-JP" sz="1200" baseline="30000" dirty="0" smtClean="0"/>
              <a:t>r</a:t>
            </a:r>
            <a:r>
              <a:rPr lang="ja-JP" altLang="en-US" sz="1200" baseline="0" dirty="0" smtClean="0"/>
              <a:t>であれば政府は</a:t>
            </a:r>
            <a:r>
              <a:rPr lang="ja-JP" altLang="en-US" sz="1200" dirty="0" smtClean="0"/>
              <a:t>民主化移行を選ぶでしょう。</a:t>
            </a:r>
            <a:endParaRPr lang="en-US" altLang="ja-JP" sz="1200" dirty="0" smtClean="0"/>
          </a:p>
          <a:p>
            <a:r>
              <a:rPr lang="ja-JP" altLang="en-US" sz="1200" dirty="0" smtClean="0"/>
              <a:t>言うまでもなくチュニジアとエジプトがこのケースです。</a:t>
            </a:r>
            <a:endParaRPr lang="en-US" altLang="ja-JP" sz="1200" dirty="0" smtClean="0"/>
          </a:p>
          <a:p>
            <a:r>
              <a:rPr lang="ja-JP" altLang="en-US" sz="1200" dirty="0" smtClean="0"/>
              <a:t>民主化移行と内戦が体制崩壊のケースになります。</a:t>
            </a:r>
            <a:endParaRPr lang="en-US" altLang="ja-JP" sz="1200" dirty="0" smtClean="0"/>
          </a:p>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この分析から得られる洞察は何でしょうか？</a:t>
            </a:r>
            <a:endParaRPr kumimoji="1" lang="en-US" altLang="ja-JP" dirty="0" smtClean="0"/>
          </a:p>
          <a:p>
            <a:r>
              <a:rPr kumimoji="1" lang="ja-JP" altLang="en-US" dirty="0" smtClean="0"/>
              <a:t>まず第一に、「政府は軍部に対するパトロネージを減らしていたのではないか」というものです。</a:t>
            </a:r>
            <a:endParaRPr kumimoji="1" lang="en-US" altLang="ja-JP" dirty="0" smtClean="0"/>
          </a:p>
          <a:p>
            <a:r>
              <a:rPr kumimoji="1" lang="ja-JP" altLang="en-US" dirty="0" smtClean="0"/>
              <a:t>ムバーラク政権が</a:t>
            </a:r>
            <a:r>
              <a:rPr kumimoji="1" lang="en-US" altLang="ja-JP" dirty="0" smtClean="0"/>
              <a:t>1990</a:t>
            </a:r>
            <a:r>
              <a:rPr kumimoji="1" lang="ja-JP" altLang="en-US" dirty="0" smtClean="0"/>
              <a:t>年代から推し進めていた経済自由化政策によって、政府の使えるリソースは市場の整備に向けられていたと考えることができます。</a:t>
            </a:r>
            <a:endParaRPr kumimoji="1" lang="en-US" altLang="ja-JP" dirty="0" smtClean="0"/>
          </a:p>
          <a:p>
            <a:r>
              <a:rPr kumimoji="1" lang="ja-JP" altLang="en-US" dirty="0" smtClean="0"/>
              <a:t>軍部にリソースを振り向けても経済成長の役には立たないので、政府は投資環境を整備する方向に資金投下をするようになったのではないでしょうか。</a:t>
            </a:r>
            <a:endParaRPr kumimoji="1" lang="en-US" altLang="ja-JP" dirty="0" smtClean="0"/>
          </a:p>
          <a:p>
            <a:r>
              <a:rPr kumimoji="1" lang="ja-JP" altLang="en-US" dirty="0" smtClean="0"/>
              <a:t>国民民主党の内部にガマール・ムバーラクの取り巻きになるビジネスマン層が入ってくるようになって、与党自体もメンバーの利害調整が難しくなっていったのではないかと思われます。</a:t>
            </a:r>
            <a:endParaRPr kumimoji="1" lang="en-US" altLang="ja-JP" dirty="0" smtClean="0"/>
          </a:p>
          <a:p>
            <a:endParaRPr kumimoji="1" lang="en-US" altLang="ja-JP" dirty="0" smtClean="0"/>
          </a:p>
          <a:p>
            <a:r>
              <a:rPr kumimoji="1" lang="ja-JP" altLang="en-US" dirty="0" smtClean="0"/>
              <a:t>第二に、チュニジアとエジプトの両国で大統領とその一族、および近しい人物を放逐するという決断をしたことから、政府側は体制が崩壊して自ら持つ多くの権益を失ってもなお、権限が自分の手に残る可能性に賭けたのではないかと思われます。</a:t>
            </a:r>
            <a:endParaRPr kumimoji="1" lang="en-US" altLang="ja-JP" dirty="0" smtClean="0"/>
          </a:p>
          <a:p>
            <a:r>
              <a:rPr kumimoji="1" lang="ja-JP" altLang="en-US" dirty="0" smtClean="0"/>
              <a:t>憲法規定に従わず、軍部に権限委譲を図った意図が何なのか、そして政府側が自発的に下野したのは何らかのインセンティブがあったものと想像できます。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軍部に対するパトロネージの低下を顕著に表しているのがこのグラフです。</a:t>
            </a:r>
            <a:endParaRPr kumimoji="1" lang="en-US" altLang="ja-JP" dirty="0" smtClean="0"/>
          </a:p>
          <a:p>
            <a:r>
              <a:rPr kumimoji="1" lang="ja-JP" altLang="en-US" dirty="0" smtClean="0"/>
              <a:t>中央政府予算に占める軍事費の割合の変化を時系列で表しています。エジプトにおいて</a:t>
            </a:r>
            <a:r>
              <a:rPr kumimoji="1" lang="en-US" altLang="ja-JP" dirty="0" smtClean="0"/>
              <a:t>2006</a:t>
            </a:r>
            <a:r>
              <a:rPr kumimoji="1" lang="ja-JP" altLang="en-US" dirty="0" smtClean="0"/>
              <a:t>年以降の減少が顕著です。</a:t>
            </a:r>
            <a:endParaRPr kumimoji="1" lang="en-US" altLang="ja-JP" dirty="0" smtClean="0"/>
          </a:p>
          <a:p>
            <a:endParaRPr kumimoji="1" lang="en-US" altLang="ja-JP" dirty="0" smtClean="0"/>
          </a:p>
          <a:p>
            <a:r>
              <a:rPr kumimoji="1" lang="ja-JP" altLang="en-US" dirty="0" smtClean="0"/>
              <a:t>総額で見ると軍事費は増加していますが、全体的な予算に占める割合はこの通り減っています。</a:t>
            </a:r>
            <a:endParaRPr kumimoji="1" lang="en-US" altLang="ja-JP" dirty="0" smtClean="0"/>
          </a:p>
          <a:p>
            <a:r>
              <a:rPr kumimoji="1" lang="ja-JP" altLang="en-US" dirty="0" smtClean="0"/>
              <a:t>減少した予算はアメリカからの軍事援助でカバーしているのかもしれません。</a:t>
            </a:r>
            <a:endParaRPr kumimoji="1" lang="en-US" altLang="ja-JP" dirty="0" smtClean="0"/>
          </a:p>
          <a:p>
            <a:endParaRPr kumimoji="1" lang="en-US" altLang="ja-JP" dirty="0" smtClean="0"/>
          </a:p>
          <a:p>
            <a:r>
              <a:rPr kumimoji="1" lang="ja-JP" altLang="en-US" dirty="0" smtClean="0"/>
              <a:t>チュニジアはもともと軍事費の予算に占める割合が低い国ですが、近年減少させている傾向は認められます。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14</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Henry and </a:t>
            </a:r>
            <a:r>
              <a:rPr kumimoji="1" lang="en-US" altLang="ja-JP" dirty="0" err="1" smtClean="0"/>
              <a:t>Springborg</a:t>
            </a:r>
            <a:r>
              <a:rPr kumimoji="1" lang="en-US" altLang="ja-JP" dirty="0" smtClean="0"/>
              <a:t> (2010: 193)</a:t>
            </a:r>
            <a:r>
              <a:rPr kumimoji="1" lang="ja-JP" altLang="en-US" dirty="0" err="1" smtClean="0"/>
              <a:t>には</a:t>
            </a:r>
            <a:r>
              <a:rPr kumimoji="1" lang="ja-JP" altLang="en-US" dirty="0" smtClean="0"/>
              <a:t>次のような記述がある。</a:t>
            </a:r>
            <a:endParaRPr kumimoji="1" lang="en-US" altLang="ja-JP" dirty="0" smtClean="0"/>
          </a:p>
          <a:p>
            <a:r>
              <a:rPr kumimoji="1" lang="ja-JP" altLang="en-US" dirty="0" smtClean="0"/>
              <a:t>「軍部に対する大統領の権力に関して言えば、ムバーラクは前任者達よりも有利な位置を占めている。と言うのも、</a:t>
            </a:r>
            <a:r>
              <a:rPr kumimoji="1" lang="en-US" altLang="ja-JP" dirty="0" smtClean="0"/>
              <a:t>2007</a:t>
            </a:r>
            <a:r>
              <a:rPr kumimoji="1" lang="ja-JP" altLang="en-US" dirty="0" smtClean="0"/>
              <a:t>年の憲法改訂によって軍部高官による政権継承が不可能になったためである。」</a:t>
            </a:r>
            <a:endParaRPr kumimoji="1" lang="en-US" altLang="ja-JP" dirty="0" smtClean="0"/>
          </a:p>
          <a:p>
            <a:endParaRPr kumimoji="1" lang="en-US" altLang="ja-JP" dirty="0" smtClean="0"/>
          </a:p>
          <a:p>
            <a:r>
              <a:rPr kumimoji="1" lang="ja-JP" altLang="en-US" dirty="0" smtClean="0"/>
              <a:t>改訂により「議会で少なくとも</a:t>
            </a:r>
            <a:r>
              <a:rPr kumimoji="1" lang="en-US" altLang="ja-JP" dirty="0" smtClean="0"/>
              <a:t>3</a:t>
            </a:r>
            <a:r>
              <a:rPr kumimoji="1" lang="ja-JP" altLang="en-US" dirty="0" smtClean="0"/>
              <a:t>％の議席を有する政党から立候補する」もしくは「無所属の場合、人民議会</a:t>
            </a:r>
            <a:r>
              <a:rPr kumimoji="1" lang="en-US" altLang="ja-JP" dirty="0" smtClean="0"/>
              <a:t>(65</a:t>
            </a:r>
            <a:r>
              <a:rPr kumimoji="1" lang="ja-JP" altLang="en-US" dirty="0" smtClean="0"/>
              <a:t>人以上</a:t>
            </a:r>
            <a:r>
              <a:rPr kumimoji="1" lang="en-US" altLang="ja-JP" dirty="0" smtClean="0"/>
              <a:t>)</a:t>
            </a:r>
            <a:r>
              <a:rPr kumimoji="1" lang="ja-JP" altLang="en-US" dirty="0" smtClean="0"/>
              <a:t>・諮問評議会（</a:t>
            </a:r>
            <a:r>
              <a:rPr kumimoji="1" lang="en-US" altLang="ja-JP" dirty="0" smtClean="0"/>
              <a:t>25</a:t>
            </a:r>
            <a:r>
              <a:rPr kumimoji="1" lang="ja-JP" altLang="en-US" dirty="0" smtClean="0"/>
              <a:t>人以上）・県議会の議員（</a:t>
            </a:r>
            <a:r>
              <a:rPr kumimoji="1" lang="en-US" altLang="ja-JP" dirty="0" smtClean="0"/>
              <a:t>10</a:t>
            </a:r>
            <a:r>
              <a:rPr kumimoji="1" lang="ja-JP" altLang="en-US" dirty="0" smtClean="0"/>
              <a:t>人以上）で計</a:t>
            </a:r>
            <a:r>
              <a:rPr kumimoji="1" lang="en-US" altLang="ja-JP" dirty="0" smtClean="0"/>
              <a:t>250</a:t>
            </a:r>
            <a:r>
              <a:rPr kumimoji="1" lang="ja-JP" altLang="en-US" dirty="0" smtClean="0"/>
              <a:t>人以上の推薦が必要」とある。</a:t>
            </a:r>
            <a:endParaRPr kumimoji="1" lang="en-US" altLang="ja-JP" dirty="0" smtClean="0"/>
          </a:p>
          <a:p>
            <a:r>
              <a:rPr kumimoji="1" lang="en-US" altLang="ja-JP" dirty="0" smtClean="0"/>
              <a:t>2011</a:t>
            </a:r>
            <a:r>
              <a:rPr kumimoji="1" lang="ja-JP" altLang="en-US" dirty="0" smtClean="0"/>
              <a:t>年</a:t>
            </a:r>
            <a:r>
              <a:rPr kumimoji="1" lang="en-US" altLang="ja-JP" dirty="0" smtClean="0"/>
              <a:t>1</a:t>
            </a:r>
            <a:r>
              <a:rPr kumimoji="1" lang="ja-JP" altLang="en-US" dirty="0" smtClean="0"/>
              <a:t>月に副大統領となったオマル・スレイマーンもムハンマド・タンターウィー軍最高評議会議長も</a:t>
            </a:r>
            <a:r>
              <a:rPr kumimoji="1" lang="en-US" altLang="ja-JP" dirty="0" smtClean="0"/>
              <a:t>NDP</a:t>
            </a:r>
            <a:r>
              <a:rPr kumimoji="1" lang="ja-JP" altLang="en-US" dirty="0" smtClean="0"/>
              <a:t>の党籍を持たなかったので、政変が生じていなければ彼らは政治のトップになれなかったと思われる。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軍に対するパトロネージはエジプト経済における広がりの中で捉えることもできる。</a:t>
            </a:r>
            <a:endParaRPr kumimoji="1" lang="en-US" altLang="ja-JP" dirty="0" smtClean="0"/>
          </a:p>
          <a:p>
            <a:r>
              <a:rPr kumimoji="1" lang="en-US" altLang="ja-JP" dirty="0" smtClean="0"/>
              <a:t>Cook (2007: 81)</a:t>
            </a:r>
            <a:r>
              <a:rPr kumimoji="1" lang="ja-JP" altLang="en-US" dirty="0" smtClean="0"/>
              <a:t>によると、エジプト軍は兵器生産から電化製品・靴・農業・食品加工といった民生品調達、および航空・警備・工業技術・土地開墾・旅行等に関するサービス分野にまで手を広げている。</a:t>
            </a:r>
            <a:endParaRPr kumimoji="1" lang="en-US" altLang="ja-JP" dirty="0" smtClean="0"/>
          </a:p>
          <a:p>
            <a:r>
              <a:rPr kumimoji="1" lang="ja-JP" altLang="en-US" dirty="0" smtClean="0"/>
              <a:t>軍部ビジネスへの融資は治安維持の名の下に隠されており、補助金の対象であるために国家予算を圧迫している（</a:t>
            </a:r>
            <a:r>
              <a:rPr kumimoji="1" lang="en-US" altLang="ja-JP" dirty="0" smtClean="0"/>
              <a:t>1980</a:t>
            </a:r>
            <a:r>
              <a:rPr kumimoji="1" lang="ja-JP" altLang="en-US" dirty="0" smtClean="0"/>
              <a:t>年代後半の話）。</a:t>
            </a:r>
            <a:endParaRPr kumimoji="1" lang="en-US" altLang="ja-JP" dirty="0" smtClean="0"/>
          </a:p>
          <a:p>
            <a:endParaRPr kumimoji="1" lang="en-US" altLang="ja-JP" dirty="0" smtClean="0"/>
          </a:p>
          <a:p>
            <a:r>
              <a:rPr kumimoji="1" lang="ja-JP" altLang="en-US" dirty="0" smtClean="0"/>
              <a:t>この部分について近年の動向を知ることは難しく、変化についてもエジプトの専門家ではないので分からない。</a:t>
            </a:r>
            <a:endParaRPr kumimoji="1" lang="en-US" altLang="ja-JP" dirty="0" smtClean="0"/>
          </a:p>
          <a:p>
            <a:r>
              <a:rPr kumimoji="1" lang="ja-JP" altLang="en-US" dirty="0" smtClean="0"/>
              <a:t>資料があれば紹介して欲しいところ。</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16</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この表は中東諸国における指導者の長期支配の状況をまとめたものです。</a:t>
            </a:r>
            <a:endParaRPr kumimoji="1" lang="en-US" altLang="ja-JP" dirty="0" smtClean="0"/>
          </a:p>
          <a:p>
            <a:r>
              <a:rPr kumimoji="1" lang="ja-JP" altLang="en-US" dirty="0" smtClean="0"/>
              <a:t>東欧の共産主義体制やアジア・アフリカの権威主義体制が</a:t>
            </a:r>
            <a:r>
              <a:rPr kumimoji="1" lang="en-US" altLang="ja-JP" dirty="0" smtClean="0"/>
              <a:t>1980</a:t>
            </a:r>
            <a:r>
              <a:rPr kumimoji="1" lang="ja-JP" altLang="en-US" dirty="0" smtClean="0"/>
              <a:t>年代後半までに崩壊したのに対し、中東諸国は「どこ吹く風」のように民主化とは無縁でした。</a:t>
            </a:r>
            <a:endParaRPr kumimoji="1" lang="en-US" altLang="ja-JP" dirty="0" smtClean="0"/>
          </a:p>
          <a:p>
            <a:r>
              <a:rPr kumimoji="1" lang="ja-JP" altLang="en-US" dirty="0" smtClean="0"/>
              <a:t>このため比較政治学では「なぜ中東諸国は民主化しないのか」とか、「なぜ中東の権威主義体制は頑健なのか」という問いが立てられて、問題を解く努力がなされたわけです。</a:t>
            </a:r>
            <a:endParaRPr kumimoji="1" lang="en-US" altLang="ja-JP" dirty="0" smtClean="0"/>
          </a:p>
          <a:p>
            <a:endParaRPr kumimoji="1" lang="en-US" altLang="ja-JP" dirty="0" smtClean="0"/>
          </a:p>
          <a:p>
            <a:r>
              <a:rPr kumimoji="1" lang="ja-JP" altLang="en-US" dirty="0" smtClean="0"/>
              <a:t>ムバーラクは今年の</a:t>
            </a:r>
            <a:r>
              <a:rPr kumimoji="1" lang="en-US" altLang="ja-JP" dirty="0" smtClean="0"/>
              <a:t>9</a:t>
            </a:r>
            <a:r>
              <a:rPr kumimoji="1" lang="ja-JP" altLang="en-US" dirty="0" smtClean="0"/>
              <a:t>月まで権力を維持していればちょうど</a:t>
            </a:r>
            <a:r>
              <a:rPr kumimoji="1" lang="en-US" altLang="ja-JP" dirty="0" smtClean="0"/>
              <a:t>30</a:t>
            </a:r>
            <a:r>
              <a:rPr kumimoji="1" lang="ja-JP" altLang="en-US" dirty="0" smtClean="0"/>
              <a:t>年、ベンアリーも</a:t>
            </a:r>
            <a:r>
              <a:rPr kumimoji="1" lang="en-US" altLang="ja-JP" dirty="0" smtClean="0"/>
              <a:t>10</a:t>
            </a:r>
            <a:r>
              <a:rPr kumimoji="1" lang="ja-JP" altLang="en-US" dirty="0" smtClean="0"/>
              <a:t>月まで政権を保持していれば</a:t>
            </a:r>
            <a:r>
              <a:rPr kumimoji="1" lang="en-US" altLang="ja-JP" dirty="0" smtClean="0"/>
              <a:t>24</a:t>
            </a:r>
            <a:r>
              <a:rPr kumimoji="1" lang="ja-JP" altLang="en-US" dirty="0" smtClean="0"/>
              <a:t>年統治したことになります。</a:t>
            </a:r>
            <a:endParaRPr kumimoji="1" lang="en-US" altLang="ja-JP" dirty="0" smtClean="0"/>
          </a:p>
          <a:p>
            <a:r>
              <a:rPr kumimoji="1" lang="ja-JP" altLang="en-US" dirty="0" smtClean="0"/>
              <a:t>赤信号が点いて、この</a:t>
            </a:r>
            <a:r>
              <a:rPr kumimoji="1" lang="en-US" altLang="ja-JP" dirty="0" smtClean="0"/>
              <a:t>2</a:t>
            </a:r>
            <a:r>
              <a:rPr kumimoji="1" lang="ja-JP" altLang="en-US" dirty="0" smtClean="0"/>
              <a:t>ヶ国の政権は倒れました。</a:t>
            </a:r>
            <a:endParaRPr kumimoji="1" lang="en-US" altLang="ja-JP" dirty="0" smtClean="0"/>
          </a:p>
          <a:p>
            <a:endParaRPr kumimoji="1" lang="en-US" altLang="ja-JP" dirty="0" smtClean="0"/>
          </a:p>
          <a:p>
            <a:r>
              <a:rPr kumimoji="1" lang="ja-JP" altLang="en-US" dirty="0" smtClean="0"/>
              <a:t>黄信号が灯っているのはデモと騒乱が続いている国です。アルジェリア、イラン、ヨルダン、モロッコ、オマーンには黄信号を点しませんでしたが、反政府デモは生じました。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権威主義体制をさらに分類すると、軍事政権・個人支配・一党支配と分けることができます。「権威主義体制とは何か」と問うこともできますが、それは学部専門課程の講義で扱うので、ここでは割愛します。</a:t>
            </a:r>
            <a:endParaRPr kumimoji="1" lang="en-US" altLang="ja-JP" dirty="0" smtClean="0"/>
          </a:p>
          <a:p>
            <a:endParaRPr kumimoji="1" lang="en-US" altLang="ja-JP" dirty="0" smtClean="0"/>
          </a:p>
          <a:p>
            <a:r>
              <a:rPr kumimoji="1" lang="ja-JP" altLang="en-US" dirty="0" smtClean="0"/>
              <a:t>軍事政権は（スライドの文面を読み上げる）という特徴があります。制約になるのは、軍部がしばしば内閣よりも自身の存続を優先しようとすることです。</a:t>
            </a:r>
            <a:endParaRPr kumimoji="1" lang="en-US" altLang="ja-JP" dirty="0" smtClean="0"/>
          </a:p>
          <a:p>
            <a:r>
              <a:rPr kumimoji="1" lang="ja-JP" altLang="en-US" dirty="0" smtClean="0"/>
              <a:t>ゆえに政治的危機に直面したとき、政権を放棄して兵舎に帰ってしまう傾向があります。</a:t>
            </a:r>
            <a:endParaRPr kumimoji="1" lang="en-US" altLang="ja-JP" dirty="0" smtClean="0"/>
          </a:p>
          <a:p>
            <a:endParaRPr kumimoji="1" lang="en-US" altLang="ja-JP" dirty="0" smtClean="0"/>
          </a:p>
          <a:p>
            <a:r>
              <a:rPr kumimoji="1" lang="ja-JP" altLang="en-US" dirty="0" smtClean="0"/>
              <a:t>個人支配は取り巻きによる賄賂経済、いわゆる「クローニー・キャピタリズム」がはびこりやすい特徴をもちます。</a:t>
            </a:r>
            <a:endParaRPr kumimoji="1" lang="en-US" altLang="ja-JP" dirty="0" smtClean="0"/>
          </a:p>
          <a:p>
            <a:r>
              <a:rPr kumimoji="1" lang="ja-JP" altLang="en-US" dirty="0" smtClean="0"/>
              <a:t>家産的とは国庫をあたかも支配者一族の私的資産のように扱うことです。利益供与と治安機関による監視は他の権威主義体制でも共通します。</a:t>
            </a:r>
            <a:endParaRPr kumimoji="1" lang="en-US" altLang="ja-JP" dirty="0" smtClean="0"/>
          </a:p>
          <a:p>
            <a:endParaRPr kumimoji="1" lang="en-US" altLang="ja-JP" dirty="0" smtClean="0"/>
          </a:p>
          <a:p>
            <a:r>
              <a:rPr kumimoji="1" lang="ja-JP" altLang="en-US" dirty="0" smtClean="0"/>
              <a:t>支配政党は（スライドの文面を読み上げる）という特徴があります。組織が大きくなると党幹部や一般党員の出自は多様で利害関係は複雑になるので、制度的に調整する必要があります。</a:t>
            </a:r>
            <a:endParaRPr kumimoji="1" lang="en-US" altLang="ja-JP" dirty="0" smtClean="0"/>
          </a:p>
          <a:p>
            <a:r>
              <a:rPr kumimoji="1" lang="ja-JP" altLang="en-US" dirty="0" smtClean="0"/>
              <a:t>調整機能に優れた政党組織は強靱です。そのため「支配政党が国家独立前に結成されていたか否かがカギになる」と主張する研究もあります。</a:t>
            </a:r>
            <a:endParaRPr kumimoji="1" lang="en-US" altLang="ja-JP" dirty="0" smtClean="0"/>
          </a:p>
          <a:p>
            <a:r>
              <a:rPr kumimoji="1" lang="ja-JP" altLang="en-US" dirty="0" smtClean="0"/>
              <a:t>統計分析を行った研究によると、支配政党による統治が最も長期間維持され、次に個人支配、そして軍事政権の順に統治の期間が短くなる傾向があると言われています。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3</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中東の権威主義体制が他の地域と比較して、より頑健であると言われるのはなぜでしょうか。中東地域に特徴的な二つの仮説があります。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ひとつは「レンティア国家仮説」です。</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レント</a:t>
            </a:r>
            <a:r>
              <a:rPr lang="en-US" altLang="ja-JP" dirty="0" smtClean="0"/>
              <a:t>(</a:t>
            </a:r>
            <a:r>
              <a:rPr lang="ja-JP" altLang="en-US" dirty="0" smtClean="0"/>
              <a:t>外生的収入</a:t>
            </a:r>
            <a:r>
              <a:rPr lang="en-US" altLang="ja-JP" dirty="0" smtClean="0"/>
              <a:t>)</a:t>
            </a:r>
            <a:r>
              <a:rPr lang="ja-JP" altLang="en-US" dirty="0" smtClean="0"/>
              <a:t>に歳入を依存できる国家は権威主義体制を持続させられる、というものです。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国庫への歳入を徴税に依存しなくても良いため、政府は必要な公共支出をレントの許す限り行うことができます。湾岸産油国が代表的なレンティア国家と言われています。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これらの国々では国民の負担する電気代や水道代、教育費が無償だったり、安価だったりします。その代わり国民の政治に対する要求ルートは制限されています。まさしく「代表なくして課税無し」です。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もうひとつは「王朝君主制仮説」です。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君主制国家のうち、王族が閣僚に就任できる体制は就任できない体制と比べて、王政が持続しやすい、というものです。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この学説は「同じ君主制国家だったにもかかわらず、ある王政は今日まで維持され、ある王政はクーデタで倒されたのはなぜか」という問いに答えたものです。</a:t>
            </a:r>
            <a:endParaRPr lang="en-US" altLang="ja-JP" dirty="0" smtClean="0"/>
          </a:p>
          <a:p>
            <a:endParaRPr kumimoji="1" lang="en-US" altLang="ja-JP" dirty="0" smtClean="0"/>
          </a:p>
          <a:p>
            <a:r>
              <a:rPr kumimoji="1" lang="ja-JP" altLang="en-US" dirty="0" smtClean="0"/>
              <a:t>君主制は王位継承のルールが明確なため、後継者争いによって国政が混乱しにくく、体制が頑健な性質を持ちます。</a:t>
            </a:r>
            <a:endParaRPr kumimoji="1" lang="en-US" altLang="ja-JP" dirty="0" smtClean="0"/>
          </a:p>
          <a:p>
            <a:r>
              <a:rPr kumimoji="1" lang="ja-JP" altLang="en-US" dirty="0" smtClean="0"/>
              <a:t>エジプトやリビア、イランは現在の政権ができる前は王政でした。イラク王政やアフガニスタン王政もクーデタで倒された過去があります。</a:t>
            </a:r>
            <a:endParaRPr kumimoji="1" lang="en-US" altLang="ja-JP" dirty="0" smtClean="0"/>
          </a:p>
          <a:p>
            <a:r>
              <a:rPr kumimoji="1" lang="ja-JP" altLang="en-US" dirty="0" smtClean="0"/>
              <a:t>倒された王政に共通するのは「王族が閣僚に就任できない」という事実でした。国政に参加できるのは国王だけで、首相をはじめとする閣僚は技術官僚（テクノクラート）で固めていました。</a:t>
            </a:r>
            <a:endParaRPr kumimoji="1" lang="en-US" altLang="ja-JP" dirty="0" smtClean="0"/>
          </a:p>
          <a:p>
            <a:r>
              <a:rPr kumimoji="1" lang="ja-JP" altLang="en-US" dirty="0" smtClean="0"/>
              <a:t>そのためクーデタの危機に際して、王族は国王を助けるインセンティブ（動機付け）を持たなかったのです。王朝君主制では王族が国政に参加できるので、体制維持に協力するインセンティブがあります。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体制が崩壊したチュニジアとエジプトの場合を考えてみます。</a:t>
            </a:r>
            <a:endParaRPr kumimoji="1" lang="en-US" altLang="ja-JP" dirty="0" smtClean="0"/>
          </a:p>
          <a:p>
            <a:endParaRPr kumimoji="1" lang="en-US" altLang="ja-JP" dirty="0" smtClean="0"/>
          </a:p>
          <a:p>
            <a:r>
              <a:rPr kumimoji="1" lang="ja-JP" altLang="en-US" dirty="0" smtClean="0"/>
              <a:t>両国ともレント（外生的収入）に依存した経済構造ではありません。</a:t>
            </a:r>
            <a:endParaRPr kumimoji="1" lang="en-US" altLang="ja-JP" dirty="0" smtClean="0"/>
          </a:p>
          <a:p>
            <a:r>
              <a:rPr kumimoji="1" lang="ja-JP" altLang="en-US" dirty="0" smtClean="0"/>
              <a:t>また両国とも共和制国家であり、王朝君主制による体制維持のロジックがあてはまりません。</a:t>
            </a:r>
            <a:endParaRPr kumimoji="1" lang="en-US" altLang="ja-JP" dirty="0" smtClean="0"/>
          </a:p>
          <a:p>
            <a:endParaRPr kumimoji="1" lang="en-US" altLang="ja-JP" dirty="0" smtClean="0"/>
          </a:p>
          <a:p>
            <a:r>
              <a:rPr kumimoji="1" lang="ja-JP" altLang="en-US" dirty="0" smtClean="0"/>
              <a:t>よって体制の頑健性は別の要因に求められます。そのポイントは、個人独裁の特徴と支配政党の存在に求められるでしょう。</a:t>
            </a:r>
            <a:endParaRPr kumimoji="1" lang="en-US" altLang="ja-JP" dirty="0" smtClean="0"/>
          </a:p>
          <a:p>
            <a:r>
              <a:rPr kumimoji="1" lang="ja-JP" altLang="en-US" dirty="0" smtClean="0"/>
              <a:t>さらに体制を擁護する存在としての軍部を挙げることができます。</a:t>
            </a:r>
            <a:endParaRPr kumimoji="1" lang="en-US" altLang="ja-JP" dirty="0" smtClean="0"/>
          </a:p>
          <a:p>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ここでは支配政党に着目してみます。支配政党の体制安定化メカニズムは以下の</a:t>
            </a:r>
            <a:r>
              <a:rPr kumimoji="1" lang="en-US" altLang="ja-JP" dirty="0" smtClean="0"/>
              <a:t>3</a:t>
            </a:r>
            <a:r>
              <a:rPr kumimoji="1" lang="ja-JP" altLang="en-US" dirty="0" smtClean="0"/>
              <a:t>点にあります。すなわち、「</a:t>
            </a:r>
            <a:r>
              <a:rPr lang="ja-JP" altLang="en-US" dirty="0" smtClean="0"/>
              <a:t>他の権威主義支配よりも広い利益供与を行う」</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「野党へのコオプテーション（取り込み）を働きかけて危機を回避する」「後継者選抜が制度化されており、混乱が少ない」という三点です。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最後の点は例外があるので、ここでは最初の二点に注目してみます。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まず、利益供与について考えてみます。</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エジプトでは実質賃金の低下にも関わらず政府部門の仕事を求める高学歴の若年労働者は少なく</a:t>
            </a:r>
            <a:r>
              <a:rPr kumimoji="1" lang="ja-JP" altLang="en-US" sz="1200" kern="1200" dirty="0" smtClean="0">
                <a:solidFill>
                  <a:schemeClr val="tx1"/>
                </a:solidFill>
                <a:latin typeface="+mn-lt"/>
                <a:ea typeface="+mn-ea"/>
                <a:cs typeface="+mn-cs"/>
              </a:rPr>
              <a:t>ありません</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その理由として失業の不安がほとんどなく、社会的に評価が高いこと、そして副業が認められていること、年金が保障されていることが挙げられ</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また中間管理職以上であれば賄賂などのレント収入を期待でき、垂直的に組織されたパトロネージ・ネットワークのメンバーになれるために付加的な価値が期待でき</a:t>
            </a:r>
            <a:r>
              <a:rPr kumimoji="1" lang="ja-JP" altLang="en-US" sz="1200" kern="1200" dirty="0" smtClean="0">
                <a:solidFill>
                  <a:schemeClr val="tx1"/>
                </a:solidFill>
                <a:latin typeface="+mn-lt"/>
                <a:ea typeface="+mn-ea"/>
                <a:cs typeface="+mn-cs"/>
              </a:rPr>
              <a:t>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賞与や年金を通じた</a:t>
            </a:r>
            <a:r>
              <a:rPr kumimoji="1" lang="ja-JP" altLang="en-US" sz="1200" kern="1200" dirty="0" smtClean="0">
                <a:solidFill>
                  <a:schemeClr val="tx1"/>
                </a:solidFill>
                <a:latin typeface="+mn-lt"/>
                <a:ea typeface="+mn-ea"/>
                <a:cs typeface="+mn-cs"/>
              </a:rPr>
              <a:t>公務員の</a:t>
            </a:r>
            <a:r>
              <a:rPr kumimoji="1" lang="ja-JP" altLang="ja-JP" sz="1200" kern="1200" dirty="0" smtClean="0">
                <a:solidFill>
                  <a:schemeClr val="tx1"/>
                </a:solidFill>
                <a:latin typeface="+mn-lt"/>
                <a:ea typeface="+mn-ea"/>
                <a:cs typeface="+mn-cs"/>
              </a:rPr>
              <a:t>動員はナーセル政権とサーダート政権においても行われて</a:t>
            </a:r>
            <a:r>
              <a:rPr kumimoji="1" lang="ja-JP" altLang="en-US" sz="1200" kern="1200" dirty="0" smtClean="0">
                <a:solidFill>
                  <a:schemeClr val="tx1"/>
                </a:solidFill>
                <a:latin typeface="+mn-lt"/>
                <a:ea typeface="+mn-ea"/>
                <a:cs typeface="+mn-cs"/>
              </a:rPr>
              <a:t>いました。</a:t>
            </a:r>
            <a:r>
              <a:rPr kumimoji="1" lang="ja-JP" altLang="ja-JP" sz="1200" kern="1200" dirty="0" smtClean="0">
                <a:solidFill>
                  <a:schemeClr val="tx1"/>
                </a:solidFill>
                <a:latin typeface="+mn-lt"/>
                <a:ea typeface="+mn-ea"/>
                <a:cs typeface="+mn-cs"/>
              </a:rPr>
              <a:t>ムバーラク政権においてはこれが投票参加のインセンティブ装置として用いられ</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エジプト政府は</a:t>
            </a:r>
            <a:r>
              <a:rPr kumimoji="1" lang="en-US" altLang="ja-JP" sz="1200" kern="1200" dirty="0" smtClean="0">
                <a:solidFill>
                  <a:schemeClr val="tx1"/>
                </a:solidFill>
                <a:latin typeface="+mn-lt"/>
                <a:ea typeface="+mn-ea"/>
                <a:cs typeface="+mn-cs"/>
              </a:rPr>
              <a:t>1984</a:t>
            </a:r>
            <a:r>
              <a:rPr kumimoji="1" lang="ja-JP" altLang="ja-JP" sz="1200" kern="1200" dirty="0" smtClean="0">
                <a:solidFill>
                  <a:schemeClr val="tx1"/>
                </a:solidFill>
                <a:latin typeface="+mn-lt"/>
                <a:ea typeface="+mn-ea"/>
                <a:cs typeface="+mn-cs"/>
              </a:rPr>
              <a:t>年には政府部門労働者の年間賞与を</a:t>
            </a:r>
            <a:r>
              <a:rPr kumimoji="1" lang="en-US" altLang="ja-JP" sz="1200" kern="1200" dirty="0" smtClean="0">
                <a:solidFill>
                  <a:schemeClr val="tx1"/>
                </a:solidFill>
                <a:latin typeface="+mn-lt"/>
                <a:ea typeface="+mn-ea"/>
                <a:cs typeface="+mn-cs"/>
              </a:rPr>
              <a:t>33</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1990</a:t>
            </a:r>
            <a:r>
              <a:rPr kumimoji="1" lang="ja-JP" altLang="ja-JP" sz="1200" kern="1200" dirty="0" smtClean="0">
                <a:solidFill>
                  <a:schemeClr val="tx1"/>
                </a:solidFill>
                <a:latin typeface="+mn-lt"/>
                <a:ea typeface="+mn-ea"/>
                <a:cs typeface="+mn-cs"/>
              </a:rPr>
              <a:t>年には四半期賞与を</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1995</a:t>
            </a:r>
            <a:r>
              <a:rPr kumimoji="1" lang="ja-JP" altLang="ja-JP" sz="1200" kern="1200" dirty="0" smtClean="0">
                <a:solidFill>
                  <a:schemeClr val="tx1"/>
                </a:solidFill>
                <a:latin typeface="+mn-lt"/>
                <a:ea typeface="+mn-ea"/>
                <a:cs typeface="+mn-cs"/>
              </a:rPr>
              <a:t>年の人民議会選挙前には</a:t>
            </a:r>
            <a:r>
              <a:rPr kumimoji="1" lang="en-US" altLang="ja-JP" sz="1200" kern="1200" dirty="0" smtClean="0">
                <a:solidFill>
                  <a:schemeClr val="tx1"/>
                </a:solidFill>
                <a:latin typeface="+mn-lt"/>
                <a:ea typeface="+mn-ea"/>
                <a:cs typeface="+mn-cs"/>
              </a:rPr>
              <a:t>10</a:t>
            </a:r>
            <a:r>
              <a:rPr kumimoji="1" lang="ja-JP" altLang="ja-JP" sz="1200" kern="1200" dirty="0" smtClean="0">
                <a:solidFill>
                  <a:schemeClr val="tx1"/>
                </a:solidFill>
                <a:latin typeface="+mn-lt"/>
                <a:ea typeface="+mn-ea"/>
                <a:cs typeface="+mn-cs"/>
              </a:rPr>
              <a:t>％引き上げ</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同様に</a:t>
            </a:r>
            <a:r>
              <a:rPr kumimoji="1" lang="en-US" altLang="ja-JP" sz="1200" kern="1200" dirty="0" smtClean="0">
                <a:solidFill>
                  <a:schemeClr val="tx1"/>
                </a:solidFill>
                <a:latin typeface="+mn-lt"/>
                <a:ea typeface="+mn-ea"/>
                <a:cs typeface="+mn-cs"/>
              </a:rPr>
              <a:t>2000</a:t>
            </a:r>
            <a:r>
              <a:rPr kumimoji="1" lang="ja-JP" altLang="ja-JP" sz="1200" kern="1200" dirty="0" smtClean="0">
                <a:solidFill>
                  <a:schemeClr val="tx1"/>
                </a:solidFill>
                <a:latin typeface="+mn-lt"/>
                <a:ea typeface="+mn-ea"/>
                <a:cs typeface="+mn-cs"/>
              </a:rPr>
              <a:t>年と</a:t>
            </a:r>
            <a:r>
              <a:rPr kumimoji="1" lang="en-US" altLang="ja-JP" sz="1200" kern="1200" dirty="0" smtClean="0">
                <a:solidFill>
                  <a:schemeClr val="tx1"/>
                </a:solidFill>
                <a:latin typeface="+mn-lt"/>
                <a:ea typeface="+mn-ea"/>
                <a:cs typeface="+mn-cs"/>
              </a:rPr>
              <a:t>2005</a:t>
            </a:r>
            <a:r>
              <a:rPr kumimoji="1" lang="ja-JP" altLang="ja-JP" sz="1200" kern="1200" dirty="0" smtClean="0">
                <a:solidFill>
                  <a:schemeClr val="tx1"/>
                </a:solidFill>
                <a:latin typeface="+mn-lt"/>
                <a:ea typeface="+mn-ea"/>
                <a:cs typeface="+mn-cs"/>
              </a:rPr>
              <a:t>年にも賞与の引き上げを行ってい</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。総選挙と賞与増額のタイミングが一致していることは明白で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それ以外の一般的な利益供与としてはスライドに示した項目が挙げられます。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コオプテーションを直訳すると「取り込み」という意味になります。政権与党が野党勢力を取り込むイメージです。ではなぜ取り込む必要があるのでしょうか。</a:t>
            </a:r>
            <a:endParaRPr kumimoji="1" lang="en-US" altLang="ja-JP" dirty="0" smtClean="0"/>
          </a:p>
          <a:p>
            <a:r>
              <a:rPr kumimoji="1" lang="ja-JP" altLang="en-US" dirty="0" smtClean="0"/>
              <a:t>その理由は権威主義体制がしばしば直面する数々の危機です。経済危機やら犯罪の増加といった社会不安において、政権はしばしば野党勢力に協力を求めます。</a:t>
            </a:r>
            <a:endParaRPr kumimoji="1" lang="en-US" altLang="ja-JP" dirty="0" smtClean="0"/>
          </a:p>
          <a:p>
            <a:r>
              <a:rPr kumimoji="1" lang="ja-JP" altLang="en-US" dirty="0" smtClean="0"/>
              <a:t>その際、重要な政治ポストを提供するなどの利益分配や、野党が望む政策や予算配分の実現を約束します。これがコオプテーションです。</a:t>
            </a:r>
            <a:endParaRPr kumimoji="1" lang="en-US" altLang="ja-JP" dirty="0" smtClean="0"/>
          </a:p>
          <a:p>
            <a:endParaRPr kumimoji="1" lang="en-US" altLang="ja-JP" dirty="0" smtClean="0"/>
          </a:p>
          <a:p>
            <a:r>
              <a:rPr kumimoji="1" lang="ja-JP" altLang="en-US" dirty="0" smtClean="0"/>
              <a:t>上の写真はエジプトの「国民対話」の様子です。国民対話は目に見えるコオプテーションの場です。</a:t>
            </a:r>
            <a:endParaRPr kumimoji="1" lang="en-US" altLang="ja-JP" dirty="0" smtClean="0"/>
          </a:p>
          <a:p>
            <a:r>
              <a:rPr kumimoji="1" lang="ja-JP" altLang="en-US" dirty="0" smtClean="0"/>
              <a:t>野党が与党にだまされることがないように、また与党が野党を欺いたりしないよう公開の場で行うのだと考えられます。</a:t>
            </a:r>
            <a:endParaRPr kumimoji="1" lang="en-US" altLang="ja-JP" dirty="0" smtClean="0"/>
          </a:p>
          <a:p>
            <a:endParaRPr kumimoji="1" lang="en-US" altLang="ja-JP" dirty="0" smtClean="0"/>
          </a:p>
          <a:p>
            <a:r>
              <a:rPr kumimoji="1" lang="ja-JP" altLang="en-US" dirty="0" smtClean="0"/>
              <a:t>下の</a:t>
            </a:r>
            <a:r>
              <a:rPr kumimoji="1" lang="ja-JP" altLang="ja-JP" sz="1200" kern="1200" dirty="0" smtClean="0">
                <a:solidFill>
                  <a:schemeClr val="tx1"/>
                </a:solidFill>
                <a:latin typeface="+mn-lt"/>
                <a:ea typeface="+mn-ea"/>
                <a:cs typeface="+mn-cs"/>
              </a:rPr>
              <a:t>写真は</a:t>
            </a:r>
            <a:r>
              <a:rPr kumimoji="1" lang="ja-JP" altLang="en-US" sz="1200" kern="1200" dirty="0" smtClean="0">
                <a:solidFill>
                  <a:schemeClr val="tx1"/>
                </a:solidFill>
                <a:latin typeface="+mn-lt"/>
                <a:ea typeface="+mn-ea"/>
                <a:cs typeface="+mn-cs"/>
              </a:rPr>
              <a:t>シリア・人民議会</a:t>
            </a:r>
            <a:r>
              <a:rPr kumimoji="1" lang="ja-JP" altLang="ja-JP" sz="1200" kern="1200" dirty="0" smtClean="0">
                <a:solidFill>
                  <a:schemeClr val="tx1"/>
                </a:solidFill>
                <a:latin typeface="+mn-lt"/>
                <a:ea typeface="+mn-ea"/>
                <a:cs typeface="+mn-cs"/>
              </a:rPr>
              <a:t>選挙の選挙区において配布された選挙リストで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。記名は</a:t>
            </a:r>
            <a:r>
              <a:rPr kumimoji="1" lang="ja-JP" altLang="en-US" sz="1200" kern="1200" dirty="0" smtClean="0">
                <a:solidFill>
                  <a:schemeClr val="tx1"/>
                </a:solidFill>
                <a:latin typeface="+mn-lt"/>
                <a:ea typeface="+mn-ea"/>
                <a:cs typeface="+mn-cs"/>
              </a:rPr>
              <a:t>与党連合の</a:t>
            </a:r>
            <a:r>
              <a:rPr kumimoji="1" lang="ja-JP" altLang="ja-JP" sz="1200" kern="1200" dirty="0" smtClean="0">
                <a:solidFill>
                  <a:schemeClr val="tx1"/>
                </a:solidFill>
                <a:latin typeface="+mn-lt"/>
                <a:ea typeface="+mn-ea"/>
                <a:cs typeface="+mn-cs"/>
              </a:rPr>
              <a:t>国民進歩戦線に属する候補者で</a:t>
            </a:r>
            <a:r>
              <a:rPr kumimoji="1" lang="ja-JP" altLang="en-US" sz="1200" kern="1200" dirty="0" smtClean="0">
                <a:solidFill>
                  <a:schemeClr val="tx1"/>
                </a:solidFill>
                <a:latin typeface="+mn-lt"/>
                <a:ea typeface="+mn-ea"/>
                <a:cs typeface="+mn-cs"/>
              </a:rPr>
              <a:t>、</a:t>
            </a:r>
            <a:r>
              <a:rPr kumimoji="1" lang="ja-JP" altLang="en-US" dirty="0" smtClean="0"/>
              <a:t>右側は「農民・労働者」を意味する</a:t>
            </a:r>
            <a:r>
              <a:rPr kumimoji="1" lang="en-US" altLang="ja-JP" dirty="0" smtClean="0"/>
              <a:t>A</a:t>
            </a:r>
            <a:r>
              <a:rPr kumimoji="1" lang="ja-JP" altLang="en-US" dirty="0" smtClean="0"/>
              <a:t>部門。左はそれ以外の</a:t>
            </a:r>
            <a:r>
              <a:rPr kumimoji="1" lang="en-US" altLang="ja-JP" dirty="0" smtClean="0"/>
              <a:t>B</a:t>
            </a:r>
            <a:r>
              <a:rPr kumimoji="1" lang="ja-JP" altLang="en-US" dirty="0" smtClean="0"/>
              <a:t>部門。</a:t>
            </a:r>
            <a:endParaRPr kumimoji="1" lang="en-US" altLang="ja-JP" dirty="0" smtClean="0"/>
          </a:p>
          <a:p>
            <a:r>
              <a:rPr kumimoji="1" lang="ja-JP" altLang="ja-JP" sz="1200" kern="1200" dirty="0" smtClean="0">
                <a:solidFill>
                  <a:schemeClr val="tx1"/>
                </a:solidFill>
                <a:latin typeface="+mn-lt"/>
                <a:ea typeface="+mn-ea"/>
                <a:cs typeface="+mn-cs"/>
              </a:rPr>
              <a:t>有権者は</a:t>
            </a:r>
            <a:r>
              <a:rPr kumimoji="1" lang="ja-JP" altLang="en-US" sz="1200" kern="1200" dirty="0" smtClean="0">
                <a:solidFill>
                  <a:schemeClr val="tx1"/>
                </a:solidFill>
                <a:latin typeface="+mn-lt"/>
                <a:ea typeface="+mn-ea"/>
                <a:cs typeface="+mn-cs"/>
              </a:rPr>
              <a:t>この</a:t>
            </a:r>
            <a:r>
              <a:rPr kumimoji="1" lang="ja-JP" altLang="ja-JP" sz="1200" kern="1200" dirty="0" smtClean="0">
                <a:solidFill>
                  <a:schemeClr val="tx1"/>
                </a:solidFill>
                <a:latin typeface="+mn-lt"/>
                <a:ea typeface="+mn-ea"/>
                <a:cs typeface="+mn-cs"/>
              </a:rPr>
              <a:t>選挙リストを使って投票</a:t>
            </a:r>
            <a:r>
              <a:rPr kumimoji="1" lang="ja-JP" altLang="en-US" sz="1200" kern="1200" dirty="0" smtClean="0">
                <a:solidFill>
                  <a:schemeClr val="tx1"/>
                </a:solidFill>
                <a:latin typeface="+mn-lt"/>
                <a:ea typeface="+mn-ea"/>
                <a:cs typeface="+mn-cs"/>
              </a:rPr>
              <a:t>できます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投票方式から分かるように、シリアではバアス党を中心とした翼賛体制を採っています。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閣僚ポストはバアス党の候補に独占されるわけではなく、体制に協力する政党にも与えられます。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これはコオプテーションが制度化されている事例だと言えます。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では権威主義体制の崩壊を説明する政治学理論を紹介します。</a:t>
            </a:r>
            <a:endParaRPr kumimoji="1" lang="en-US" altLang="ja-JP" dirty="0" smtClean="0"/>
          </a:p>
          <a:p>
            <a:r>
              <a:rPr kumimoji="1" lang="ja-JP" altLang="en-US" dirty="0" smtClean="0"/>
              <a:t>まずシュミッターとオドンネルの「協定」による移行説があります。</a:t>
            </a:r>
            <a:endParaRPr kumimoji="1" lang="en-US" altLang="ja-JP" dirty="0" smtClean="0"/>
          </a:p>
          <a:p>
            <a:r>
              <a:rPr kumimoji="1" lang="ja-JP" altLang="en-US" dirty="0" smtClean="0"/>
              <a:t>政府内にタカ派とハト派の亀裂が生じたとき、ハト派が自由化を宣言し、自由化が進みます。反政府側も穏健派と急進派に分裂します。</a:t>
            </a:r>
            <a:endParaRPr kumimoji="1" lang="en-US" altLang="ja-JP" dirty="0" smtClean="0"/>
          </a:p>
          <a:p>
            <a:r>
              <a:rPr kumimoji="1" lang="ja-JP" altLang="en-US" dirty="0" smtClean="0"/>
              <a:t>政府内ハト派は反政府穏健派を戦略的同盟者と見なして接触します。政治過程の中で政府内ハト派と反政府穏健派とのパワーバランスが変化し、「協定」を結んで自由選挙の実施にこぎ着けます。</a:t>
            </a:r>
            <a:endParaRPr kumimoji="1" lang="en-US" altLang="ja-JP" dirty="0" smtClean="0"/>
          </a:p>
          <a:p>
            <a:r>
              <a:rPr kumimoji="1" lang="ja-JP" altLang="en-US" dirty="0" smtClean="0"/>
              <a:t>しかしこのプロセスは実際の例に当てはまりません。スレイマン副大統領は「協定」を結ぶための機会を持ちながら、それが成立することなく体制崩壊へと突き進んだからです。</a:t>
            </a:r>
            <a:endParaRPr kumimoji="1" lang="en-US" altLang="ja-JP" dirty="0" smtClean="0"/>
          </a:p>
          <a:p>
            <a:endParaRPr kumimoji="1" lang="en-US" altLang="ja-JP" dirty="0" smtClean="0"/>
          </a:p>
          <a:p>
            <a:r>
              <a:rPr kumimoji="1" lang="ja-JP" altLang="en-US" dirty="0" smtClean="0"/>
              <a:t>次にハンチントンの</a:t>
            </a:r>
            <a:r>
              <a:rPr kumimoji="1" lang="en-US" altLang="ja-JP" dirty="0" smtClean="0"/>
              <a:t>3</a:t>
            </a:r>
            <a:r>
              <a:rPr kumimoji="1" lang="ja-JP" altLang="en-US" dirty="0" smtClean="0"/>
              <a:t>つの移行経路説を紹介します。</a:t>
            </a:r>
            <a:endParaRPr kumimoji="1" lang="en-US" altLang="ja-JP" dirty="0" smtClean="0"/>
          </a:p>
          <a:p>
            <a:r>
              <a:rPr kumimoji="1" lang="en-US" altLang="ja-JP" dirty="0" smtClean="0"/>
              <a:t>3</a:t>
            </a:r>
            <a:r>
              <a:rPr kumimoji="1" lang="ja-JP" altLang="en-US" dirty="0" err="1" smtClean="0"/>
              <a:t>つの</a:t>
            </a:r>
            <a:r>
              <a:rPr kumimoji="1" lang="ja-JP" altLang="en-US" dirty="0" smtClean="0"/>
              <a:t>移行経路とは、政府による「上からの民主化」（体制改革）、政府と反政府勢力との「協定」による民主化（体制転換）、反政府勢力による「下からの民主化」（体制変革）です。</a:t>
            </a:r>
            <a:endParaRPr kumimoji="1" lang="en-US" altLang="ja-JP" dirty="0" smtClean="0"/>
          </a:p>
          <a:p>
            <a:r>
              <a:rPr kumimoji="1" lang="ja-JP" altLang="en-US" dirty="0" smtClean="0"/>
              <a:t>ここでは体制変革を扱いましょう。体制変革には政府より強力な反体制派の存在が不可欠です。</a:t>
            </a:r>
            <a:endParaRPr kumimoji="1" lang="en-US" altLang="ja-JP" dirty="0" smtClean="0"/>
          </a:p>
          <a:p>
            <a:r>
              <a:rPr kumimoji="1" lang="ja-JP" altLang="en-US" dirty="0" smtClean="0"/>
              <a:t>しかしながら、チュニジア・エジプトともに政府よりも強力な反体制派組織の結束があったとは考えられません。</a:t>
            </a:r>
            <a:endParaRPr kumimoji="1" lang="en-US" altLang="ja-JP" dirty="0" smtClean="0"/>
          </a:p>
          <a:p>
            <a:r>
              <a:rPr kumimoji="1" lang="ja-JP" altLang="en-US" dirty="0" smtClean="0"/>
              <a:t>よってこの二つの理論的説明は中東政変には妥当しないことになります。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ではなぜ権威主義体制は崩壊したのでしょうか？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ここではチュニジア、エジプト、イエメン、バハレーン、シリアなどの事例から体制崩壊メカニズムを考えてみます。</a:t>
            </a:r>
            <a:endParaRPr kumimoji="1" lang="en-US" altLang="ja-JP" dirty="0" smtClean="0"/>
          </a:p>
          <a:p>
            <a:endParaRPr kumimoji="1" lang="en-US" altLang="ja-JP" dirty="0" smtClean="0"/>
          </a:p>
          <a:p>
            <a:r>
              <a:rPr kumimoji="1" lang="ja-JP" altLang="en-US" dirty="0" smtClean="0"/>
              <a:t>私はゲーム理論という分析道具を使うので、この講演ではゲーム理論による分析を試みます。</a:t>
            </a:r>
            <a:endParaRPr kumimoji="1" lang="en-US" altLang="ja-JP" dirty="0" smtClean="0"/>
          </a:p>
          <a:p>
            <a:r>
              <a:rPr kumimoji="1" lang="ja-JP" altLang="en-US" dirty="0" smtClean="0"/>
              <a:t>ゲーム理論とは戦略的状況下での意志決定を扱う理論です。戦略的状況とはある人が意志決定を行う際に別の人による行動の影響を受ける状態のことです。</a:t>
            </a:r>
            <a:endParaRPr kumimoji="1" lang="en-US" altLang="ja-JP" dirty="0" smtClean="0"/>
          </a:p>
          <a:p>
            <a:r>
              <a:rPr kumimoji="1" lang="ja-JP" altLang="en-US" dirty="0" smtClean="0"/>
              <a:t>政治現象では誰もが自分の意志通りに行動できるとは限らず、戦略的状況のために意志決定が難しくなります。この状況下での意志決定とその結果を分析する道具としてゲーム理論は役に立ちます。</a:t>
            </a:r>
            <a:endParaRPr kumimoji="1" lang="en-US" altLang="ja-JP" dirty="0" smtClean="0"/>
          </a:p>
          <a:p>
            <a:r>
              <a:rPr kumimoji="1" lang="ja-JP" altLang="en-US" dirty="0" smtClean="0"/>
              <a:t>先に紹介した「協定」による移行説や移行経路説は現実の体制崩壊事例から帰納的に導いた理論です。これに対して、ゲーム理論は演繹的な理論です。</a:t>
            </a:r>
            <a:endParaRPr kumimoji="1" lang="en-US" altLang="ja-JP" dirty="0" smtClean="0"/>
          </a:p>
          <a:p>
            <a:endParaRPr kumimoji="1" lang="en-US" altLang="ja-JP" dirty="0" smtClean="0"/>
          </a:p>
          <a:p>
            <a:r>
              <a:rPr kumimoji="1" lang="ja-JP" altLang="en-US" dirty="0" smtClean="0"/>
              <a:t>ゲーム理論の構成要素は「プレイヤー（意志決定者）」、「戦略（選択肢および選択肢の組み合わせ）」、「利得（行動の結果得られる利益）」の</a:t>
            </a:r>
            <a:r>
              <a:rPr kumimoji="1" lang="en-US" altLang="ja-JP" dirty="0" smtClean="0"/>
              <a:t>3</a:t>
            </a:r>
            <a:r>
              <a:rPr kumimoji="1" lang="ja-JP" altLang="en-US" dirty="0" smtClean="0"/>
              <a:t>つです。</a:t>
            </a:r>
            <a:endParaRPr kumimoji="1" lang="en-US" altLang="ja-JP" dirty="0" smtClean="0"/>
          </a:p>
          <a:p>
            <a:r>
              <a:rPr kumimoji="1" lang="ja-JP" altLang="en-US" dirty="0" smtClean="0"/>
              <a:t>手元の資料をご覧ください。</a:t>
            </a:r>
            <a:endParaRPr kumimoji="1" lang="en-US" altLang="ja-JP" dirty="0" smtClean="0"/>
          </a:p>
          <a:p>
            <a:r>
              <a:rPr kumimoji="1" lang="ja-JP" altLang="en-US" dirty="0" smtClean="0"/>
              <a:t>このゲームのプレイヤーは市民、政府、軍部の三者とします。</a:t>
            </a:r>
            <a:endParaRPr kumimoji="1" lang="en-US" altLang="ja-JP" dirty="0" smtClean="0"/>
          </a:p>
          <a:p>
            <a:r>
              <a:rPr kumimoji="1" lang="ja-JP" altLang="en-US" dirty="0" smtClean="0"/>
              <a:t>まず政府が今年度の歳入の中から、軍部にパトロネージを配分します。配分するほど体制は頑健になりますが、統治に使えるリソースが減るのでその点が制約になります。</a:t>
            </a:r>
            <a:endParaRPr kumimoji="1" lang="en-US" altLang="ja-JP" dirty="0" smtClean="0"/>
          </a:p>
          <a:p>
            <a:endParaRPr kumimoji="1" lang="en-US" altLang="ja-JP" dirty="0" smtClean="0"/>
          </a:p>
          <a:p>
            <a:r>
              <a:rPr kumimoji="1" lang="ja-JP" altLang="en-US" dirty="0" smtClean="0"/>
              <a:t>あとで説明しますが、ある条件の下で市民が決起します。これが｛デモ｝という戦略です。</a:t>
            </a:r>
            <a:endParaRPr kumimoji="1" lang="en-US" altLang="ja-JP" dirty="0" smtClean="0"/>
          </a:p>
          <a:p>
            <a:r>
              <a:rPr kumimoji="1" lang="ja-JP" altLang="en-US" dirty="0" smtClean="0"/>
              <a:t>市民が決起した場合、軍部はデモを｛抑圧｝するか｛傍観｝するか、どちらかの戦略を選択します。</a:t>
            </a:r>
            <a:endParaRPr kumimoji="1" lang="en-US" altLang="ja-JP" dirty="0" smtClean="0"/>
          </a:p>
          <a:p>
            <a:endParaRPr kumimoji="1" lang="en-US" altLang="ja-JP" dirty="0" smtClean="0"/>
          </a:p>
          <a:p>
            <a:r>
              <a:rPr kumimoji="1" lang="ja-JP" altLang="en-US" dirty="0" smtClean="0"/>
              <a:t>軍部が｛傍観｝した場合、政府は警察などの残った実力装置で市民を｛抑圧｝するか、さもなければ｛下野｝します。</a:t>
            </a:r>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304800"/>
            <a:ext cx="7772400" cy="1143000"/>
          </a:xfrm>
        </p:spPr>
        <p:txBody>
          <a:bodyPr/>
          <a:lstStyle>
            <a:lvl1pPr algn="r">
              <a:defRPr/>
            </a:lvl1pPr>
          </a:lstStyle>
          <a:p>
            <a:r>
              <a:rPr lang="ja-JP" altLang="en-US" smtClean="0"/>
              <a:t>マスタ タイトルの書式設定</a:t>
            </a:r>
            <a:endParaRPr lang="en-US" altLang="ja-JP"/>
          </a:p>
        </p:txBody>
      </p:sp>
      <p:sp>
        <p:nvSpPr>
          <p:cNvPr id="3075" name="Rectangle 3"/>
          <p:cNvSpPr>
            <a:spLocks noGrp="1" noChangeArrowheads="1"/>
          </p:cNvSpPr>
          <p:nvPr>
            <p:ph type="subTitle" idx="1"/>
          </p:nvPr>
        </p:nvSpPr>
        <p:spPr>
          <a:xfrm>
            <a:off x="1143000" y="1447800"/>
            <a:ext cx="7772400" cy="1066800"/>
          </a:xfrm>
        </p:spPr>
        <p:txBody>
          <a:bodyPr/>
          <a:lstStyle>
            <a:lvl1pPr marL="0" indent="0" algn="r">
              <a:buFontTx/>
              <a:buNone/>
              <a:defRPr/>
            </a:lvl1pPr>
          </a:lstStyle>
          <a:p>
            <a:r>
              <a:rPr lang="ja-JP" altLang="en-US" smtClean="0"/>
              <a:t>マスタ サブタイトルの書式設定</a:t>
            </a:r>
            <a:endParaRPr lang="en-US" altLang="ja-JP"/>
          </a:p>
        </p:txBody>
      </p:sp>
      <p:sp>
        <p:nvSpPr>
          <p:cNvPr id="3076" name="Rectangle 4"/>
          <p:cNvSpPr>
            <a:spLocks noGrp="1" noChangeArrowheads="1"/>
          </p:cNvSpPr>
          <p:nvPr>
            <p:ph type="dt" sz="half" idx="2"/>
          </p:nvPr>
        </p:nvSpPr>
        <p:spPr/>
        <p:txBody>
          <a:bodyPr/>
          <a:lstStyle>
            <a:lvl1pPr>
              <a:defRPr>
                <a:solidFill>
                  <a:schemeClr val="tx1"/>
                </a:solidFill>
              </a:defRPr>
            </a:lvl1pPr>
          </a:lstStyle>
          <a:p>
            <a:endParaRPr lang="en-US" altLang="ja-JP" dirty="0"/>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ltLang="ja-JP" dirty="0"/>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AA110BA2-D0B8-42D0-AAB6-5AF227649A8E}" type="slidenum">
              <a:rPr lang="en-US" altLang="ja-JP"/>
              <a:pPr/>
              <a:t>&lt;#&gt;</a:t>
            </a:fld>
            <a:endParaRPr lang="en-US" altLang="ja-JP"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8EE3EA50-0503-449B-A334-753206381906}" type="slidenum">
              <a:rPr lang="en-US" altLang="ja-JP"/>
              <a:pPr/>
              <a:t>&lt;#&gt;</a:t>
            </a:fld>
            <a:endParaRPr lang="en-US" altLang="ja-JP"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47650"/>
            <a:ext cx="2057400" cy="60007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47650"/>
            <a:ext cx="6019800" cy="60007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6D6B83BA-AB1A-41F3-9C78-6504373A8F4F}" type="slidenum">
              <a:rPr lang="en-US" altLang="ja-JP"/>
              <a:pPr/>
              <a:t>&lt;#&gt;</a:t>
            </a:fld>
            <a:endParaRPr lang="en-US" altLang="ja-JP"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1A819073-4118-4C52-9F1E-0D788FE8B03C}" type="slidenum">
              <a:rPr lang="en-US" altLang="ja-JP"/>
              <a:pPr/>
              <a:t>&lt;#&gt;</a:t>
            </a:fld>
            <a:endParaRPr lang="en-US" altLang="ja-JP"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E1C8B6B2-4F8D-4FA6-898B-C6995330A9F0}" type="slidenum">
              <a:rPr lang="en-US" altLang="ja-JP"/>
              <a:pPr/>
              <a:t>&lt;#&gt;</a:t>
            </a:fld>
            <a:endParaRPr lang="en-US" altLang="ja-JP"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6DF5145A-CF89-4F00-A742-560EE93A7549}" type="slidenum">
              <a:rPr lang="en-US" altLang="ja-JP"/>
              <a:pPr/>
              <a:t>&lt;#&gt;</a:t>
            </a:fld>
            <a:endParaRPr lang="en-US" altLang="ja-JP"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endParaRPr lang="en-US" altLang="ja-JP" dirty="0"/>
          </a:p>
        </p:txBody>
      </p:sp>
      <p:sp>
        <p:nvSpPr>
          <p:cNvPr id="9" name="スライド番号プレースホルダ 8"/>
          <p:cNvSpPr>
            <a:spLocks noGrp="1"/>
          </p:cNvSpPr>
          <p:nvPr>
            <p:ph type="sldNum" sz="quarter" idx="12"/>
          </p:nvPr>
        </p:nvSpPr>
        <p:spPr/>
        <p:txBody>
          <a:bodyPr/>
          <a:lstStyle>
            <a:lvl1pPr>
              <a:defRPr/>
            </a:lvl1pPr>
          </a:lstStyle>
          <a:p>
            <a:fld id="{EEDB8D75-9E1A-493B-9A57-5E074ABB552D}" type="slidenum">
              <a:rPr lang="en-US" altLang="ja-JP"/>
              <a:pPr/>
              <a:t>&lt;#&gt;</a:t>
            </a:fld>
            <a:endParaRPr lang="en-US" altLang="ja-JP"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p:txBody>
          <a:bodyPr/>
          <a:lstStyle>
            <a:lvl1pPr>
              <a:defRPr/>
            </a:lvl1pPr>
          </a:lstStyle>
          <a:p>
            <a:fld id="{155D0284-1BF7-49FE-8907-15D2EF2981BA}" type="slidenum">
              <a:rPr lang="en-US" altLang="ja-JP"/>
              <a:pPr/>
              <a:t>&lt;#&gt;</a:t>
            </a:fld>
            <a:endParaRPr lang="en-US" altLang="ja-JP"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fld id="{7F65254A-0D72-45A2-B157-46CD1BE81A06}" type="slidenum">
              <a:rPr lang="en-US" altLang="ja-JP"/>
              <a:pPr/>
              <a:t>&lt;#&gt;</a:t>
            </a:fld>
            <a:endParaRPr lang="en-US" altLang="ja-JP"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76E17809-4F06-41C9-8D11-039775FB2EC3}" type="slidenum">
              <a:rPr lang="en-US" altLang="ja-JP"/>
              <a:pPr/>
              <a:t>&lt;#&gt;</a:t>
            </a:fld>
            <a:endParaRPr lang="en-US" altLang="ja-JP"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E193AE6D-66D1-416E-98AB-44095FFE1ECC}" type="slidenum">
              <a:rPr lang="en-US" altLang="ja-JP"/>
              <a:pPr/>
              <a:t>&lt;#&gt;</a:t>
            </a:fld>
            <a:endParaRPr lang="en-US" altLang="ja-JP"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4765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457200" y="1722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charset="-128"/>
              </a:defRPr>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charset="-128"/>
              </a:defRPr>
            </a:lvl1pPr>
          </a:lstStyle>
          <a:p>
            <a:endParaRPr lang="en-US" altLang="ja-JP"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fld id="{E7472EAC-39BF-427E-9811-E3D80D31C167}" type="slidenum">
              <a:rPr lang="en-US" altLang="ja-JP"/>
              <a:pPr/>
              <a:t>&lt;#&gt;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rtl="0" eaLnBrk="1" fontAlgn="base" hangingPunct="1">
        <a:spcBef>
          <a:spcPct val="0"/>
        </a:spcBef>
        <a:spcAft>
          <a:spcPct val="0"/>
        </a:spcAft>
        <a:defRPr kumimoji="1" sz="4000">
          <a:solidFill>
            <a:schemeClr val="bg1"/>
          </a:solidFill>
          <a:latin typeface="+mj-lt"/>
          <a:ea typeface="+mj-ea"/>
          <a:cs typeface="+mj-cs"/>
        </a:defRPr>
      </a:lvl1pPr>
      <a:lvl2pPr algn="l" rtl="0" eaLnBrk="1" fontAlgn="base" hangingPunct="1">
        <a:spcBef>
          <a:spcPct val="0"/>
        </a:spcBef>
        <a:spcAft>
          <a:spcPct val="0"/>
        </a:spcAft>
        <a:defRPr kumimoji="1" sz="4000">
          <a:solidFill>
            <a:schemeClr val="bg1"/>
          </a:solidFill>
          <a:latin typeface="Arial" charset="0"/>
          <a:cs typeface="Arial" charset="0"/>
        </a:defRPr>
      </a:lvl2pPr>
      <a:lvl3pPr algn="l" rtl="0" eaLnBrk="1" fontAlgn="base" hangingPunct="1">
        <a:spcBef>
          <a:spcPct val="0"/>
        </a:spcBef>
        <a:spcAft>
          <a:spcPct val="0"/>
        </a:spcAft>
        <a:defRPr kumimoji="1" sz="4000">
          <a:solidFill>
            <a:schemeClr val="bg1"/>
          </a:solidFill>
          <a:latin typeface="Arial" charset="0"/>
          <a:cs typeface="Arial" charset="0"/>
        </a:defRPr>
      </a:lvl3pPr>
      <a:lvl4pPr algn="l" rtl="0" eaLnBrk="1" fontAlgn="base" hangingPunct="1">
        <a:spcBef>
          <a:spcPct val="0"/>
        </a:spcBef>
        <a:spcAft>
          <a:spcPct val="0"/>
        </a:spcAft>
        <a:defRPr kumimoji="1" sz="4000">
          <a:solidFill>
            <a:schemeClr val="bg1"/>
          </a:solidFill>
          <a:latin typeface="Arial" charset="0"/>
          <a:cs typeface="Arial" charset="0"/>
        </a:defRPr>
      </a:lvl4pPr>
      <a:lvl5pPr algn="l" rtl="0" eaLnBrk="1" fontAlgn="base" hangingPunct="1">
        <a:spcBef>
          <a:spcPct val="0"/>
        </a:spcBef>
        <a:spcAft>
          <a:spcPct val="0"/>
        </a:spcAft>
        <a:defRPr kumimoji="1" sz="4000">
          <a:solidFill>
            <a:schemeClr val="bg1"/>
          </a:solidFill>
          <a:latin typeface="Arial" charset="0"/>
          <a:cs typeface="Arial" charset="0"/>
        </a:defRPr>
      </a:lvl5pPr>
      <a:lvl6pPr marL="457200" algn="l" rtl="0" eaLnBrk="1" fontAlgn="base" hangingPunct="1">
        <a:spcBef>
          <a:spcPct val="0"/>
        </a:spcBef>
        <a:spcAft>
          <a:spcPct val="0"/>
        </a:spcAft>
        <a:defRPr kumimoji="1" sz="4000">
          <a:solidFill>
            <a:schemeClr val="bg1"/>
          </a:solidFill>
          <a:latin typeface="Arial" charset="0"/>
          <a:cs typeface="Arial" charset="0"/>
        </a:defRPr>
      </a:lvl6pPr>
      <a:lvl7pPr marL="914400" algn="l" rtl="0" eaLnBrk="1" fontAlgn="base" hangingPunct="1">
        <a:spcBef>
          <a:spcPct val="0"/>
        </a:spcBef>
        <a:spcAft>
          <a:spcPct val="0"/>
        </a:spcAft>
        <a:defRPr kumimoji="1" sz="4000">
          <a:solidFill>
            <a:schemeClr val="bg1"/>
          </a:solidFill>
          <a:latin typeface="Arial" charset="0"/>
          <a:cs typeface="Arial" charset="0"/>
        </a:defRPr>
      </a:lvl7pPr>
      <a:lvl8pPr marL="1371600" algn="l" rtl="0" eaLnBrk="1" fontAlgn="base" hangingPunct="1">
        <a:spcBef>
          <a:spcPct val="0"/>
        </a:spcBef>
        <a:spcAft>
          <a:spcPct val="0"/>
        </a:spcAft>
        <a:defRPr kumimoji="1" sz="4000">
          <a:solidFill>
            <a:schemeClr val="bg1"/>
          </a:solidFill>
          <a:latin typeface="Arial" charset="0"/>
          <a:cs typeface="Arial" charset="0"/>
        </a:defRPr>
      </a:lvl8pPr>
      <a:lvl9pPr marL="1828800" algn="l" rtl="0" eaLnBrk="1" fontAlgn="base" hangingPunct="1">
        <a:spcBef>
          <a:spcPct val="0"/>
        </a:spcBef>
        <a:spcAft>
          <a:spcPct val="0"/>
        </a:spcAft>
        <a:defRPr kumimoji="1"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kumimoji="1"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bg1"/>
          </a:solidFill>
          <a:latin typeface="+mn-lt"/>
          <a:cs typeface="+mn-cs"/>
        </a:defRPr>
      </a:lvl2pPr>
      <a:lvl3pPr marL="1143000" indent="-228600" algn="l" rtl="0" eaLnBrk="1" fontAlgn="base" hangingPunct="1">
        <a:spcBef>
          <a:spcPct val="20000"/>
        </a:spcBef>
        <a:spcAft>
          <a:spcPct val="0"/>
        </a:spcAft>
        <a:buChar char="•"/>
        <a:defRPr kumimoji="1" sz="2000">
          <a:solidFill>
            <a:schemeClr val="bg1"/>
          </a:solidFill>
          <a:latin typeface="+mn-lt"/>
          <a:cs typeface="+mn-cs"/>
        </a:defRPr>
      </a:lvl3pPr>
      <a:lvl4pPr marL="1600200" indent="-228600" algn="l" rtl="0" eaLnBrk="1" fontAlgn="base" hangingPunct="1">
        <a:spcBef>
          <a:spcPct val="20000"/>
        </a:spcBef>
        <a:spcAft>
          <a:spcPct val="0"/>
        </a:spcAft>
        <a:buChar char="–"/>
        <a:defRPr kumimoji="1">
          <a:solidFill>
            <a:schemeClr val="bg1"/>
          </a:solidFill>
          <a:latin typeface="+mn-lt"/>
          <a:cs typeface="+mn-cs"/>
        </a:defRPr>
      </a:lvl4pPr>
      <a:lvl5pPr marL="2057400" indent="-228600" algn="l" rtl="0" eaLnBrk="1" fontAlgn="base" hangingPunct="1">
        <a:spcBef>
          <a:spcPct val="20000"/>
        </a:spcBef>
        <a:spcAft>
          <a:spcPct val="0"/>
        </a:spcAft>
        <a:buChar char="»"/>
        <a:defRPr kumimoji="1">
          <a:solidFill>
            <a:schemeClr val="bg1"/>
          </a:solidFill>
          <a:latin typeface="+mn-lt"/>
          <a:cs typeface="+mn-cs"/>
        </a:defRPr>
      </a:lvl5pPr>
      <a:lvl6pPr marL="2514600" indent="-228600" algn="l" rtl="0" eaLnBrk="1" fontAlgn="base" hangingPunct="1">
        <a:spcBef>
          <a:spcPct val="20000"/>
        </a:spcBef>
        <a:spcAft>
          <a:spcPct val="0"/>
        </a:spcAft>
        <a:buChar char="»"/>
        <a:defRPr kumimoji="1">
          <a:solidFill>
            <a:schemeClr val="bg1"/>
          </a:solidFill>
          <a:latin typeface="+mn-lt"/>
          <a:cs typeface="+mn-cs"/>
        </a:defRPr>
      </a:lvl6pPr>
      <a:lvl7pPr marL="2971800" indent="-228600" algn="l" rtl="0" eaLnBrk="1" fontAlgn="base" hangingPunct="1">
        <a:spcBef>
          <a:spcPct val="20000"/>
        </a:spcBef>
        <a:spcAft>
          <a:spcPct val="0"/>
        </a:spcAft>
        <a:buChar char="»"/>
        <a:defRPr kumimoji="1">
          <a:solidFill>
            <a:schemeClr val="bg1"/>
          </a:solidFill>
          <a:latin typeface="+mn-lt"/>
          <a:cs typeface="+mn-cs"/>
        </a:defRPr>
      </a:lvl7pPr>
      <a:lvl8pPr marL="3429000" indent="-228600" algn="l" rtl="0" eaLnBrk="1" fontAlgn="base" hangingPunct="1">
        <a:spcBef>
          <a:spcPct val="20000"/>
        </a:spcBef>
        <a:spcAft>
          <a:spcPct val="0"/>
        </a:spcAft>
        <a:buChar char="»"/>
        <a:defRPr kumimoji="1">
          <a:solidFill>
            <a:schemeClr val="bg1"/>
          </a:solidFill>
          <a:latin typeface="+mn-lt"/>
          <a:cs typeface="+mn-cs"/>
        </a:defRPr>
      </a:lvl8pPr>
      <a:lvl9pPr marL="3886200" indent="-228600" algn="l" rtl="0" eaLnBrk="1" fontAlgn="base" hangingPunct="1">
        <a:spcBef>
          <a:spcPct val="20000"/>
        </a:spcBef>
        <a:spcAft>
          <a:spcPct val="0"/>
        </a:spcAft>
        <a:buChar char="»"/>
        <a:defRPr kumimoji="1">
          <a:solidFill>
            <a:schemeClr val="bg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400" dirty="0" smtClean="0"/>
              <a:t>政治学からみた中東政変</a:t>
            </a:r>
            <a:endParaRPr kumimoji="1" lang="ja-JP" altLang="en-US" sz="4400" dirty="0"/>
          </a:p>
        </p:txBody>
      </p:sp>
      <p:sp>
        <p:nvSpPr>
          <p:cNvPr id="3" name="サブタイトル 2"/>
          <p:cNvSpPr>
            <a:spLocks noGrp="1"/>
          </p:cNvSpPr>
          <p:nvPr>
            <p:ph type="subTitle" idx="1"/>
          </p:nvPr>
        </p:nvSpPr>
        <p:spPr/>
        <p:txBody>
          <a:bodyPr/>
          <a:lstStyle/>
          <a:p>
            <a:r>
              <a:rPr kumimoji="1" lang="ja-JP" altLang="en-US" dirty="0" smtClean="0"/>
              <a:t>権威主義体制はなぜ崩壊したのか？</a:t>
            </a:r>
            <a:endParaRPr kumimoji="1" lang="en-US" altLang="ja-JP" dirty="0" smtClean="0"/>
          </a:p>
          <a:p>
            <a:r>
              <a:rPr lang="ja-JP" altLang="en-US" sz="2400" dirty="0" smtClean="0"/>
              <a:t>浜中　新吾（山形大学）</a:t>
            </a:r>
            <a:endParaRPr kumimoji="1" lang="ja-JP" altLang="en-US" sz="24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54759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en-US" altLang="ja-JP"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a:t>
            </a:r>
            <a:r>
              <a:rPr lang="ja-JP" altLang="en-US" sz="1600" dirty="0" smtClean="0"/>
              <a:t> </a:t>
            </a:r>
            <a:r>
              <a:rPr lang="en-US" altLang="ja-JP" sz="1600" dirty="0" smtClean="0"/>
              <a:t>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p>
          <a:p>
            <a:endParaRPr lang="ja-JP" altLang="ja-JP" sz="1600" dirty="0" smtClean="0"/>
          </a:p>
          <a:p>
            <a:r>
              <a:rPr lang="en-US" altLang="ja-JP" sz="1600" dirty="0" smtClean="0"/>
              <a:t>p</a:t>
            </a:r>
            <a:r>
              <a:rPr lang="en-US" altLang="ja-JP" sz="1600" baseline="-25000" dirty="0" smtClean="0"/>
              <a:t>1</a:t>
            </a:r>
            <a:r>
              <a:rPr lang="ja-JP" altLang="en-US" sz="1600" baseline="-25000" dirty="0" smtClean="0"/>
              <a:t>＞</a:t>
            </a:r>
            <a:r>
              <a:rPr lang="en-US" altLang="ja-JP" sz="1600" dirty="0" smtClean="0"/>
              <a:t>p</a:t>
            </a:r>
            <a:r>
              <a:rPr lang="en-US" altLang="ja-JP" sz="1600" baseline="-25000" dirty="0" smtClean="0"/>
              <a:t>2</a:t>
            </a:r>
            <a:r>
              <a:rPr lang="ja-JP" altLang="en-US" sz="1600" baseline="-25000" dirty="0" smtClean="0"/>
              <a:t>，</a:t>
            </a:r>
            <a:r>
              <a:rPr lang="en-US" altLang="ja-JP" sz="1600" kern="1200" dirty="0" smtClean="0">
                <a:latin typeface="+mj-ea"/>
              </a:rPr>
              <a:t>p</a:t>
            </a:r>
            <a:r>
              <a:rPr lang="en-US" altLang="ja-JP" sz="1600" kern="1200" baseline="-25000" dirty="0" smtClean="0">
                <a:latin typeface="+mj-ea"/>
              </a:rPr>
              <a:t>2</a:t>
            </a:r>
            <a:r>
              <a:rPr lang="en-US" altLang="ja-JP" sz="1600" kern="1200" dirty="0" smtClean="0">
                <a:latin typeface="+mj-ea"/>
              </a:rPr>
              <a:t>+c</a:t>
            </a:r>
            <a:r>
              <a:rPr lang="en-US" altLang="ja-JP" sz="1600" kern="1200" baseline="30000" dirty="0" smtClean="0">
                <a:latin typeface="+mj-ea"/>
              </a:rPr>
              <a:t>d</a:t>
            </a:r>
            <a:r>
              <a:rPr lang="en-US" altLang="ja-JP" sz="1600" kern="1200" dirty="0" smtClean="0">
                <a:latin typeface="+mj-ea"/>
              </a:rPr>
              <a:t> &gt; d</a:t>
            </a:r>
            <a:endParaRPr kumimoji="1" lang="ja-JP" altLang="en-US" sz="1600" dirty="0"/>
          </a:p>
        </p:txBody>
      </p:sp>
      <p:sp>
        <p:nvSpPr>
          <p:cNvPr id="2" name="タイトル 1"/>
          <p:cNvSpPr>
            <a:spLocks noGrp="1"/>
          </p:cNvSpPr>
          <p:nvPr>
            <p:ph type="title"/>
          </p:nvPr>
        </p:nvSpPr>
        <p:spPr/>
        <p:txBody>
          <a:bodyPr/>
          <a:lstStyle/>
          <a:p>
            <a:r>
              <a:rPr kumimoji="1" lang="ja-JP" altLang="en-US" dirty="0" smtClean="0"/>
              <a:t>パトロネージ・ゲーム</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96855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ja-JP" altLang="en-US"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 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endParaRPr lang="ja-JP" altLang="ja-JP" sz="1600" dirty="0" smtClean="0"/>
          </a:p>
          <a:p>
            <a:r>
              <a:rPr lang="en-US" altLang="ja-JP" sz="1600" dirty="0" smtClean="0"/>
              <a:t>p</a:t>
            </a:r>
            <a:r>
              <a:rPr lang="en-US" altLang="ja-JP" sz="1600" baseline="-25000" dirty="0" smtClean="0"/>
              <a:t>1</a:t>
            </a:r>
            <a:r>
              <a:rPr kumimoji="1" lang="en-US" altLang="ja-JP" sz="1600" dirty="0" smtClean="0"/>
              <a:t>=1</a:t>
            </a:r>
            <a:r>
              <a:rPr lang="ja-JP" altLang="en-US" sz="1600" dirty="0" smtClean="0"/>
              <a:t>のとき、市民は服従</a:t>
            </a:r>
            <a:r>
              <a:rPr lang="ja-JP" altLang="en-US" sz="1600" b="1" dirty="0" smtClean="0">
                <a:solidFill>
                  <a:srgbClr val="FF0000"/>
                </a:solidFill>
                <a:effectLst>
                  <a:outerShdw blurRad="38100" dist="38100" dir="2700000" algn="tl">
                    <a:srgbClr val="000000">
                      <a:alpha val="43137"/>
                    </a:srgbClr>
                  </a:outerShdw>
                </a:effectLst>
              </a:rPr>
              <a:t>（赤色）</a:t>
            </a:r>
            <a:endParaRPr lang="en-US" altLang="ja-JP" sz="1600" b="1" dirty="0" smtClean="0">
              <a:solidFill>
                <a:srgbClr val="FF0000"/>
              </a:solidFill>
              <a:effectLst>
                <a:outerShdw blurRad="38100" dist="38100" dir="2700000" algn="tl">
                  <a:srgbClr val="000000">
                    <a:alpha val="43137"/>
                  </a:srgbClr>
                </a:outerShdw>
              </a:effectLst>
            </a:endParaRPr>
          </a:p>
          <a:p>
            <a:r>
              <a:rPr lang="en-US" altLang="ja-JP" sz="1600" dirty="0" smtClean="0">
                <a:latin typeface="+mj-ea"/>
              </a:rPr>
              <a:t>p</a:t>
            </a:r>
            <a:r>
              <a:rPr lang="en-US" altLang="ja-JP" sz="1600" baseline="-25000" dirty="0" smtClean="0">
                <a:latin typeface="+mj-ea"/>
              </a:rPr>
              <a:t>1</a:t>
            </a:r>
            <a:r>
              <a:rPr lang="ja-JP" altLang="en-US" sz="1600" dirty="0" smtClean="0">
                <a:latin typeface="+mj-ea"/>
              </a:rPr>
              <a:t>≠</a:t>
            </a:r>
            <a:r>
              <a:rPr lang="en-US" altLang="ja-JP" sz="1600" dirty="0" smtClean="0">
                <a:latin typeface="+mj-ea"/>
              </a:rPr>
              <a:t>1</a:t>
            </a:r>
            <a:r>
              <a:rPr lang="ja-JP" altLang="en-US" sz="1600" dirty="0" smtClean="0">
                <a:latin typeface="+mj-ea"/>
              </a:rPr>
              <a:t>のとき、</a:t>
            </a:r>
            <a:r>
              <a:rPr lang="en-US" altLang="ja-JP" sz="1600" dirty="0" smtClean="0">
                <a:latin typeface="+mj-ea"/>
              </a:rPr>
              <a:t>0&lt; p</a:t>
            </a:r>
            <a:r>
              <a:rPr lang="en-US" altLang="ja-JP" sz="1600" baseline="-25000" dirty="0" smtClean="0">
                <a:latin typeface="+mj-ea"/>
              </a:rPr>
              <a:t>1 </a:t>
            </a:r>
            <a:r>
              <a:rPr lang="en-US" altLang="ja-JP" sz="1600" dirty="0" smtClean="0">
                <a:latin typeface="+mj-ea"/>
              </a:rPr>
              <a:t>(1-p</a:t>
            </a:r>
            <a:r>
              <a:rPr lang="en-US" altLang="ja-JP" sz="1600" baseline="-25000" dirty="0" smtClean="0">
                <a:latin typeface="+mj-ea"/>
              </a:rPr>
              <a:t>1</a:t>
            </a:r>
            <a:r>
              <a:rPr lang="en-US" altLang="ja-JP" sz="1600" dirty="0" smtClean="0">
                <a:latin typeface="+mj-ea"/>
              </a:rPr>
              <a:t>-c</a:t>
            </a:r>
            <a:r>
              <a:rPr lang="en-US" altLang="ja-JP" sz="1600" baseline="30000" dirty="0" smtClean="0">
                <a:latin typeface="+mj-ea"/>
              </a:rPr>
              <a:t>d</a:t>
            </a:r>
            <a:r>
              <a:rPr lang="en-US" altLang="ja-JP" sz="1600" dirty="0" smtClean="0">
                <a:latin typeface="+mj-ea"/>
              </a:rPr>
              <a:t>)+</a:t>
            </a:r>
            <a:r>
              <a:rPr lang="en-US" altLang="ja-JP" sz="1600" dirty="0" smtClean="0"/>
              <a:t> p</a:t>
            </a:r>
            <a:r>
              <a:rPr lang="en-US" altLang="ja-JP" sz="1600" baseline="-25000" dirty="0" smtClean="0"/>
              <a:t>2</a:t>
            </a:r>
            <a:r>
              <a:rPr lang="en-US" altLang="ja-JP" sz="1600" dirty="0" smtClean="0"/>
              <a:t>(1-p</a:t>
            </a:r>
            <a:r>
              <a:rPr lang="en-US" altLang="ja-JP" sz="1600" baseline="-25000" dirty="0" smtClean="0"/>
              <a:t>1</a:t>
            </a:r>
            <a:r>
              <a:rPr lang="en-US" altLang="ja-JP" sz="1600" dirty="0" smtClean="0"/>
              <a:t>)(1-p</a:t>
            </a:r>
            <a:r>
              <a:rPr lang="en-US" altLang="ja-JP" sz="1600" baseline="-25000" dirty="0" smtClean="0"/>
              <a:t>2</a:t>
            </a:r>
            <a:r>
              <a:rPr lang="en-US" altLang="ja-JP" sz="1600" dirty="0" smtClean="0"/>
              <a:t>-c</a:t>
            </a:r>
            <a:r>
              <a:rPr lang="en-US" altLang="ja-JP" sz="1600" baseline="30000" dirty="0" smtClean="0"/>
              <a:t>d</a:t>
            </a:r>
            <a:r>
              <a:rPr lang="en-US" altLang="ja-JP" sz="1600" dirty="0" smtClean="0"/>
              <a:t>)+(1-p</a:t>
            </a:r>
            <a:r>
              <a:rPr lang="en-US" altLang="ja-JP" sz="1600" baseline="-25000" dirty="0" smtClean="0"/>
              <a:t>2</a:t>
            </a:r>
            <a:r>
              <a:rPr lang="en-US" altLang="ja-JP" sz="1600" dirty="0" smtClean="0"/>
              <a:t>) (1-p</a:t>
            </a:r>
            <a:r>
              <a:rPr lang="en-US" altLang="ja-JP" sz="1600" baseline="-25000" dirty="0" smtClean="0"/>
              <a:t>1</a:t>
            </a:r>
            <a:r>
              <a:rPr lang="en-US" altLang="ja-JP" sz="1600" dirty="0" smtClean="0"/>
              <a:t>)(1-d)</a:t>
            </a:r>
            <a:r>
              <a:rPr lang="ja-JP" altLang="en-US" sz="1600" dirty="0" smtClean="0">
                <a:latin typeface="+mj-ea"/>
              </a:rPr>
              <a:t>ならば</a:t>
            </a:r>
            <a:endParaRPr lang="en-US" altLang="ja-JP" sz="1600" dirty="0" smtClean="0">
              <a:latin typeface="+mj-ea"/>
            </a:endParaRPr>
          </a:p>
          <a:p>
            <a:r>
              <a:rPr lang="ja-JP" altLang="en-US" sz="1600" dirty="0" smtClean="0">
                <a:latin typeface="+mj-ea"/>
              </a:rPr>
              <a:t>市民は決起（</a:t>
            </a:r>
            <a:r>
              <a:rPr lang="en-US" altLang="ja-JP" sz="1600" dirty="0" smtClean="0">
                <a:latin typeface="+mj-ea"/>
              </a:rPr>
              <a:t>{</a:t>
            </a:r>
            <a:r>
              <a:rPr lang="ja-JP" altLang="en-US" sz="1600" dirty="0" smtClean="0">
                <a:latin typeface="+mj-ea"/>
              </a:rPr>
              <a:t>デモ</a:t>
            </a:r>
            <a:r>
              <a:rPr lang="en-US" altLang="ja-JP" sz="1600" dirty="0" smtClean="0">
                <a:latin typeface="+mj-ea"/>
              </a:rPr>
              <a:t>}</a:t>
            </a:r>
            <a:r>
              <a:rPr lang="ja-JP" altLang="en-US" sz="1600" dirty="0" smtClean="0">
                <a:latin typeface="+mj-ea"/>
              </a:rPr>
              <a:t>）</a:t>
            </a:r>
            <a:endParaRPr lang="en-US" altLang="ja-JP" sz="1600" dirty="0" smtClean="0">
              <a:latin typeface="+mj-ea"/>
            </a:endParaRPr>
          </a:p>
          <a:p>
            <a:r>
              <a:rPr lang="ja-JP" altLang="en-US" sz="1600" dirty="0" smtClean="0">
                <a:latin typeface="+mj-ea"/>
              </a:rPr>
              <a:t>しかし</a:t>
            </a:r>
            <a:r>
              <a:rPr lang="en-US" altLang="ja-JP" sz="1600" dirty="0" smtClean="0">
                <a:latin typeface="+mj-ea"/>
              </a:rPr>
              <a:t> </a:t>
            </a:r>
            <a:r>
              <a:rPr lang="en-US" altLang="ja-JP" sz="1600" dirty="0" smtClean="0"/>
              <a:t>{</a:t>
            </a:r>
            <a:r>
              <a:rPr lang="en-US" altLang="ja-JP" sz="1600" dirty="0" err="1" smtClean="0"/>
              <a:t>αd</a:t>
            </a:r>
            <a:r>
              <a:rPr lang="en-US" altLang="ja-JP" sz="1600" dirty="0" smtClean="0">
                <a:latin typeface="+mj-ea"/>
              </a:rPr>
              <a:t>(1-p</a:t>
            </a:r>
            <a:r>
              <a:rPr lang="en-US" altLang="ja-JP" sz="1600" baseline="-25000" dirty="0" smtClean="0">
                <a:latin typeface="+mj-ea"/>
              </a:rPr>
              <a:t>2</a:t>
            </a:r>
            <a:r>
              <a:rPr lang="en-US" altLang="ja-JP" sz="1600" dirty="0" smtClean="0">
                <a:latin typeface="+mj-ea"/>
              </a:rPr>
              <a:t>)+</a:t>
            </a:r>
            <a:r>
              <a:rPr lang="en-US" altLang="ja-JP" sz="1600" dirty="0" err="1" smtClean="0">
                <a:latin typeface="+mj-ea"/>
              </a:rPr>
              <a:t>c</a:t>
            </a:r>
            <a:r>
              <a:rPr lang="en-US" altLang="ja-JP" sz="1600" baseline="30000" dirty="0" err="1" smtClean="0">
                <a:latin typeface="+mj-ea"/>
              </a:rPr>
              <a:t>r</a:t>
            </a:r>
            <a:r>
              <a:rPr lang="en-US" altLang="ja-JP" sz="1600" baseline="30000" dirty="0" smtClean="0">
                <a:latin typeface="+mj-ea"/>
              </a:rPr>
              <a:t>}</a:t>
            </a:r>
            <a:r>
              <a:rPr lang="en-US" altLang="ja-JP" sz="1600" dirty="0" smtClean="0">
                <a:latin typeface="+mj-ea"/>
              </a:rPr>
              <a:t>/p</a:t>
            </a:r>
            <a:r>
              <a:rPr lang="en-US" altLang="ja-JP" sz="1600" baseline="-25000" dirty="0" smtClean="0">
                <a:latin typeface="+mj-ea"/>
              </a:rPr>
              <a:t>1</a:t>
            </a:r>
            <a:r>
              <a:rPr lang="ja-JP" altLang="en-US" sz="1600" dirty="0" smtClean="0">
                <a:latin typeface="+mj-ea"/>
              </a:rPr>
              <a:t>＜</a:t>
            </a:r>
            <a:r>
              <a:rPr lang="en-US" altLang="ja-JP" sz="1600" dirty="0" smtClean="0">
                <a:latin typeface="+mj-ea"/>
              </a:rPr>
              <a:t>R</a:t>
            </a:r>
            <a:r>
              <a:rPr lang="ja-JP" altLang="en-US" sz="1600" dirty="0" smtClean="0">
                <a:latin typeface="+mj-ea"/>
              </a:rPr>
              <a:t>であれば軍部はデモを</a:t>
            </a:r>
            <a:r>
              <a:rPr lang="en-US" altLang="ja-JP" sz="1600" dirty="0" smtClean="0">
                <a:latin typeface="+mj-ea"/>
              </a:rPr>
              <a:t>{</a:t>
            </a:r>
            <a:r>
              <a:rPr lang="ja-JP" altLang="en-US" sz="1600" dirty="0" smtClean="0">
                <a:latin typeface="+mj-ea"/>
              </a:rPr>
              <a:t>抑圧</a:t>
            </a:r>
            <a:r>
              <a:rPr lang="en-US" altLang="ja-JP" sz="1600" dirty="0" smtClean="0">
                <a:latin typeface="+mj-ea"/>
              </a:rPr>
              <a:t>}</a:t>
            </a:r>
            <a:r>
              <a:rPr lang="ja-JP" altLang="en-US" sz="1600" dirty="0" smtClean="0">
                <a:latin typeface="+mj-ea"/>
              </a:rPr>
              <a:t> </a:t>
            </a:r>
            <a:r>
              <a:rPr lang="en-US" altLang="ja-JP" sz="1600" b="1" dirty="0" smtClean="0">
                <a:solidFill>
                  <a:srgbClr val="FFC000"/>
                </a:solidFill>
                <a:effectLst>
                  <a:outerShdw blurRad="38100" dist="38100" dir="2700000" algn="tl">
                    <a:srgbClr val="000000">
                      <a:alpha val="43137"/>
                    </a:srgbClr>
                  </a:outerShdw>
                </a:effectLst>
                <a:latin typeface="+mj-ea"/>
              </a:rPr>
              <a:t>(</a:t>
            </a:r>
            <a:r>
              <a:rPr lang="ja-JP" altLang="en-US" sz="1600" b="1" dirty="0" smtClean="0">
                <a:solidFill>
                  <a:srgbClr val="FFC000"/>
                </a:solidFill>
                <a:effectLst>
                  <a:outerShdw blurRad="38100" dist="38100" dir="2700000" algn="tl">
                    <a:srgbClr val="000000">
                      <a:alpha val="43137"/>
                    </a:srgbClr>
                  </a:outerShdw>
                </a:effectLst>
                <a:latin typeface="+mj-ea"/>
              </a:rPr>
              <a:t>橙色</a:t>
            </a:r>
            <a:r>
              <a:rPr lang="en-US" altLang="ja-JP" sz="1600" b="1" dirty="0" smtClean="0">
                <a:solidFill>
                  <a:srgbClr val="FFC000"/>
                </a:solidFill>
                <a:effectLst>
                  <a:outerShdw blurRad="38100" dist="38100" dir="2700000" algn="tl">
                    <a:srgbClr val="000000">
                      <a:alpha val="43137"/>
                    </a:srgbClr>
                  </a:outerShdw>
                </a:effectLst>
                <a:latin typeface="+mj-ea"/>
              </a:rPr>
              <a:t>)</a:t>
            </a:r>
            <a:endParaRPr lang="en-US" altLang="ja-JP" sz="1600" b="1" dirty="0" smtClean="0">
              <a:solidFill>
                <a:srgbClr val="FFC000"/>
              </a:solidFill>
              <a:effectLst>
                <a:outerShdw blurRad="38100" dist="38100" dir="2700000" algn="tl">
                  <a:srgbClr val="000000">
                    <a:alpha val="43137"/>
                  </a:srgbClr>
                </a:outerShdw>
              </a:effectLst>
            </a:endParaRPr>
          </a:p>
          <a:p>
            <a:endParaRPr kumimoji="1" lang="ja-JP" altLang="en-US" sz="1600" dirty="0"/>
          </a:p>
        </p:txBody>
      </p:sp>
      <p:sp>
        <p:nvSpPr>
          <p:cNvPr id="2" name="タイトル 1"/>
          <p:cNvSpPr>
            <a:spLocks noGrp="1"/>
          </p:cNvSpPr>
          <p:nvPr>
            <p:ph type="title"/>
          </p:nvPr>
        </p:nvSpPr>
        <p:spPr/>
        <p:txBody>
          <a:bodyPr/>
          <a:lstStyle/>
          <a:p>
            <a:r>
              <a:rPr kumimoji="1" lang="ja-JP" altLang="en-US" dirty="0" smtClean="0"/>
              <a:t>証明</a:t>
            </a:r>
            <a:r>
              <a:rPr kumimoji="1" lang="en-US" altLang="ja-JP" dirty="0" smtClean="0"/>
              <a:t>(</a:t>
            </a:r>
            <a:r>
              <a:rPr kumimoji="1" lang="ja-JP" altLang="en-US" dirty="0" smtClean="0"/>
              <a:t>均衡条件の絞り込み</a:t>
            </a:r>
            <a:r>
              <a:rPr kumimoji="1" lang="en-US" altLang="ja-JP" dirty="0" smtClean="0"/>
              <a:t>)</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1" name="直線コネクタ 10"/>
          <p:cNvCxnSpPr/>
          <p:nvPr/>
        </p:nvCxnSpPr>
        <p:spPr bwMode="auto">
          <a:xfrm flipV="1">
            <a:off x="1403648" y="4509120"/>
            <a:ext cx="936104" cy="504056"/>
          </a:xfrm>
          <a:prstGeom prst="line">
            <a:avLst/>
          </a:prstGeom>
          <a:solidFill>
            <a:schemeClr val="accent1"/>
          </a:solidFill>
          <a:ln w="60325" cap="flat" cmpd="sng" algn="ctr">
            <a:solidFill>
              <a:srgbClr val="FF0000"/>
            </a:solidFill>
            <a:prstDash val="solid"/>
            <a:round/>
            <a:headEnd type="none" w="med" len="med"/>
            <a:tailEnd type="none" w="med" len="med"/>
          </a:ln>
          <a:effectLst/>
        </p:spPr>
      </p:cxnSp>
      <p:cxnSp>
        <p:nvCxnSpPr>
          <p:cNvPr id="14" name="直線コネクタ 13"/>
          <p:cNvCxnSpPr/>
          <p:nvPr/>
        </p:nvCxnSpPr>
        <p:spPr bwMode="auto">
          <a:xfrm>
            <a:off x="2339752" y="4509120"/>
            <a:ext cx="1800200" cy="576064"/>
          </a:xfrm>
          <a:prstGeom prst="line">
            <a:avLst/>
          </a:prstGeom>
          <a:solidFill>
            <a:schemeClr val="accent1"/>
          </a:solidFill>
          <a:ln w="60325" cap="flat" cmpd="sng" algn="ctr">
            <a:solidFill>
              <a:srgbClr val="FF0000"/>
            </a:solidFill>
            <a:prstDash val="solid"/>
            <a:round/>
            <a:headEnd type="none" w="med" len="med"/>
            <a:tailEnd type="none" w="med" len="med"/>
          </a:ln>
          <a:effectLst/>
        </p:spPr>
      </p:cxnSp>
      <p:cxnSp>
        <p:nvCxnSpPr>
          <p:cNvPr id="15" name="直線コネクタ 14"/>
          <p:cNvCxnSpPr/>
          <p:nvPr/>
        </p:nvCxnSpPr>
        <p:spPr bwMode="auto">
          <a:xfrm flipV="1">
            <a:off x="1403648" y="4005064"/>
            <a:ext cx="1872208" cy="1008112"/>
          </a:xfrm>
          <a:prstGeom prst="line">
            <a:avLst/>
          </a:prstGeom>
          <a:solidFill>
            <a:schemeClr val="accent1"/>
          </a:solidFill>
          <a:ln w="60325" cap="flat" cmpd="sng" algn="ctr">
            <a:solidFill>
              <a:srgbClr val="FFC000"/>
            </a:solidFill>
            <a:prstDash val="solid"/>
            <a:round/>
            <a:headEnd type="none" w="med" len="med"/>
            <a:tailEnd type="none" w="med" len="med"/>
          </a:ln>
          <a:effectLst/>
        </p:spPr>
      </p:cxnSp>
      <p:cxnSp>
        <p:nvCxnSpPr>
          <p:cNvPr id="16" name="直線コネクタ 15"/>
          <p:cNvCxnSpPr/>
          <p:nvPr/>
        </p:nvCxnSpPr>
        <p:spPr bwMode="auto">
          <a:xfrm>
            <a:off x="3275856" y="4005064"/>
            <a:ext cx="1368152" cy="432048"/>
          </a:xfrm>
          <a:prstGeom prst="line">
            <a:avLst/>
          </a:prstGeom>
          <a:solidFill>
            <a:schemeClr val="accent1"/>
          </a:solidFill>
          <a:ln w="60325" cap="flat" cmpd="sng" algn="ctr">
            <a:solidFill>
              <a:srgbClr val="FFC000"/>
            </a:solidFill>
            <a:prstDash val="solid"/>
            <a:round/>
            <a:headEnd type="none" w="med" len="med"/>
            <a:tailEnd type="none" w="med" len="med"/>
          </a:ln>
          <a:effectLst/>
        </p:spPr>
      </p:cxnSp>
      <p:sp>
        <p:nvSpPr>
          <p:cNvPr id="28" name="円/楕円 27"/>
          <p:cNvSpPr/>
          <p:nvPr/>
        </p:nvSpPr>
        <p:spPr bwMode="auto">
          <a:xfrm>
            <a:off x="4067944" y="4941168"/>
            <a:ext cx="1296144" cy="36004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
        <p:nvSpPr>
          <p:cNvPr id="29" name="円/楕円 28"/>
          <p:cNvSpPr/>
          <p:nvPr/>
        </p:nvSpPr>
        <p:spPr bwMode="auto">
          <a:xfrm>
            <a:off x="4499992" y="4365104"/>
            <a:ext cx="936104" cy="36004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iterate type="lt">
                                    <p:tmPct val="5000"/>
                                  </p:iterate>
                                  <p:childTnLst>
                                    <p:anim calcmode="lin" valueType="num">
                                      <p:cBhvr>
                                        <p:cTn id="24" dur="1000"/>
                                        <p:tgtEl>
                                          <p:spTgt spid="28"/>
                                        </p:tgtEl>
                                        <p:attrNameLst>
                                          <p:attrName>ppt_w</p:attrName>
                                        </p:attrNameLst>
                                      </p:cBhvr>
                                      <p:tavLst>
                                        <p:tav tm="0">
                                          <p:val>
                                            <p:strVal val="ppt_w"/>
                                          </p:val>
                                        </p:tav>
                                        <p:tav tm="100000">
                                          <p:val>
                                            <p:fltVal val="0"/>
                                          </p:val>
                                        </p:tav>
                                      </p:tavLst>
                                    </p:anim>
                                    <p:anim calcmode="lin" valueType="num">
                                      <p:cBhvr>
                                        <p:cTn id="25" dur="1000"/>
                                        <p:tgtEl>
                                          <p:spTgt spid="28"/>
                                        </p:tgtEl>
                                        <p:attrNameLst>
                                          <p:attrName>ppt_h</p:attrName>
                                        </p:attrNameLst>
                                      </p:cBhvr>
                                      <p:tavLst>
                                        <p:tav tm="0">
                                          <p:val>
                                            <p:strVal val="ppt_h"/>
                                          </p:val>
                                        </p:tav>
                                        <p:tav tm="100000">
                                          <p:val>
                                            <p:fltVal val="0"/>
                                          </p:val>
                                        </p:tav>
                                      </p:tavLst>
                                    </p:anim>
                                    <p:anim calcmode="lin" valueType="num">
                                      <p:cBhvr>
                                        <p:cTn id="26" dur="1000"/>
                                        <p:tgtEl>
                                          <p:spTgt spid="28"/>
                                        </p:tgtEl>
                                        <p:attrNameLst>
                                          <p:attrName>style.rotation</p:attrName>
                                        </p:attrNameLst>
                                      </p:cBhvr>
                                      <p:tavLst>
                                        <p:tav tm="0">
                                          <p:val>
                                            <p:fltVal val="0"/>
                                          </p:val>
                                        </p:tav>
                                        <p:tav tm="100000">
                                          <p:val>
                                            <p:fltVal val="90"/>
                                          </p:val>
                                        </p:tav>
                                      </p:tavLst>
                                    </p:anim>
                                    <p:animEffect transition="out" filter="fade">
                                      <p:cBhvr>
                                        <p:cTn id="27" dur="1000"/>
                                        <p:tgtEl>
                                          <p:spTgt spid="28"/>
                                        </p:tgtEl>
                                      </p:cBhvr>
                                    </p:animEffect>
                                    <p:set>
                                      <p:cBhvr>
                                        <p:cTn id="28" dur="1" fill="hold">
                                          <p:stCondLst>
                                            <p:cond delay="9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nodeType="clickEffect">
                                  <p:stCondLst>
                                    <p:cond delay="0"/>
                                  </p:stCondLst>
                                  <p:childTnLst>
                                    <p:animEffect transition="out" filter="wipe(right)">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22" presetClass="exit" presetSubtype="2" fill="hold" nodeType="withEffect">
                                  <p:stCondLst>
                                    <p:cond delay="0"/>
                                  </p:stCondLst>
                                  <p:childTnLst>
                                    <p:animEffect transition="out" filter="wipe(right)">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iterate type="lt">
                                    <p:tmPct val="5000"/>
                                  </p:iterate>
                                  <p:childTnLst>
                                    <p:set>
                                      <p:cBhvr>
                                        <p:cTn id="50" dur="1" fill="hold">
                                          <p:stCondLst>
                                            <p:cond delay="0"/>
                                          </p:stCondLst>
                                        </p:cTn>
                                        <p:tgtEl>
                                          <p:spTgt spid="29"/>
                                        </p:tgtEl>
                                        <p:attrNameLst>
                                          <p:attrName>style.visibility</p:attrName>
                                        </p:attrNameLst>
                                      </p:cBhvr>
                                      <p:to>
                                        <p:strVal val="visible"/>
                                      </p:to>
                                    </p:set>
                                    <p:anim calcmode="lin" valueType="num">
                                      <p:cBhvr>
                                        <p:cTn id="51" dur="1000" fill="hold"/>
                                        <p:tgtEl>
                                          <p:spTgt spid="29"/>
                                        </p:tgtEl>
                                        <p:attrNameLst>
                                          <p:attrName>ppt_w</p:attrName>
                                        </p:attrNameLst>
                                      </p:cBhvr>
                                      <p:tavLst>
                                        <p:tav tm="0">
                                          <p:val>
                                            <p:fltVal val="0"/>
                                          </p:val>
                                        </p:tav>
                                        <p:tav tm="100000">
                                          <p:val>
                                            <p:strVal val="#ppt_w"/>
                                          </p:val>
                                        </p:tav>
                                      </p:tavLst>
                                    </p:anim>
                                    <p:anim calcmode="lin" valueType="num">
                                      <p:cBhvr>
                                        <p:cTn id="52" dur="1000" fill="hold"/>
                                        <p:tgtEl>
                                          <p:spTgt spid="29"/>
                                        </p:tgtEl>
                                        <p:attrNameLst>
                                          <p:attrName>ppt_h</p:attrName>
                                        </p:attrNameLst>
                                      </p:cBhvr>
                                      <p:tavLst>
                                        <p:tav tm="0">
                                          <p:val>
                                            <p:fltVal val="0"/>
                                          </p:val>
                                        </p:tav>
                                        <p:tav tm="100000">
                                          <p:val>
                                            <p:strVal val="#ppt_h"/>
                                          </p:val>
                                        </p:tav>
                                      </p:tavLst>
                                    </p:anim>
                                    <p:anim calcmode="lin" valueType="num">
                                      <p:cBhvr>
                                        <p:cTn id="53" dur="1000" fill="hold"/>
                                        <p:tgtEl>
                                          <p:spTgt spid="29"/>
                                        </p:tgtEl>
                                        <p:attrNameLst>
                                          <p:attrName>style.rotation</p:attrName>
                                        </p:attrNameLst>
                                      </p:cBhvr>
                                      <p:tavLst>
                                        <p:tav tm="0">
                                          <p:val>
                                            <p:fltVal val="90"/>
                                          </p:val>
                                        </p:tav>
                                        <p:tav tm="100000">
                                          <p:val>
                                            <p:fltVal val="0"/>
                                          </p:val>
                                        </p:tav>
                                      </p:tavLst>
                                    </p:anim>
                                    <p:animEffect transition="in" filter="fade">
                                      <p:cBhvr>
                                        <p:cTn id="54" dur="1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1" nodeType="clickEffect">
                                  <p:stCondLst>
                                    <p:cond delay="0"/>
                                  </p:stCondLst>
                                  <p:iterate type="lt">
                                    <p:tmPct val="5000"/>
                                  </p:iterate>
                                  <p:childTnLst>
                                    <p:anim calcmode="lin" valueType="num">
                                      <p:cBhvr>
                                        <p:cTn id="58" dur="1000"/>
                                        <p:tgtEl>
                                          <p:spTgt spid="29"/>
                                        </p:tgtEl>
                                        <p:attrNameLst>
                                          <p:attrName>ppt_w</p:attrName>
                                        </p:attrNameLst>
                                      </p:cBhvr>
                                      <p:tavLst>
                                        <p:tav tm="0">
                                          <p:val>
                                            <p:strVal val="ppt_w"/>
                                          </p:val>
                                        </p:tav>
                                        <p:tav tm="100000">
                                          <p:val>
                                            <p:fltVal val="0"/>
                                          </p:val>
                                        </p:tav>
                                      </p:tavLst>
                                    </p:anim>
                                    <p:anim calcmode="lin" valueType="num">
                                      <p:cBhvr>
                                        <p:cTn id="59" dur="1000"/>
                                        <p:tgtEl>
                                          <p:spTgt spid="29"/>
                                        </p:tgtEl>
                                        <p:attrNameLst>
                                          <p:attrName>ppt_h</p:attrName>
                                        </p:attrNameLst>
                                      </p:cBhvr>
                                      <p:tavLst>
                                        <p:tav tm="0">
                                          <p:val>
                                            <p:strVal val="ppt_h"/>
                                          </p:val>
                                        </p:tav>
                                        <p:tav tm="100000">
                                          <p:val>
                                            <p:fltVal val="0"/>
                                          </p:val>
                                        </p:tav>
                                      </p:tavLst>
                                    </p:anim>
                                    <p:anim calcmode="lin" valueType="num">
                                      <p:cBhvr>
                                        <p:cTn id="60" dur="1000"/>
                                        <p:tgtEl>
                                          <p:spTgt spid="29"/>
                                        </p:tgtEl>
                                        <p:attrNameLst>
                                          <p:attrName>style.rotation</p:attrName>
                                        </p:attrNameLst>
                                      </p:cBhvr>
                                      <p:tavLst>
                                        <p:tav tm="0">
                                          <p:val>
                                            <p:fltVal val="0"/>
                                          </p:val>
                                        </p:tav>
                                        <p:tav tm="100000">
                                          <p:val>
                                            <p:fltVal val="90"/>
                                          </p:val>
                                        </p:tav>
                                      </p:tavLst>
                                    </p:anim>
                                    <p:animEffect transition="out" filter="fade">
                                      <p:cBhvr>
                                        <p:cTn id="61" dur="1000"/>
                                        <p:tgtEl>
                                          <p:spTgt spid="29"/>
                                        </p:tgtEl>
                                      </p:cBhvr>
                                    </p:animEffect>
                                    <p:set>
                                      <p:cBhvr>
                                        <p:cTn id="62" dur="1" fill="hold">
                                          <p:stCondLst>
                                            <p:cond delay="999"/>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2" fill="hold" nodeType="clickEffect">
                                  <p:stCondLst>
                                    <p:cond delay="0"/>
                                  </p:stCondLst>
                                  <p:childTnLst>
                                    <p:animEffect transition="out" filter="wipe(right)">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22" presetClass="exit" presetSubtype="2" fill="hold" nodeType="withEffect">
                                  <p:stCondLst>
                                    <p:cond delay="0"/>
                                  </p:stCondLst>
                                  <p:childTnLst>
                                    <p:animEffect transition="out" filter="wipe(right)">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96855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ja-JP" altLang="en-US"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 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endParaRPr lang="ja-JP" altLang="ja-JP" sz="1600" dirty="0" smtClean="0"/>
          </a:p>
          <a:p>
            <a:r>
              <a:rPr lang="en-US" altLang="ja-JP" sz="1600" dirty="0" smtClean="0"/>
              <a:t>p</a:t>
            </a:r>
            <a:r>
              <a:rPr lang="en-US" altLang="ja-JP" sz="1600" baseline="-25000" dirty="0" smtClean="0"/>
              <a:t>2</a:t>
            </a:r>
            <a:r>
              <a:rPr lang="en-US" altLang="ja-JP" sz="1600" dirty="0" smtClean="0"/>
              <a:t>&lt; (1-α)d+c</a:t>
            </a:r>
            <a:r>
              <a:rPr lang="en-US" altLang="ja-JP" sz="1600" baseline="30000" dirty="0" smtClean="0"/>
              <a:t>r</a:t>
            </a:r>
            <a:r>
              <a:rPr lang="ja-JP" altLang="en-US" sz="1600" dirty="0" smtClean="0"/>
              <a:t>のとき</a:t>
            </a:r>
            <a:r>
              <a:rPr lang="en-US" altLang="ja-JP" sz="1600" dirty="0" smtClean="0">
                <a:latin typeface="+mj-ea"/>
              </a:rPr>
              <a:t>R</a:t>
            </a:r>
            <a:r>
              <a:rPr lang="ja-JP" altLang="en-US" sz="1600" dirty="0" smtClean="0">
                <a:latin typeface="+mj-ea"/>
              </a:rPr>
              <a:t>≦</a:t>
            </a:r>
            <a:r>
              <a:rPr lang="en-US" altLang="ja-JP" sz="1600" dirty="0" smtClean="0"/>
              <a:t>{</a:t>
            </a:r>
            <a:r>
              <a:rPr lang="en-US" altLang="ja-JP" sz="1600" dirty="0" err="1" smtClean="0"/>
              <a:t>αd</a:t>
            </a:r>
            <a:r>
              <a:rPr lang="en-US" altLang="ja-JP" sz="1600" dirty="0" smtClean="0">
                <a:latin typeface="+mj-ea"/>
              </a:rPr>
              <a:t>(1-p</a:t>
            </a:r>
            <a:r>
              <a:rPr lang="en-US" altLang="ja-JP" sz="1600" baseline="-25000" dirty="0" smtClean="0">
                <a:latin typeface="+mj-ea"/>
              </a:rPr>
              <a:t>2</a:t>
            </a:r>
            <a:r>
              <a:rPr lang="en-US" altLang="ja-JP" sz="1600" dirty="0" smtClean="0">
                <a:latin typeface="+mj-ea"/>
              </a:rPr>
              <a:t>)+</a:t>
            </a:r>
            <a:r>
              <a:rPr lang="en-US" altLang="ja-JP" sz="1600" dirty="0" err="1" smtClean="0">
                <a:latin typeface="+mj-ea"/>
              </a:rPr>
              <a:t>c</a:t>
            </a:r>
            <a:r>
              <a:rPr lang="en-US" altLang="ja-JP" sz="1600" baseline="30000" dirty="0" err="1" smtClean="0">
                <a:latin typeface="+mj-ea"/>
              </a:rPr>
              <a:t>r</a:t>
            </a:r>
            <a:r>
              <a:rPr lang="en-US" altLang="ja-JP" sz="1600" baseline="30000" dirty="0" smtClean="0">
                <a:latin typeface="+mj-ea"/>
              </a:rPr>
              <a:t>}</a:t>
            </a:r>
            <a:r>
              <a:rPr lang="en-US" altLang="ja-JP" sz="1600" dirty="0" smtClean="0">
                <a:latin typeface="+mj-ea"/>
              </a:rPr>
              <a:t>/p</a:t>
            </a:r>
            <a:r>
              <a:rPr lang="en-US" altLang="ja-JP" sz="1600" baseline="-25000" dirty="0" smtClean="0">
                <a:latin typeface="+mj-ea"/>
              </a:rPr>
              <a:t>1</a:t>
            </a:r>
            <a:r>
              <a:rPr lang="ja-JP" altLang="en-US" sz="1600" dirty="0" smtClean="0">
                <a:latin typeface="+mj-ea"/>
              </a:rPr>
              <a:t>であれば軍部は</a:t>
            </a:r>
            <a:r>
              <a:rPr lang="en-US" altLang="ja-JP" sz="1600" dirty="0" smtClean="0">
                <a:latin typeface="+mj-ea"/>
              </a:rPr>
              <a:t>{</a:t>
            </a:r>
            <a:r>
              <a:rPr lang="ja-JP" altLang="en-US" sz="1600" dirty="0" smtClean="0">
                <a:latin typeface="+mj-ea"/>
              </a:rPr>
              <a:t>傍観</a:t>
            </a:r>
            <a:r>
              <a:rPr lang="en-US" altLang="ja-JP" sz="1600" dirty="0" smtClean="0">
                <a:latin typeface="+mj-ea"/>
              </a:rPr>
              <a:t>}</a:t>
            </a:r>
          </a:p>
          <a:p>
            <a:r>
              <a:rPr lang="en-US" altLang="ja-JP" sz="1600" dirty="0" smtClean="0"/>
              <a:t>p</a:t>
            </a:r>
            <a:r>
              <a:rPr lang="en-US" altLang="ja-JP" sz="1600" baseline="-25000" dirty="0" smtClean="0"/>
              <a:t>2</a:t>
            </a:r>
            <a:r>
              <a:rPr lang="ja-JP" altLang="en-US" sz="1600" dirty="0" smtClean="0"/>
              <a:t>≧</a:t>
            </a:r>
            <a:r>
              <a:rPr lang="en-US" altLang="ja-JP" sz="1600" dirty="0" smtClean="0"/>
              <a:t>(1-α)d+c</a:t>
            </a:r>
            <a:r>
              <a:rPr lang="en-US" altLang="ja-JP" sz="1600" baseline="30000" dirty="0" smtClean="0"/>
              <a:t>r</a:t>
            </a:r>
            <a:r>
              <a:rPr lang="ja-JP" altLang="en-US" sz="1600" dirty="0" smtClean="0"/>
              <a:t>であれば内戦、さもなければ民主化移行</a:t>
            </a:r>
            <a:endParaRPr lang="en-US" altLang="ja-JP" sz="1600" dirty="0" smtClean="0"/>
          </a:p>
          <a:p>
            <a:endParaRPr kumimoji="1" lang="ja-JP" altLang="en-US" sz="1600" dirty="0"/>
          </a:p>
        </p:txBody>
      </p:sp>
      <p:sp>
        <p:nvSpPr>
          <p:cNvPr id="2" name="タイトル 1"/>
          <p:cNvSpPr>
            <a:spLocks noGrp="1"/>
          </p:cNvSpPr>
          <p:nvPr>
            <p:ph type="title"/>
          </p:nvPr>
        </p:nvSpPr>
        <p:spPr/>
        <p:txBody>
          <a:bodyPr/>
          <a:lstStyle/>
          <a:p>
            <a:r>
              <a:rPr kumimoji="1" lang="ja-JP" altLang="en-US" dirty="0" smtClean="0"/>
              <a:t>証明</a:t>
            </a:r>
            <a:r>
              <a:rPr kumimoji="1" lang="en-US" altLang="ja-JP" dirty="0" smtClean="0"/>
              <a:t>(</a:t>
            </a:r>
            <a:r>
              <a:rPr kumimoji="1" lang="ja-JP" altLang="en-US" dirty="0" smtClean="0"/>
              <a:t>均衡条件の絞り込み</a:t>
            </a:r>
            <a:r>
              <a:rPr kumimoji="1" lang="en-US" altLang="ja-JP" dirty="0" smtClean="0"/>
              <a:t>)</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1" name="直線コネクタ 10"/>
          <p:cNvCxnSpPr/>
          <p:nvPr/>
        </p:nvCxnSpPr>
        <p:spPr bwMode="auto">
          <a:xfrm flipV="1">
            <a:off x="1403648" y="3356992"/>
            <a:ext cx="3024336" cy="1656184"/>
          </a:xfrm>
          <a:prstGeom prst="line">
            <a:avLst/>
          </a:prstGeom>
          <a:solidFill>
            <a:schemeClr val="accent1"/>
          </a:solidFill>
          <a:ln w="60325" cap="flat" cmpd="sng" algn="ctr">
            <a:solidFill>
              <a:srgbClr val="92D050"/>
            </a:solidFill>
            <a:prstDash val="solid"/>
            <a:round/>
            <a:headEnd type="none" w="med" len="med"/>
            <a:tailEnd type="none" w="med" len="med"/>
          </a:ln>
          <a:effectLst/>
        </p:spPr>
      </p:cxnSp>
      <p:cxnSp>
        <p:nvCxnSpPr>
          <p:cNvPr id="14" name="直線コネクタ 13"/>
          <p:cNvCxnSpPr/>
          <p:nvPr/>
        </p:nvCxnSpPr>
        <p:spPr bwMode="auto">
          <a:xfrm flipV="1">
            <a:off x="4427984" y="2780928"/>
            <a:ext cx="1080120" cy="576064"/>
          </a:xfrm>
          <a:prstGeom prst="line">
            <a:avLst/>
          </a:prstGeom>
          <a:solidFill>
            <a:schemeClr val="accent1"/>
          </a:solidFill>
          <a:ln w="60325" cap="flat" cmpd="sng" algn="ctr">
            <a:solidFill>
              <a:srgbClr val="92D050"/>
            </a:solidFill>
            <a:prstDash val="solid"/>
            <a:round/>
            <a:headEnd type="none" w="med" len="med"/>
            <a:tailEnd type="none" w="med" len="med"/>
          </a:ln>
          <a:effectLst/>
        </p:spPr>
      </p:cxnSp>
      <p:cxnSp>
        <p:nvCxnSpPr>
          <p:cNvPr id="16" name="直線コネクタ 15"/>
          <p:cNvCxnSpPr>
            <a:endCxn id="29" idx="1"/>
          </p:cNvCxnSpPr>
          <p:nvPr/>
        </p:nvCxnSpPr>
        <p:spPr bwMode="auto">
          <a:xfrm>
            <a:off x="4427984" y="3356992"/>
            <a:ext cx="1145201" cy="412767"/>
          </a:xfrm>
          <a:prstGeom prst="line">
            <a:avLst/>
          </a:prstGeom>
          <a:solidFill>
            <a:schemeClr val="accent1"/>
          </a:solidFill>
          <a:ln w="60325" cap="flat" cmpd="sng" algn="ctr">
            <a:solidFill>
              <a:srgbClr val="FFFF00"/>
            </a:solidFill>
            <a:prstDash val="solid"/>
            <a:round/>
            <a:headEnd type="none" w="med" len="med"/>
            <a:tailEnd type="none" w="med" len="med"/>
          </a:ln>
          <a:effectLst/>
        </p:spPr>
      </p:cxnSp>
      <p:sp>
        <p:nvSpPr>
          <p:cNvPr id="28" name="円/楕円 27"/>
          <p:cNvSpPr/>
          <p:nvPr/>
        </p:nvSpPr>
        <p:spPr bwMode="auto">
          <a:xfrm>
            <a:off x="5508104" y="2564904"/>
            <a:ext cx="1224136" cy="360040"/>
          </a:xfrm>
          <a:prstGeom prst="ellipse">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
        <p:nvSpPr>
          <p:cNvPr id="29" name="円/楕円 28"/>
          <p:cNvSpPr/>
          <p:nvPr/>
        </p:nvSpPr>
        <p:spPr bwMode="auto">
          <a:xfrm>
            <a:off x="5436096" y="3717032"/>
            <a:ext cx="936104" cy="360040"/>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style.rotation</p:attrName>
                                        </p:attrNameLst>
                                      </p:cBhvr>
                                      <p:tavLst>
                                        <p:tav tm="0">
                                          <p:val>
                                            <p:fltVal val="90"/>
                                          </p:val>
                                        </p:tav>
                                        <p:tav tm="100000">
                                          <p:val>
                                            <p:fltVal val="0"/>
                                          </p:val>
                                        </p:tav>
                                      </p:tavLst>
                                    </p:anim>
                                    <p:animEffect transition="in" filter="fade">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iterate type="lt">
                                    <p:tmPct val="5000"/>
                                  </p:iterate>
                                  <p:childTnLst>
                                    <p:anim calcmode="lin" valueType="num">
                                      <p:cBhvr>
                                        <p:cTn id="24" dur="1000"/>
                                        <p:tgtEl>
                                          <p:spTgt spid="29"/>
                                        </p:tgtEl>
                                        <p:attrNameLst>
                                          <p:attrName>ppt_w</p:attrName>
                                        </p:attrNameLst>
                                      </p:cBhvr>
                                      <p:tavLst>
                                        <p:tav tm="0">
                                          <p:val>
                                            <p:strVal val="ppt_w"/>
                                          </p:val>
                                        </p:tav>
                                        <p:tav tm="100000">
                                          <p:val>
                                            <p:fltVal val="0"/>
                                          </p:val>
                                        </p:tav>
                                      </p:tavLst>
                                    </p:anim>
                                    <p:anim calcmode="lin" valueType="num">
                                      <p:cBhvr>
                                        <p:cTn id="25" dur="1000"/>
                                        <p:tgtEl>
                                          <p:spTgt spid="29"/>
                                        </p:tgtEl>
                                        <p:attrNameLst>
                                          <p:attrName>ppt_h</p:attrName>
                                        </p:attrNameLst>
                                      </p:cBhvr>
                                      <p:tavLst>
                                        <p:tav tm="0">
                                          <p:val>
                                            <p:strVal val="ppt_h"/>
                                          </p:val>
                                        </p:tav>
                                        <p:tav tm="100000">
                                          <p:val>
                                            <p:fltVal val="0"/>
                                          </p:val>
                                        </p:tav>
                                      </p:tavLst>
                                    </p:anim>
                                    <p:anim calcmode="lin" valueType="num">
                                      <p:cBhvr>
                                        <p:cTn id="26" dur="1000"/>
                                        <p:tgtEl>
                                          <p:spTgt spid="29"/>
                                        </p:tgtEl>
                                        <p:attrNameLst>
                                          <p:attrName>style.rotation</p:attrName>
                                        </p:attrNameLst>
                                      </p:cBhvr>
                                      <p:tavLst>
                                        <p:tav tm="0">
                                          <p:val>
                                            <p:fltVal val="0"/>
                                          </p:val>
                                        </p:tav>
                                        <p:tav tm="100000">
                                          <p:val>
                                            <p:fltVal val="90"/>
                                          </p:val>
                                        </p:tav>
                                      </p:tavLst>
                                    </p:anim>
                                    <p:animEffect transition="out" filter="fade">
                                      <p:cBhvr>
                                        <p:cTn id="27" dur="1000"/>
                                        <p:tgtEl>
                                          <p:spTgt spid="29"/>
                                        </p:tgtEl>
                                      </p:cBhvr>
                                    </p:animEffect>
                                    <p:set>
                                      <p:cBhvr>
                                        <p:cTn id="28" dur="1" fill="hold">
                                          <p:stCondLst>
                                            <p:cond delay="9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nodeType="clickEffect">
                                  <p:stCondLst>
                                    <p:cond delay="0"/>
                                  </p:stCondLst>
                                  <p:childTnLst>
                                    <p:animEffect transition="out" filter="wipe(right)">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1" nodeType="clickEffect">
                                  <p:stCondLst>
                                    <p:cond delay="0"/>
                                  </p:stCondLst>
                                  <p:iterate type="lt">
                                    <p:tmPct val="0"/>
                                  </p:iterate>
                                  <p:childTnLst>
                                    <p:animRot by="21600000">
                                      <p:cBhvr>
                                        <p:cTn id="50"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パトロネージ・ゲームの洞察</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(1)</a:t>
            </a:r>
            <a:r>
              <a:rPr lang="ja-JP" altLang="en-US" dirty="0" smtClean="0"/>
              <a:t>政府は軍部に対するパトロネージを減らした</a:t>
            </a:r>
            <a:endParaRPr lang="en-US" altLang="ja-JP" dirty="0" smtClean="0"/>
          </a:p>
          <a:p>
            <a:pPr lvl="1"/>
            <a:r>
              <a:rPr kumimoji="1" lang="ja-JP" altLang="en-US" dirty="0" smtClean="0"/>
              <a:t>経済自由化政策によって資源は軍部ではなく市場の整備に</a:t>
            </a:r>
            <a:r>
              <a:rPr kumimoji="1" lang="ja-JP" altLang="en-US" dirty="0" smtClean="0"/>
              <a:t>向けられた？</a:t>
            </a:r>
            <a:endParaRPr kumimoji="1" lang="en-US" altLang="ja-JP" dirty="0" smtClean="0"/>
          </a:p>
          <a:p>
            <a:pPr lvl="1"/>
            <a:r>
              <a:rPr kumimoji="1" lang="ja-JP" altLang="en-US" dirty="0" smtClean="0"/>
              <a:t>国民民主党の内部は党人派とビジネスマン層に</a:t>
            </a:r>
            <a:r>
              <a:rPr kumimoji="1" lang="ja-JP" altLang="en-US" dirty="0" smtClean="0"/>
              <a:t>分裂</a:t>
            </a:r>
            <a:endParaRPr kumimoji="1" lang="en-US" altLang="ja-JP" dirty="0" smtClean="0"/>
          </a:p>
          <a:p>
            <a:pPr lvl="1"/>
            <a:r>
              <a:rPr lang="ja-JP" altLang="en-US" dirty="0" smtClean="0"/>
              <a:t>ガマールとアフマド・イッズの台頭</a:t>
            </a:r>
            <a:endParaRPr kumimoji="1" lang="en-US" altLang="ja-JP" dirty="0" smtClean="0"/>
          </a:p>
          <a:p>
            <a:r>
              <a:rPr lang="en-US" altLang="ja-JP" dirty="0" smtClean="0"/>
              <a:t>(2)</a:t>
            </a:r>
            <a:r>
              <a:rPr lang="ja-JP" altLang="en-US" dirty="0" smtClean="0"/>
              <a:t>政府は体制が崩壊して多くの権益を失ってもなお、権限が残る可能性に賭けた</a:t>
            </a:r>
            <a:endParaRPr lang="en-US" altLang="ja-JP" dirty="0" smtClean="0"/>
          </a:p>
          <a:p>
            <a:pPr lvl="1"/>
            <a:r>
              <a:rPr kumimoji="1" lang="ja-JP" altLang="en-US" dirty="0" smtClean="0"/>
              <a:t>軍部に権限委譲を図った意図</a:t>
            </a:r>
            <a:endParaRPr kumimoji="1" lang="en-US" altLang="ja-JP" dirty="0" smtClean="0"/>
          </a:p>
          <a:p>
            <a:pPr lvl="1"/>
            <a:r>
              <a:rPr lang="ja-JP" altLang="en-US" dirty="0" smtClean="0"/>
              <a:t>自発的に下野するインセンティブ</a:t>
            </a:r>
            <a:endParaRPr kumimoji="1" lang="ja-JP"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観察可能な含意</a:t>
            </a:r>
            <a:r>
              <a:rPr kumimoji="1" lang="en-US" altLang="ja-JP" dirty="0" smtClean="0"/>
              <a:t>(1)</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7224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観察可能な含意</a:t>
            </a:r>
            <a:r>
              <a:rPr kumimoji="1" lang="en-US" altLang="ja-JP" dirty="0" smtClean="0"/>
              <a:t>(2)</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2007</a:t>
            </a:r>
            <a:r>
              <a:rPr kumimoji="1" lang="ja-JP" altLang="en-US" dirty="0" smtClean="0"/>
              <a:t>年エジプト憲法改訂</a:t>
            </a:r>
            <a:endParaRPr kumimoji="1" lang="en-US" altLang="ja-JP" dirty="0" smtClean="0"/>
          </a:p>
          <a:p>
            <a:pPr lvl="1"/>
            <a:r>
              <a:rPr lang="en-US" altLang="ja-JP" dirty="0" smtClean="0"/>
              <a:t>1980</a:t>
            </a:r>
            <a:r>
              <a:rPr lang="ja-JP" altLang="en-US" dirty="0" smtClean="0"/>
              <a:t>年憲法での大統領選出過程</a:t>
            </a:r>
            <a:endParaRPr lang="en-US" altLang="ja-JP" dirty="0" smtClean="0"/>
          </a:p>
          <a:p>
            <a:pPr lvl="2"/>
            <a:r>
              <a:rPr kumimoji="1" lang="ja-JP" altLang="en-US" dirty="0" smtClean="0"/>
              <a:t>人民議会</a:t>
            </a:r>
            <a:r>
              <a:rPr kumimoji="1" lang="ja-JP" altLang="en-US" dirty="0" smtClean="0"/>
              <a:t>で候補選出・投票</a:t>
            </a:r>
            <a:endParaRPr kumimoji="1" lang="en-US" altLang="ja-JP" dirty="0" smtClean="0"/>
          </a:p>
          <a:p>
            <a:pPr lvl="2"/>
            <a:r>
              <a:rPr lang="ja-JP" altLang="en-US" dirty="0" smtClean="0"/>
              <a:t>国民の信任</a:t>
            </a:r>
            <a:r>
              <a:rPr lang="ja-JP" altLang="en-US" dirty="0" smtClean="0"/>
              <a:t>投票</a:t>
            </a:r>
            <a:endParaRPr lang="en-US" altLang="ja-JP" dirty="0" smtClean="0"/>
          </a:p>
          <a:p>
            <a:pPr lvl="1"/>
            <a:r>
              <a:rPr kumimoji="1" lang="ja-JP" altLang="en-US" dirty="0" smtClean="0"/>
              <a:t>改訂</a:t>
            </a:r>
            <a:r>
              <a:rPr kumimoji="1" lang="ja-JP" altLang="en-US" dirty="0" smtClean="0"/>
              <a:t>によって立候補資格の規定が設けられる</a:t>
            </a:r>
            <a:endParaRPr kumimoji="1" lang="en-US" altLang="ja-JP" dirty="0" smtClean="0"/>
          </a:p>
          <a:p>
            <a:pPr lvl="2"/>
            <a:r>
              <a:rPr kumimoji="1" lang="ja-JP" altLang="en-US" dirty="0" smtClean="0"/>
              <a:t>議会で少なくとも</a:t>
            </a:r>
            <a:r>
              <a:rPr kumimoji="1" lang="en-US" altLang="ja-JP" dirty="0" smtClean="0"/>
              <a:t>3</a:t>
            </a:r>
            <a:r>
              <a:rPr kumimoji="1" lang="ja-JP" altLang="en-US" dirty="0" smtClean="0"/>
              <a:t>％の議席を有する政党からの候補に限定</a:t>
            </a:r>
            <a:endParaRPr kumimoji="1" lang="en-US" altLang="ja-JP" dirty="0" smtClean="0"/>
          </a:p>
          <a:p>
            <a:pPr lvl="2"/>
            <a:r>
              <a:rPr lang="ja-JP" altLang="en-US" dirty="0" smtClean="0"/>
              <a:t>当初、ムスリム</a:t>
            </a:r>
            <a:r>
              <a:rPr lang="ja-JP" altLang="en-US" dirty="0" smtClean="0"/>
              <a:t>同胞団</a:t>
            </a:r>
            <a:r>
              <a:rPr lang="ja-JP" altLang="en-US" dirty="0" smtClean="0"/>
              <a:t>対策と見られた</a:t>
            </a:r>
            <a:endParaRPr lang="en-US" altLang="ja-JP" dirty="0" smtClean="0"/>
          </a:p>
          <a:p>
            <a:pPr lvl="1"/>
            <a:r>
              <a:rPr lang="ja-JP" altLang="en-US" dirty="0" smtClean="0"/>
              <a:t>立候補資格規定</a:t>
            </a:r>
            <a:r>
              <a:rPr lang="ja-JP" altLang="en-US" dirty="0" smtClean="0"/>
              <a:t>は</a:t>
            </a:r>
            <a:r>
              <a:rPr lang="ja-JP" altLang="en-US" dirty="0" smtClean="0"/>
              <a:t>党籍</a:t>
            </a:r>
            <a:r>
              <a:rPr lang="ja-JP" altLang="en-US" dirty="0" smtClean="0"/>
              <a:t>を持たない軍人の大統領選挙出馬も抑止する</a:t>
            </a:r>
            <a:endParaRPr kumimoji="1" lang="en-US" altLang="ja-JP" dirty="0" smtClean="0"/>
          </a:p>
          <a:p>
            <a:pPr lvl="2"/>
            <a:r>
              <a:rPr kumimoji="1" lang="ja-JP" altLang="en-US" dirty="0" smtClean="0"/>
              <a:t>ガマール・ムバーラクへの大統領禅譲の準備？</a:t>
            </a:r>
            <a:endParaRPr kumimoji="1" lang="ja-JP"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r>
              <a:rPr kumimoji="1" lang="ja-JP" altLang="en-US" dirty="0" smtClean="0"/>
              <a:t>軍部の動向を体制持続と崩壊のカギと考えた場合、継続的に支払うパトロネージの大きさが帰結を左右しているのではないか？</a:t>
            </a:r>
            <a:endParaRPr kumimoji="1" lang="en-US" altLang="ja-JP" dirty="0" smtClean="0"/>
          </a:p>
          <a:p>
            <a:pPr lvl="1"/>
            <a:r>
              <a:rPr lang="ja-JP" altLang="en-US" dirty="0" smtClean="0"/>
              <a:t>ハイブリッド型権威主義体制は時間の経過とともに変質・劣化していた？</a:t>
            </a:r>
            <a:endParaRPr kumimoji="1" lang="en-US" altLang="ja-JP" dirty="0" smtClean="0"/>
          </a:p>
          <a:p>
            <a:endParaRPr kumimoji="1" lang="en-US" altLang="ja-JP" dirty="0" smtClean="0"/>
          </a:p>
          <a:p>
            <a:r>
              <a:rPr lang="ja-JP" altLang="en-US" dirty="0" smtClean="0"/>
              <a:t>内戦の惨事を引き起こさないためには、旧政府側が自発的に下野するような仕掛けが必要</a:t>
            </a:r>
            <a:endParaRPr lang="en-US" altLang="ja-JP" dirty="0" smtClean="0"/>
          </a:p>
          <a:p>
            <a:pPr>
              <a:buNone/>
            </a:pPr>
            <a:endParaRPr kumimoji="1" lang="en-US" altLang="ja-JP" dirty="0" smtClean="0"/>
          </a:p>
          <a:p>
            <a:endParaRPr kumimoji="1" lang="ja-JP"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5076056" y="1196752"/>
            <a:ext cx="3191272" cy="1143000"/>
          </a:xfrm>
        </p:spPr>
        <p:txBody>
          <a:bodyPr/>
          <a:lstStyle/>
          <a:p>
            <a:r>
              <a:rPr kumimoji="1" lang="en-US" altLang="ja-JP" dirty="0" smtClean="0"/>
              <a:t>Checkmate!!</a:t>
            </a:r>
            <a:endParaRPr kumimoji="1" lang="ja-JP" altLang="en-US" dirty="0"/>
          </a:p>
        </p:txBody>
      </p:sp>
      <p:pic>
        <p:nvPicPr>
          <p:cNvPr id="7" name="Picture 2"/>
          <p:cNvPicPr>
            <a:picLocks noChangeAspect="1" noChangeArrowheads="1"/>
          </p:cNvPicPr>
          <p:nvPr/>
        </p:nvPicPr>
        <p:blipFill>
          <a:blip r:embed="rId2" cstate="print"/>
          <a:srcRect/>
          <a:stretch>
            <a:fillRect/>
          </a:stretch>
        </p:blipFill>
        <p:spPr bwMode="auto">
          <a:xfrm>
            <a:off x="6161822" y="4077072"/>
            <a:ext cx="2982178" cy="223224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ディスカッション</a:t>
            </a:r>
            <a:endParaRPr kumimoji="1" lang="ja-JP" altLang="en-US" dirty="0"/>
          </a:p>
        </p:txBody>
      </p:sp>
      <p:sp>
        <p:nvSpPr>
          <p:cNvPr id="3" name="コンテンツ プレースホルダ 2"/>
          <p:cNvSpPr>
            <a:spLocks noGrp="1"/>
          </p:cNvSpPr>
          <p:nvPr>
            <p:ph idx="1"/>
          </p:nvPr>
        </p:nvSpPr>
        <p:spPr/>
        <p:txBody>
          <a:bodyPr/>
          <a:lstStyle/>
          <a:p>
            <a:pPr>
              <a:buNone/>
            </a:pPr>
            <a:endParaRPr lang="en-US" altLang="ja-JP" dirty="0" smtClean="0"/>
          </a:p>
          <a:p>
            <a:r>
              <a:rPr lang="ja-JP" altLang="en-US" dirty="0" smtClean="0"/>
              <a:t>なぜ市民は決起したのか？</a:t>
            </a:r>
            <a:endParaRPr lang="en-US" altLang="ja-JP" dirty="0" smtClean="0"/>
          </a:p>
          <a:p>
            <a:pPr lvl="1"/>
            <a:r>
              <a:rPr lang="ja-JP" altLang="en-US" dirty="0" smtClean="0"/>
              <a:t>別の機会</a:t>
            </a:r>
            <a:r>
              <a:rPr lang="en-US" altLang="ja-JP" dirty="0" smtClean="0"/>
              <a:t>(</a:t>
            </a:r>
            <a:r>
              <a:rPr lang="ja-JP" altLang="en-US" dirty="0" smtClean="0"/>
              <a:t>比較政治学会</a:t>
            </a:r>
            <a:r>
              <a:rPr lang="en-US" altLang="ja-JP" dirty="0" smtClean="0"/>
              <a:t>)</a:t>
            </a:r>
            <a:r>
              <a:rPr lang="ja-JP" altLang="en-US" dirty="0" smtClean="0"/>
              <a:t>で報告済み</a:t>
            </a:r>
            <a:endParaRPr lang="en-US" altLang="ja-JP" dirty="0" smtClean="0"/>
          </a:p>
          <a:p>
            <a:pPr lvl="1"/>
            <a:r>
              <a:rPr lang="ja-JP" altLang="en-US" dirty="0" smtClean="0"/>
              <a:t>国民民主党の支持構造が既に空洞化していた</a:t>
            </a:r>
            <a:endParaRPr lang="en-US" altLang="ja-JP"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274638"/>
            <a:ext cx="6491064" cy="1143000"/>
          </a:xfrm>
        </p:spPr>
        <p:txBody>
          <a:bodyPr/>
          <a:lstStyle/>
          <a:p>
            <a:r>
              <a:rPr kumimoji="1" lang="ja-JP" altLang="en-US" dirty="0" smtClean="0"/>
              <a:t>与党支持構造のイメージ</a:t>
            </a:r>
            <a:endParaRPr kumimoji="1" lang="ja-JP" altLang="en-US" dirty="0"/>
          </a:p>
        </p:txBody>
      </p:sp>
      <p:sp>
        <p:nvSpPr>
          <p:cNvPr id="3" name="テキスト プレースホルダ 2"/>
          <p:cNvSpPr>
            <a:spLocks noGrp="1"/>
          </p:cNvSpPr>
          <p:nvPr>
            <p:ph type="body" idx="1"/>
          </p:nvPr>
        </p:nvSpPr>
        <p:spPr/>
        <p:txBody>
          <a:bodyPr/>
          <a:lstStyle/>
          <a:p>
            <a:pPr algn="ctr"/>
            <a:r>
              <a:rPr lang="ja-JP" altLang="en-US" dirty="0" smtClean="0"/>
              <a:t>エジプト</a:t>
            </a:r>
            <a:endParaRPr kumimoji="1" lang="ja-JP" altLang="en-US" dirty="0"/>
          </a:p>
        </p:txBody>
      </p:sp>
      <p:sp>
        <p:nvSpPr>
          <p:cNvPr id="5" name="テキスト プレースホルダ 4"/>
          <p:cNvSpPr>
            <a:spLocks noGrp="1"/>
          </p:cNvSpPr>
          <p:nvPr>
            <p:ph type="body" sz="quarter" idx="3"/>
          </p:nvPr>
        </p:nvSpPr>
        <p:spPr/>
        <p:txBody>
          <a:bodyPr/>
          <a:lstStyle/>
          <a:p>
            <a:pPr algn="ctr"/>
            <a:r>
              <a:rPr kumimoji="1" lang="ja-JP" altLang="en-US" dirty="0" smtClean="0"/>
              <a:t>シリア</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1835696" y="2420888"/>
            <a:ext cx="1123950" cy="752475"/>
          </a:xfrm>
          <a:prstGeom prst="rect">
            <a:avLst/>
          </a:prstGeom>
          <a:noFill/>
          <a:ln w="9525">
            <a:solidFill>
              <a:schemeClr val="bg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6" y="2348880"/>
            <a:ext cx="1104900" cy="733425"/>
          </a:xfrm>
          <a:prstGeom prst="rect">
            <a:avLst/>
          </a:prstGeom>
          <a:noFill/>
          <a:ln w="9525">
            <a:solidFill>
              <a:schemeClr val="bg1"/>
            </a:solidFill>
            <a:miter lim="800000"/>
            <a:headEnd/>
            <a:tailEnd/>
          </a:ln>
        </p:spPr>
      </p:pic>
      <p:sp>
        <p:nvSpPr>
          <p:cNvPr id="9" name="テキスト ボックス 8"/>
          <p:cNvSpPr txBox="1"/>
          <p:nvPr/>
        </p:nvSpPr>
        <p:spPr>
          <a:xfrm>
            <a:off x="1403648" y="3933056"/>
            <a:ext cx="2160240" cy="52322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bg1"/>
            </a:solidFill>
          </a:ln>
          <a:scene3d>
            <a:camera prst="orthographicFront"/>
            <a:lightRig rig="threePt" dir="t"/>
          </a:scene3d>
          <a:sp3d>
            <a:bevelT/>
          </a:sp3d>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国民民主党</a:t>
            </a:r>
            <a:endParaRPr kumimoji="1" lang="ja-JP" altLang="en-US" sz="2800" dirty="0">
              <a:effectLst>
                <a:outerShdw blurRad="38100" dist="38100" dir="2700000" algn="tl">
                  <a:srgbClr val="000000">
                    <a:alpha val="43137"/>
                  </a:srgbClr>
                </a:outerShdw>
              </a:effectLst>
            </a:endParaRPr>
          </a:p>
        </p:txBody>
      </p:sp>
      <p:sp>
        <p:nvSpPr>
          <p:cNvPr id="11" name="テキスト ボックス 10"/>
          <p:cNvSpPr txBox="1"/>
          <p:nvPr/>
        </p:nvSpPr>
        <p:spPr>
          <a:xfrm>
            <a:off x="827584" y="4581128"/>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rPr>
              <a:t>パトロネージ</a:t>
            </a:r>
            <a:endParaRPr kumimoji="1" lang="ja-JP" altLang="en-US" dirty="0">
              <a:solidFill>
                <a:schemeClr val="bg1"/>
              </a:solidFill>
              <a:effectLst>
                <a:outerShdw blurRad="38100" dist="38100" dir="2700000" algn="tl">
                  <a:srgbClr val="000000">
                    <a:alpha val="43137"/>
                  </a:srgbClr>
                </a:outerShdw>
              </a:effectLst>
            </a:endParaRPr>
          </a:p>
        </p:txBody>
      </p:sp>
      <p:sp>
        <p:nvSpPr>
          <p:cNvPr id="13" name="テキスト ボックス 12"/>
          <p:cNvSpPr txBox="1"/>
          <p:nvPr/>
        </p:nvSpPr>
        <p:spPr>
          <a:xfrm>
            <a:off x="2555776" y="4581128"/>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rPr>
              <a:t>社会問題認識</a:t>
            </a:r>
            <a:endParaRPr kumimoji="1" lang="ja-JP" altLang="en-US" dirty="0">
              <a:solidFill>
                <a:schemeClr val="bg1"/>
              </a:solidFill>
              <a:effectLst>
                <a:outerShdw blurRad="38100" dist="38100" dir="2700000" algn="tl">
                  <a:srgbClr val="000000">
                    <a:alpha val="43137"/>
                  </a:srgbClr>
                </a:outerShdw>
              </a:effectLst>
            </a:endParaRPr>
          </a:p>
        </p:txBody>
      </p:sp>
      <p:sp>
        <p:nvSpPr>
          <p:cNvPr id="14" name="テキスト ボックス 13"/>
          <p:cNvSpPr txBox="1"/>
          <p:nvPr/>
        </p:nvSpPr>
        <p:spPr>
          <a:xfrm>
            <a:off x="827584" y="5157192"/>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情報操作</a:t>
            </a:r>
            <a:endParaRPr kumimoji="1" lang="ja-JP" altLang="en-US" dirty="0">
              <a:solidFill>
                <a:schemeClr val="bg1"/>
              </a:solidFill>
              <a:effectLst>
                <a:outerShdw blurRad="38100" dist="38100" dir="2700000" algn="tl">
                  <a:srgbClr val="000000">
                    <a:alpha val="43137"/>
                  </a:srgbClr>
                </a:outerShdw>
              </a:effectLst>
            </a:endParaRPr>
          </a:p>
        </p:txBody>
      </p:sp>
      <p:sp>
        <p:nvSpPr>
          <p:cNvPr id="15" name="テキスト ボックス 14"/>
          <p:cNvSpPr txBox="1"/>
          <p:nvPr/>
        </p:nvSpPr>
        <p:spPr>
          <a:xfrm>
            <a:off x="2555776" y="5157192"/>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安定志向</a:t>
            </a:r>
            <a:endParaRPr kumimoji="1" lang="ja-JP" altLang="en-US" dirty="0">
              <a:solidFill>
                <a:schemeClr val="bg1"/>
              </a:solidFill>
              <a:effectLst>
                <a:outerShdw blurRad="38100" dist="38100" dir="2700000" algn="tl">
                  <a:srgbClr val="000000">
                    <a:alpha val="43137"/>
                  </a:srgbClr>
                </a:outerShdw>
              </a:effectLst>
            </a:endParaRPr>
          </a:p>
        </p:txBody>
      </p:sp>
      <p:sp>
        <p:nvSpPr>
          <p:cNvPr id="16" name="テキスト ボックス 15"/>
          <p:cNvSpPr txBox="1"/>
          <p:nvPr/>
        </p:nvSpPr>
        <p:spPr>
          <a:xfrm>
            <a:off x="827584" y="5661248"/>
            <a:ext cx="3312368"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イデオロギー</a:t>
            </a:r>
            <a:endParaRPr kumimoji="1" lang="ja-JP" altLang="en-US" dirty="0">
              <a:solidFill>
                <a:schemeClr val="bg1"/>
              </a:solidFill>
              <a:effectLst>
                <a:outerShdw blurRad="38100" dist="38100" dir="2700000" algn="tl">
                  <a:srgbClr val="000000">
                    <a:alpha val="43137"/>
                  </a:srgbClr>
                </a:outerShdw>
              </a:effectLst>
            </a:endParaRPr>
          </a:p>
        </p:txBody>
      </p:sp>
      <p:sp>
        <p:nvSpPr>
          <p:cNvPr id="18" name="テキスト ボックス 17"/>
          <p:cNvSpPr txBox="1"/>
          <p:nvPr/>
        </p:nvSpPr>
        <p:spPr>
          <a:xfrm>
            <a:off x="5796136" y="3933056"/>
            <a:ext cx="2160240" cy="52322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bg1"/>
            </a:solidFill>
          </a:ln>
          <a:scene3d>
            <a:camera prst="orthographicFront"/>
            <a:lightRig rig="threePt" dir="t"/>
          </a:scene3d>
          <a:sp3d>
            <a:bevelT/>
          </a:sp3d>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バアス党</a:t>
            </a:r>
            <a:endParaRPr kumimoji="1" lang="ja-JP" altLang="en-US" sz="2800" dirty="0">
              <a:effectLst>
                <a:outerShdw blurRad="38100" dist="38100" dir="2700000" algn="tl">
                  <a:srgbClr val="000000">
                    <a:alpha val="43137"/>
                  </a:srgbClr>
                </a:outerShdw>
              </a:effectLst>
            </a:endParaRPr>
          </a:p>
        </p:txBody>
      </p:sp>
      <p:sp>
        <p:nvSpPr>
          <p:cNvPr id="19" name="テキスト ボックス 18"/>
          <p:cNvSpPr txBox="1"/>
          <p:nvPr/>
        </p:nvSpPr>
        <p:spPr>
          <a:xfrm>
            <a:off x="5220072" y="4581128"/>
            <a:ext cx="16561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パトロネージ</a:t>
            </a:r>
            <a:endParaRPr kumimoji="1" lang="ja-JP" altLang="en-US" dirty="0">
              <a:solidFill>
                <a:schemeClr val="bg1"/>
              </a:solidFill>
              <a:effectLst>
                <a:outerShdw blurRad="38100" dist="38100" dir="2700000" algn="tl">
                  <a:srgbClr val="000000">
                    <a:alpha val="43137"/>
                  </a:srgbClr>
                </a:outerShdw>
              </a:effectLst>
            </a:endParaRPr>
          </a:p>
        </p:txBody>
      </p:sp>
      <p:sp>
        <p:nvSpPr>
          <p:cNvPr id="20" name="テキスト ボックス 19"/>
          <p:cNvSpPr txBox="1"/>
          <p:nvPr/>
        </p:nvSpPr>
        <p:spPr>
          <a:xfrm>
            <a:off x="6948264" y="4581128"/>
            <a:ext cx="1728192"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社会問題認識</a:t>
            </a:r>
            <a:endParaRPr kumimoji="1" lang="ja-JP" altLang="en-US" dirty="0">
              <a:solidFill>
                <a:schemeClr val="bg1"/>
              </a:solidFill>
              <a:effectLst>
                <a:outerShdw blurRad="38100" dist="38100" dir="2700000" algn="tl">
                  <a:srgbClr val="000000">
                    <a:alpha val="43137"/>
                  </a:srgbClr>
                </a:outerShdw>
              </a:effectLst>
            </a:endParaRPr>
          </a:p>
        </p:txBody>
      </p:sp>
      <p:sp>
        <p:nvSpPr>
          <p:cNvPr id="21" name="テキスト ボックス 20"/>
          <p:cNvSpPr txBox="1"/>
          <p:nvPr/>
        </p:nvSpPr>
        <p:spPr>
          <a:xfrm>
            <a:off x="5220072" y="5157192"/>
            <a:ext cx="16561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情報操作</a:t>
            </a:r>
            <a:endParaRPr kumimoji="1" lang="ja-JP" altLang="en-US" dirty="0">
              <a:solidFill>
                <a:schemeClr val="bg1"/>
              </a:solidFill>
              <a:effectLst>
                <a:outerShdw blurRad="38100" dist="38100" dir="2700000" algn="tl">
                  <a:srgbClr val="000000">
                    <a:alpha val="43137"/>
                  </a:srgbClr>
                </a:outerShdw>
              </a:effectLst>
            </a:endParaRPr>
          </a:p>
        </p:txBody>
      </p:sp>
      <p:sp>
        <p:nvSpPr>
          <p:cNvPr id="22" name="テキスト ボックス 21"/>
          <p:cNvSpPr txBox="1"/>
          <p:nvPr/>
        </p:nvSpPr>
        <p:spPr>
          <a:xfrm>
            <a:off x="6948264" y="5157192"/>
            <a:ext cx="1728192"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安定志向</a:t>
            </a:r>
            <a:endParaRPr kumimoji="1" lang="ja-JP" altLang="en-US" dirty="0">
              <a:solidFill>
                <a:schemeClr val="bg1"/>
              </a:solidFill>
              <a:effectLst>
                <a:outerShdw blurRad="38100" dist="38100" dir="2700000" algn="tl">
                  <a:srgbClr val="000000">
                    <a:alpha val="43137"/>
                  </a:srgbClr>
                </a:outerShdw>
              </a:effectLst>
            </a:endParaRPr>
          </a:p>
        </p:txBody>
      </p:sp>
      <p:sp>
        <p:nvSpPr>
          <p:cNvPr id="23" name="テキスト ボックス 22"/>
          <p:cNvSpPr txBox="1"/>
          <p:nvPr/>
        </p:nvSpPr>
        <p:spPr>
          <a:xfrm>
            <a:off x="5220072" y="5661248"/>
            <a:ext cx="34563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イデオロギー</a:t>
            </a:r>
            <a:endParaRPr kumimoji="1" lang="ja-JP" alt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Clr clrSpc="rgb">
                                      <p:cBhvr override="childStyle">
                                        <p:cTn id="19" dur="100" fill="hold"/>
                                        <p:tgtEl>
                                          <p:spTgt spid="9"/>
                                        </p:tgtEl>
                                        <p:attrNameLst>
                                          <p:attrName>style.color</p:attrName>
                                        </p:attrNameLst>
                                      </p:cBhvr>
                                      <p:to>
                                        <a:schemeClr val="accent2"/>
                                      </p:to>
                                    </p:animClr>
                                    <p:animClr clrSpc="rgb">
                                      <p:cBhvr>
                                        <p:cTn id="20" dur="100" fill="hold"/>
                                        <p:tgtEl>
                                          <p:spTgt spid="9"/>
                                        </p:tgtEl>
                                        <p:attrNameLst>
                                          <p:attrName>fillcolor</p:attrName>
                                        </p:attrNameLst>
                                      </p:cBhvr>
                                      <p:to>
                                        <a:schemeClr val="accent2"/>
                                      </p:to>
                                    </p:animClr>
                                    <p:set>
                                      <p:cBhvr>
                                        <p:cTn id="21" dur="100" fill="hold"/>
                                        <p:tgtEl>
                                          <p:spTgt spid="9"/>
                                        </p:tgtEl>
                                        <p:attrNameLst>
                                          <p:attrName>fill.type</p:attrName>
                                        </p:attrNameLst>
                                      </p:cBhvr>
                                      <p:to>
                                        <p:strVal val="solid"/>
                                      </p:to>
                                    </p:set>
                                    <p:set>
                                      <p:cBhvr>
                                        <p:cTn id="22" dur="100" fill="hold"/>
                                        <p:tgtEl>
                                          <p:spTgt spid="9"/>
                                        </p:tgtEl>
                                        <p:attrNameLst>
                                          <p:attrName>fill.on</p:attrName>
                                        </p:attrNameLst>
                                      </p:cBhvr>
                                      <p:to>
                                        <p:strVal val="true"/>
                                      </p:to>
                                    </p:se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9"/>
                                        </p:tgtEl>
                                      </p:cBhvr>
                                    </p:animEffect>
                                    <p:anim calcmode="lin" valueType="num">
                                      <p:cBhvr>
                                        <p:cTn id="32" dur="2000"/>
                                        <p:tgtEl>
                                          <p:spTgt spid="9"/>
                                        </p:tgtEl>
                                        <p:attrNameLst>
                                          <p:attrName>style.rotation</p:attrName>
                                        </p:attrNameLst>
                                      </p:cBhvr>
                                      <p:tavLst>
                                        <p:tav tm="0">
                                          <p:val>
                                            <p:fltVal val="0"/>
                                          </p:val>
                                        </p:tav>
                                        <p:tav tm="100000">
                                          <p:val>
                                            <p:fltVal val="720"/>
                                          </p:val>
                                        </p:tav>
                                      </p:tavLst>
                                    </p:anim>
                                    <p:anim calcmode="lin" valueType="num">
                                      <p:cBhvr>
                                        <p:cTn id="33" dur="2000"/>
                                        <p:tgtEl>
                                          <p:spTgt spid="9"/>
                                        </p:tgtEl>
                                        <p:attrNameLst>
                                          <p:attrName>ppt_h</p:attrName>
                                        </p:attrNameLst>
                                      </p:cBhvr>
                                      <p:tavLst>
                                        <p:tav tm="0">
                                          <p:val>
                                            <p:strVal val="ppt_h"/>
                                          </p:val>
                                        </p:tav>
                                        <p:tav tm="100000">
                                          <p:val>
                                            <p:fltVal val="0"/>
                                          </p:val>
                                        </p:tav>
                                      </p:tavLst>
                                    </p:anim>
                                    <p:anim calcmode="lin" valueType="num">
                                      <p:cBhvr>
                                        <p:cTn id="34" dur="2000"/>
                                        <p:tgtEl>
                                          <p:spTgt spid="9"/>
                                        </p:tgtEl>
                                        <p:attrNameLst>
                                          <p:attrName>ppt_w</p:attrName>
                                        </p:attrNameLst>
                                      </p:cBhvr>
                                      <p:tavLst>
                                        <p:tav tm="0">
                                          <p:val>
                                            <p:strVal val="ppt_w"/>
                                          </p:val>
                                        </p:tav>
                                        <p:tav tm="100000">
                                          <p:val>
                                            <p:fltVal val="0"/>
                                          </p:val>
                                        </p:tav>
                                      </p:tavLst>
                                    </p:anim>
                                    <p:set>
                                      <p:cBhvr>
                                        <p:cTn id="35" dur="1" fill="hold">
                                          <p:stCondLst>
                                            <p:cond delay="1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0" nodeType="clickEffect">
                                  <p:stCondLst>
                                    <p:cond delay="0"/>
                                  </p:stCondLst>
                                  <p:childTnLst>
                                    <p:animClr clrSpc="rgb">
                                      <p:cBhvr override="childStyle">
                                        <p:cTn id="39" dur="200" fill="hold"/>
                                        <p:tgtEl>
                                          <p:spTgt spid="18"/>
                                        </p:tgtEl>
                                        <p:attrNameLst>
                                          <p:attrName>style.color</p:attrName>
                                        </p:attrNameLst>
                                      </p:cBhvr>
                                      <p:to>
                                        <a:schemeClr val="accent2"/>
                                      </p:to>
                                    </p:animClr>
                                    <p:animClr clrSpc="rgb">
                                      <p:cBhvr>
                                        <p:cTn id="40" dur="200" fill="hold"/>
                                        <p:tgtEl>
                                          <p:spTgt spid="18"/>
                                        </p:tgtEl>
                                        <p:attrNameLst>
                                          <p:attrName>fillcolor</p:attrName>
                                        </p:attrNameLst>
                                      </p:cBhvr>
                                      <p:to>
                                        <a:schemeClr val="accent2"/>
                                      </p:to>
                                    </p:animClr>
                                    <p:set>
                                      <p:cBhvr>
                                        <p:cTn id="41" dur="200" fill="hold"/>
                                        <p:tgtEl>
                                          <p:spTgt spid="18"/>
                                        </p:tgtEl>
                                        <p:attrNameLst>
                                          <p:attrName>fill.type</p:attrName>
                                        </p:attrNameLst>
                                      </p:cBhvr>
                                      <p:to>
                                        <p:strVal val="solid"/>
                                      </p:to>
                                    </p:set>
                                    <p:set>
                                      <p:cBhvr>
                                        <p:cTn id="42" dur="200" fill="hold"/>
                                        <p:tgtEl>
                                          <p:spTgt spid="18"/>
                                        </p:tgtEl>
                                        <p:attrNameLst>
                                          <p:attrName>fill.on</p:attrName>
                                        </p:attrNameLst>
                                      </p:cBhvr>
                                      <p:to>
                                        <p:strVal val="true"/>
                                      </p:to>
                                    </p:set>
                                    <p:animRot by="120000">
                                      <p:cBhvr>
                                        <p:cTn id="43" dur="200" fill="hold">
                                          <p:stCondLst>
                                            <p:cond delay="0"/>
                                          </p:stCondLst>
                                        </p:cTn>
                                        <p:tgtEl>
                                          <p:spTgt spid="18"/>
                                        </p:tgtEl>
                                        <p:attrNameLst>
                                          <p:attrName>r</p:attrName>
                                        </p:attrNameLst>
                                      </p:cBhvr>
                                    </p:animRot>
                                    <p:animRot by="-240000">
                                      <p:cBhvr>
                                        <p:cTn id="44" dur="400" fill="hold">
                                          <p:stCondLst>
                                            <p:cond delay="400"/>
                                          </p:stCondLst>
                                        </p:cTn>
                                        <p:tgtEl>
                                          <p:spTgt spid="18"/>
                                        </p:tgtEl>
                                        <p:attrNameLst>
                                          <p:attrName>r</p:attrName>
                                        </p:attrNameLst>
                                      </p:cBhvr>
                                    </p:animRot>
                                    <p:animRot by="240000">
                                      <p:cBhvr>
                                        <p:cTn id="45" dur="400" fill="hold">
                                          <p:stCondLst>
                                            <p:cond delay="800"/>
                                          </p:stCondLst>
                                        </p:cTn>
                                        <p:tgtEl>
                                          <p:spTgt spid="18"/>
                                        </p:tgtEl>
                                        <p:attrNameLst>
                                          <p:attrName>r</p:attrName>
                                        </p:attrNameLst>
                                      </p:cBhvr>
                                    </p:animRot>
                                    <p:animRot by="-240000">
                                      <p:cBhvr>
                                        <p:cTn id="46" dur="400" fill="hold">
                                          <p:stCondLst>
                                            <p:cond delay="1200"/>
                                          </p:stCondLst>
                                        </p:cTn>
                                        <p:tgtEl>
                                          <p:spTgt spid="18"/>
                                        </p:tgtEl>
                                        <p:attrNameLst>
                                          <p:attrName>r</p:attrName>
                                        </p:attrNameLst>
                                      </p:cBhvr>
                                    </p:animRot>
                                    <p:animRot by="120000">
                                      <p:cBhvr>
                                        <p:cTn id="47" dur="400" fill="hold">
                                          <p:stCondLst>
                                            <p:cond delay="1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5"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中東諸国指導者の長期支配</a:t>
            </a:r>
            <a:r>
              <a:rPr lang="en-US" altLang="ja-JP" sz="3600" dirty="0" smtClean="0"/>
              <a:t/>
            </a:r>
            <a:br>
              <a:rPr lang="en-US" altLang="ja-JP" sz="3600" dirty="0" smtClean="0"/>
            </a:br>
            <a:r>
              <a:rPr lang="en-US" altLang="ja-JP" sz="2400" dirty="0"/>
              <a:t>(</a:t>
            </a:r>
            <a:r>
              <a:rPr lang="en-US" altLang="ja-JP" sz="2400" dirty="0" smtClean="0"/>
              <a:t>2011</a:t>
            </a:r>
            <a:r>
              <a:rPr lang="ja-JP" altLang="en-US" sz="2400" dirty="0" smtClean="0"/>
              <a:t>年</a:t>
            </a:r>
            <a:r>
              <a:rPr lang="en-US" altLang="ja-JP" sz="2400" dirty="0" smtClean="0"/>
              <a:t>1</a:t>
            </a:r>
            <a:r>
              <a:rPr lang="ja-JP" altLang="en-US" sz="2400" dirty="0" smtClean="0"/>
              <a:t>月まで</a:t>
            </a:r>
            <a:r>
              <a:rPr lang="en-US" altLang="ja-JP" sz="2400" dirty="0" smtClean="0"/>
              <a:t>)</a:t>
            </a:r>
            <a:endParaRPr kumimoji="1" lang="ja-JP" altLang="en-US" sz="3600" dirty="0"/>
          </a:p>
        </p:txBody>
      </p:sp>
      <p:graphicFrame>
        <p:nvGraphicFramePr>
          <p:cNvPr id="5" name="コンテンツ プレースホルダ 4"/>
          <p:cNvGraphicFramePr>
            <a:graphicFrameLocks noGrp="1"/>
          </p:cNvGraphicFramePr>
          <p:nvPr>
            <p:ph idx="1"/>
          </p:nvPr>
        </p:nvGraphicFramePr>
        <p:xfrm>
          <a:off x="457200" y="1722438"/>
          <a:ext cx="8229600" cy="4450080"/>
        </p:xfrm>
        <a:graphic>
          <a:graphicData uri="http://schemas.openxmlformats.org/drawingml/2006/table">
            <a:tbl>
              <a:tblPr firstRow="1" bandRow="1">
                <a:tableStyleId>{073A0DAA-6AF3-43AB-8588-CEC1D06C72B9}</a:tableStyleId>
              </a:tblPr>
              <a:tblGrid>
                <a:gridCol w="1954560"/>
                <a:gridCol w="1440160"/>
                <a:gridCol w="2376264"/>
                <a:gridCol w="2458616"/>
              </a:tblGrid>
              <a:tr h="370840">
                <a:tc>
                  <a:txBody>
                    <a:bodyPr/>
                    <a:lstStyle/>
                    <a:p>
                      <a:r>
                        <a:rPr kumimoji="1" lang="ja-JP" altLang="en-US" dirty="0" smtClean="0"/>
                        <a:t>国名</a:t>
                      </a:r>
                      <a:endParaRPr kumimoji="1" lang="en-US" altLang="ja-JP" dirty="0" smtClean="0"/>
                    </a:p>
                  </a:txBody>
                  <a:tcPr/>
                </a:tc>
                <a:tc>
                  <a:txBody>
                    <a:bodyPr/>
                    <a:lstStyle/>
                    <a:p>
                      <a:r>
                        <a:rPr kumimoji="1" lang="ja-JP" altLang="en-US" dirty="0" smtClean="0"/>
                        <a:t>就任日</a:t>
                      </a:r>
                      <a:endParaRPr kumimoji="1" lang="ja-JP" altLang="en-US" dirty="0"/>
                    </a:p>
                  </a:txBody>
                  <a:tcPr/>
                </a:tc>
                <a:tc>
                  <a:txBody>
                    <a:bodyPr/>
                    <a:lstStyle/>
                    <a:p>
                      <a:r>
                        <a:rPr kumimoji="1" lang="ja-JP" altLang="en-US" dirty="0" smtClean="0"/>
                        <a:t>現職指導者名</a:t>
                      </a:r>
                      <a:r>
                        <a:rPr kumimoji="1" lang="en-US" altLang="ja-JP" dirty="0" smtClean="0"/>
                        <a:t>(</a:t>
                      </a:r>
                      <a:r>
                        <a:rPr kumimoji="1" lang="ja-JP" altLang="en-US" dirty="0" smtClean="0"/>
                        <a:t>年数</a:t>
                      </a:r>
                      <a:r>
                        <a:rPr kumimoji="1" lang="en-US" altLang="ja-JP" dirty="0" smtClean="0"/>
                        <a:t>)</a:t>
                      </a:r>
                      <a:endParaRPr kumimoji="1" lang="ja-JP" altLang="en-US" dirty="0"/>
                    </a:p>
                  </a:txBody>
                  <a:tcPr/>
                </a:tc>
                <a:tc>
                  <a:txBody>
                    <a:bodyPr/>
                    <a:lstStyle/>
                    <a:p>
                      <a:r>
                        <a:rPr kumimoji="1" lang="ja-JP" altLang="en-US" dirty="0" smtClean="0"/>
                        <a:t>前職指導者名</a:t>
                      </a:r>
                      <a:r>
                        <a:rPr kumimoji="1" lang="en-US" altLang="ja-JP" dirty="0" smtClean="0"/>
                        <a:t>(</a:t>
                      </a:r>
                      <a:r>
                        <a:rPr kumimoji="1" lang="ja-JP" altLang="en-US" dirty="0" smtClean="0"/>
                        <a:t>年数</a:t>
                      </a:r>
                      <a:r>
                        <a:rPr kumimoji="1" lang="en-US" altLang="ja-JP" dirty="0" smtClean="0"/>
                        <a:t>)</a:t>
                      </a:r>
                      <a:endParaRPr kumimoji="1" lang="ja-JP" altLang="en-US" dirty="0"/>
                    </a:p>
                  </a:txBody>
                  <a:tcPr/>
                </a:tc>
              </a:tr>
              <a:tr h="370840">
                <a:tc>
                  <a:txBody>
                    <a:bodyPr/>
                    <a:lstStyle/>
                    <a:p>
                      <a:r>
                        <a:rPr kumimoji="1" lang="ja-JP" altLang="en-US" dirty="0" smtClean="0"/>
                        <a:t>アルジェリア</a:t>
                      </a:r>
                      <a:endParaRPr kumimoji="1" lang="ja-JP" altLang="en-US" dirty="0"/>
                    </a:p>
                  </a:txBody>
                  <a:tcPr/>
                </a:tc>
                <a:tc>
                  <a:txBody>
                    <a:bodyPr/>
                    <a:lstStyle/>
                    <a:p>
                      <a:r>
                        <a:rPr kumimoji="1" lang="en-US" altLang="ja-JP" dirty="0" smtClean="0"/>
                        <a:t>1999</a:t>
                      </a:r>
                      <a:r>
                        <a:rPr kumimoji="1" lang="ja-JP" altLang="en-US" dirty="0" smtClean="0"/>
                        <a:t>年</a:t>
                      </a:r>
                      <a:r>
                        <a:rPr kumimoji="1" lang="en-US" altLang="ja-JP" dirty="0" smtClean="0"/>
                        <a:t>4</a:t>
                      </a:r>
                      <a:r>
                        <a:rPr kumimoji="1" lang="ja-JP" altLang="en-US" dirty="0" smtClean="0"/>
                        <a:t>月</a:t>
                      </a:r>
                      <a:endParaRPr kumimoji="1" lang="ja-JP" altLang="en-US" dirty="0"/>
                    </a:p>
                  </a:txBody>
                  <a:tcPr/>
                </a:tc>
                <a:tc>
                  <a:txBody>
                    <a:bodyPr/>
                    <a:lstStyle/>
                    <a:p>
                      <a:r>
                        <a:rPr kumimoji="1" lang="ja-JP" altLang="en-US" dirty="0" smtClean="0"/>
                        <a:t>ブーテフリカ</a:t>
                      </a:r>
                      <a:r>
                        <a:rPr kumimoji="1" lang="en-US" altLang="ja-JP" dirty="0" smtClean="0"/>
                        <a:t>(12)</a:t>
                      </a:r>
                      <a:endParaRPr kumimoji="1" lang="ja-JP" altLang="en-US" dirty="0"/>
                    </a:p>
                  </a:txBody>
                  <a:tcPr/>
                </a:tc>
                <a:tc>
                  <a:txBody>
                    <a:bodyPr/>
                    <a:lstStyle/>
                    <a:p>
                      <a:r>
                        <a:rPr kumimoji="1" lang="ja-JP" altLang="en-US" dirty="0" smtClean="0"/>
                        <a:t>ゼルアール</a:t>
                      </a:r>
                      <a:r>
                        <a:rPr kumimoji="1" lang="en-US" altLang="ja-JP" dirty="0" smtClean="0"/>
                        <a:t>(5)</a:t>
                      </a:r>
                      <a:endParaRPr kumimoji="1" lang="ja-JP" altLang="en-US" dirty="0"/>
                    </a:p>
                  </a:txBody>
                  <a:tcPr/>
                </a:tc>
              </a:tr>
              <a:tr h="370840">
                <a:tc>
                  <a:txBody>
                    <a:bodyPr/>
                    <a:lstStyle/>
                    <a:p>
                      <a:r>
                        <a:rPr kumimoji="1" lang="ja-JP" altLang="en-US" dirty="0" smtClean="0"/>
                        <a:t>エジプト</a:t>
                      </a:r>
                      <a:endParaRPr kumimoji="1" lang="ja-JP" altLang="en-US" dirty="0"/>
                    </a:p>
                  </a:txBody>
                  <a:tcPr/>
                </a:tc>
                <a:tc>
                  <a:txBody>
                    <a:bodyPr/>
                    <a:lstStyle/>
                    <a:p>
                      <a:r>
                        <a:rPr kumimoji="1" lang="en-US" altLang="ja-JP" dirty="0" smtClean="0"/>
                        <a:t>1981</a:t>
                      </a:r>
                      <a:r>
                        <a:rPr kumimoji="1" lang="ja-JP" altLang="en-US" dirty="0" smtClean="0"/>
                        <a:t>年</a:t>
                      </a:r>
                      <a:r>
                        <a:rPr kumimoji="1" lang="en-US" altLang="ja-JP" dirty="0" smtClean="0"/>
                        <a:t>10</a:t>
                      </a:r>
                      <a:r>
                        <a:rPr kumimoji="1" lang="ja-JP" altLang="en-US" dirty="0" smtClean="0"/>
                        <a:t>月</a:t>
                      </a:r>
                      <a:endParaRPr kumimoji="1" lang="ja-JP" altLang="en-US" dirty="0"/>
                    </a:p>
                  </a:txBody>
                  <a:tcPr/>
                </a:tc>
                <a:tc>
                  <a:txBody>
                    <a:bodyPr/>
                    <a:lstStyle/>
                    <a:p>
                      <a:r>
                        <a:rPr kumimoji="1" lang="ja-JP" altLang="en-US" dirty="0" smtClean="0"/>
                        <a:t>ムバーラク</a:t>
                      </a:r>
                      <a:r>
                        <a:rPr kumimoji="1" lang="en-US" altLang="ja-JP" dirty="0" smtClean="0"/>
                        <a:t>(29.5)</a:t>
                      </a:r>
                      <a:endParaRPr kumimoji="1" lang="ja-JP" altLang="en-US" dirty="0"/>
                    </a:p>
                  </a:txBody>
                  <a:tcPr/>
                </a:tc>
                <a:tc>
                  <a:txBody>
                    <a:bodyPr/>
                    <a:lstStyle/>
                    <a:p>
                      <a:r>
                        <a:rPr kumimoji="1" lang="ja-JP" altLang="en-US" dirty="0" smtClean="0"/>
                        <a:t>サーダート</a:t>
                      </a:r>
                      <a:r>
                        <a:rPr kumimoji="1" lang="en-US" altLang="ja-JP" dirty="0" smtClean="0"/>
                        <a:t>(11)</a:t>
                      </a:r>
                      <a:endParaRPr kumimoji="1" lang="ja-JP" altLang="en-US" dirty="0"/>
                    </a:p>
                  </a:txBody>
                  <a:tcPr/>
                </a:tc>
              </a:tr>
              <a:tr h="370840">
                <a:tc>
                  <a:txBody>
                    <a:bodyPr/>
                    <a:lstStyle/>
                    <a:p>
                      <a:r>
                        <a:rPr kumimoji="1" lang="ja-JP" altLang="en-US" dirty="0" smtClean="0"/>
                        <a:t>シリア</a:t>
                      </a:r>
                      <a:endParaRPr kumimoji="1" lang="ja-JP" altLang="en-US" dirty="0"/>
                    </a:p>
                  </a:txBody>
                  <a:tcPr/>
                </a:tc>
                <a:tc>
                  <a:txBody>
                    <a:bodyPr/>
                    <a:lstStyle/>
                    <a:p>
                      <a:r>
                        <a:rPr kumimoji="1" lang="en-US" altLang="ja-JP" dirty="0" smtClean="0"/>
                        <a:t>2000</a:t>
                      </a:r>
                      <a:r>
                        <a:rPr kumimoji="1" lang="ja-JP" altLang="en-US" dirty="0" smtClean="0"/>
                        <a:t>年</a:t>
                      </a:r>
                      <a:r>
                        <a:rPr kumimoji="1" lang="en-US" altLang="ja-JP" dirty="0" smtClean="0"/>
                        <a:t>7</a:t>
                      </a:r>
                      <a:r>
                        <a:rPr kumimoji="1" lang="ja-JP" altLang="en-US" dirty="0" smtClean="0"/>
                        <a:t>月</a:t>
                      </a:r>
                      <a:endParaRPr kumimoji="1" lang="ja-JP" altLang="en-US" dirty="0"/>
                    </a:p>
                  </a:txBody>
                  <a:tcPr/>
                </a:tc>
                <a:tc>
                  <a:txBody>
                    <a:bodyPr/>
                    <a:lstStyle/>
                    <a:p>
                      <a:r>
                        <a:rPr kumimoji="1" lang="ja-JP" altLang="en-US" dirty="0" smtClean="0"/>
                        <a:t>バッシャール</a:t>
                      </a:r>
                      <a:r>
                        <a:rPr kumimoji="1" lang="en-US" altLang="ja-JP" dirty="0" smtClean="0"/>
                        <a:t>(10.5)</a:t>
                      </a:r>
                      <a:endParaRPr kumimoji="1" lang="ja-JP" altLang="en-US" dirty="0"/>
                    </a:p>
                  </a:txBody>
                  <a:tcPr/>
                </a:tc>
                <a:tc>
                  <a:txBody>
                    <a:bodyPr/>
                    <a:lstStyle/>
                    <a:p>
                      <a:r>
                        <a:rPr kumimoji="1" lang="ja-JP" altLang="en-US" dirty="0" smtClean="0"/>
                        <a:t>ハーフェズ</a:t>
                      </a:r>
                      <a:r>
                        <a:rPr kumimoji="1" lang="en-US" altLang="ja-JP" dirty="0" smtClean="0"/>
                        <a:t>(29.5)</a:t>
                      </a:r>
                      <a:endParaRPr kumimoji="1" lang="ja-JP" altLang="en-US" dirty="0"/>
                    </a:p>
                  </a:txBody>
                  <a:tcPr/>
                </a:tc>
              </a:tr>
              <a:tr h="370840">
                <a:tc>
                  <a:txBody>
                    <a:bodyPr/>
                    <a:lstStyle/>
                    <a:p>
                      <a:r>
                        <a:rPr kumimoji="1" lang="ja-JP" altLang="en-US" dirty="0" smtClean="0"/>
                        <a:t>チュニジア</a:t>
                      </a:r>
                      <a:endParaRPr kumimoji="1" lang="ja-JP" altLang="en-US" dirty="0"/>
                    </a:p>
                  </a:txBody>
                  <a:tcPr/>
                </a:tc>
                <a:tc>
                  <a:txBody>
                    <a:bodyPr/>
                    <a:lstStyle/>
                    <a:p>
                      <a:r>
                        <a:rPr kumimoji="1" lang="en-US" altLang="ja-JP" dirty="0" smtClean="0"/>
                        <a:t>1987</a:t>
                      </a:r>
                      <a:r>
                        <a:rPr kumimoji="1" lang="ja-JP" altLang="en-US" dirty="0" smtClean="0"/>
                        <a:t>年</a:t>
                      </a:r>
                      <a:r>
                        <a:rPr kumimoji="1" lang="en-US" altLang="ja-JP" dirty="0" smtClean="0"/>
                        <a:t>11</a:t>
                      </a:r>
                      <a:r>
                        <a:rPr kumimoji="1" lang="ja-JP" altLang="en-US" dirty="0" smtClean="0"/>
                        <a:t>月</a:t>
                      </a:r>
                      <a:endParaRPr kumimoji="1" lang="ja-JP" altLang="en-US" dirty="0"/>
                    </a:p>
                  </a:txBody>
                  <a:tcPr/>
                </a:tc>
                <a:tc>
                  <a:txBody>
                    <a:bodyPr/>
                    <a:lstStyle/>
                    <a:p>
                      <a:r>
                        <a:rPr kumimoji="1" lang="ja-JP" altLang="en-US" dirty="0" smtClean="0"/>
                        <a:t>ベンアリー</a:t>
                      </a:r>
                      <a:r>
                        <a:rPr kumimoji="1" lang="en-US" altLang="ja-JP" dirty="0" smtClean="0"/>
                        <a:t>(23.5)</a:t>
                      </a:r>
                      <a:endParaRPr kumimoji="1" lang="ja-JP" altLang="en-US" dirty="0"/>
                    </a:p>
                  </a:txBody>
                  <a:tcPr/>
                </a:tc>
                <a:tc>
                  <a:txBody>
                    <a:bodyPr/>
                    <a:lstStyle/>
                    <a:p>
                      <a:r>
                        <a:rPr kumimoji="1" lang="ja-JP" altLang="en-US" dirty="0" smtClean="0"/>
                        <a:t>ブーテフリカ</a:t>
                      </a:r>
                      <a:r>
                        <a:rPr kumimoji="1" lang="en-US" altLang="ja-JP" dirty="0" smtClean="0"/>
                        <a:t>(30)</a:t>
                      </a:r>
                      <a:endParaRPr kumimoji="1" lang="ja-JP" altLang="en-US" dirty="0"/>
                    </a:p>
                  </a:txBody>
                  <a:tcPr/>
                </a:tc>
              </a:tr>
              <a:tr h="370840">
                <a:tc>
                  <a:txBody>
                    <a:bodyPr/>
                    <a:lstStyle/>
                    <a:p>
                      <a:r>
                        <a:rPr kumimoji="1" lang="ja-JP" altLang="en-US" dirty="0" smtClean="0"/>
                        <a:t>イエメン</a:t>
                      </a:r>
                      <a:endParaRPr kumimoji="1" lang="ja-JP" altLang="en-US" dirty="0"/>
                    </a:p>
                  </a:txBody>
                  <a:tcPr/>
                </a:tc>
                <a:tc>
                  <a:txBody>
                    <a:bodyPr/>
                    <a:lstStyle/>
                    <a:p>
                      <a:r>
                        <a:rPr kumimoji="1" lang="en-US" altLang="ja-JP" dirty="0" smtClean="0"/>
                        <a:t>1990</a:t>
                      </a:r>
                      <a:r>
                        <a:rPr kumimoji="1" lang="ja-JP" altLang="en-US" dirty="0" smtClean="0"/>
                        <a:t>年</a:t>
                      </a:r>
                      <a:r>
                        <a:rPr kumimoji="1" lang="en-US" altLang="ja-JP" dirty="0" smtClean="0"/>
                        <a:t>5</a:t>
                      </a:r>
                      <a:r>
                        <a:rPr kumimoji="1" lang="ja-JP" altLang="en-US" dirty="0" smtClean="0"/>
                        <a:t>月</a:t>
                      </a:r>
                      <a:endParaRPr kumimoji="1" lang="ja-JP" altLang="en-US" dirty="0"/>
                    </a:p>
                  </a:txBody>
                  <a:tcPr/>
                </a:tc>
                <a:tc>
                  <a:txBody>
                    <a:bodyPr/>
                    <a:lstStyle/>
                    <a:p>
                      <a:r>
                        <a:rPr kumimoji="1" lang="ja-JP" altLang="en-US" dirty="0" smtClean="0"/>
                        <a:t>サレハ</a:t>
                      </a:r>
                      <a:r>
                        <a:rPr kumimoji="1" lang="en-US" altLang="ja-JP" dirty="0" smtClean="0"/>
                        <a:t>(21)</a:t>
                      </a:r>
                      <a:endParaRPr kumimoji="1" lang="ja-JP" altLang="en-US" dirty="0"/>
                    </a:p>
                  </a:txBody>
                  <a:tcPr/>
                </a:tc>
                <a:tc>
                  <a:txBody>
                    <a:bodyPr/>
                    <a:lstStyle/>
                    <a:p>
                      <a:pPr algn="l"/>
                      <a:endParaRPr kumimoji="1" lang="ja-JP" altLang="en-US" dirty="0"/>
                    </a:p>
                  </a:txBody>
                  <a:tcPr/>
                </a:tc>
              </a:tr>
              <a:tr h="370840">
                <a:tc>
                  <a:txBody>
                    <a:bodyPr/>
                    <a:lstStyle/>
                    <a:p>
                      <a:r>
                        <a:rPr kumimoji="1" lang="ja-JP" altLang="en-US" dirty="0" smtClean="0"/>
                        <a:t>イラン</a:t>
                      </a:r>
                      <a:endParaRPr kumimoji="1" lang="ja-JP" altLang="en-US" dirty="0"/>
                    </a:p>
                  </a:txBody>
                  <a:tcPr/>
                </a:tc>
                <a:tc>
                  <a:txBody>
                    <a:bodyPr/>
                    <a:lstStyle/>
                    <a:p>
                      <a:r>
                        <a:rPr kumimoji="1" lang="en-US" altLang="ja-JP" dirty="0" smtClean="0"/>
                        <a:t>1989</a:t>
                      </a:r>
                      <a:r>
                        <a:rPr kumimoji="1" lang="ja-JP" altLang="en-US" dirty="0" smtClean="0"/>
                        <a:t>年</a:t>
                      </a:r>
                      <a:r>
                        <a:rPr kumimoji="1" lang="en-US" altLang="ja-JP" dirty="0" smtClean="0"/>
                        <a:t>6</a:t>
                      </a:r>
                      <a:r>
                        <a:rPr kumimoji="1" lang="ja-JP" altLang="en-US" dirty="0" smtClean="0"/>
                        <a:t>月</a:t>
                      </a:r>
                      <a:endParaRPr kumimoji="1" lang="ja-JP" altLang="en-US" dirty="0"/>
                    </a:p>
                  </a:txBody>
                  <a:tcPr/>
                </a:tc>
                <a:tc>
                  <a:txBody>
                    <a:bodyPr/>
                    <a:lstStyle/>
                    <a:p>
                      <a:r>
                        <a:rPr kumimoji="1" lang="ja-JP" altLang="en-US" dirty="0" smtClean="0"/>
                        <a:t>ハーメネイ</a:t>
                      </a:r>
                      <a:r>
                        <a:rPr kumimoji="1" lang="en-US" altLang="ja-JP" dirty="0" smtClean="0"/>
                        <a:t>(21.5)</a:t>
                      </a:r>
                      <a:endParaRPr kumimoji="1" lang="ja-JP" altLang="en-US" dirty="0"/>
                    </a:p>
                  </a:txBody>
                  <a:tcPr/>
                </a:tc>
                <a:tc>
                  <a:txBody>
                    <a:bodyPr/>
                    <a:lstStyle/>
                    <a:p>
                      <a:r>
                        <a:rPr kumimoji="1" lang="ja-JP" altLang="en-US" dirty="0" smtClean="0"/>
                        <a:t>ホメイニー</a:t>
                      </a:r>
                      <a:r>
                        <a:rPr kumimoji="1" lang="en-US" altLang="ja-JP" dirty="0" smtClean="0"/>
                        <a:t>(9.5)</a:t>
                      </a:r>
                      <a:endParaRPr kumimoji="1" lang="ja-JP" altLang="en-US" dirty="0"/>
                    </a:p>
                  </a:txBody>
                  <a:tcPr/>
                </a:tc>
              </a:tr>
              <a:tr h="370840">
                <a:tc>
                  <a:txBody>
                    <a:bodyPr/>
                    <a:lstStyle/>
                    <a:p>
                      <a:r>
                        <a:rPr kumimoji="1" lang="ja-JP" altLang="en-US" dirty="0" smtClean="0"/>
                        <a:t>リビア</a:t>
                      </a:r>
                      <a:endParaRPr kumimoji="1" lang="ja-JP" altLang="en-US" dirty="0"/>
                    </a:p>
                  </a:txBody>
                  <a:tcPr/>
                </a:tc>
                <a:tc>
                  <a:txBody>
                    <a:bodyPr/>
                    <a:lstStyle/>
                    <a:p>
                      <a:r>
                        <a:rPr kumimoji="1" lang="en-US" altLang="ja-JP" dirty="0" smtClean="0"/>
                        <a:t>1969</a:t>
                      </a:r>
                      <a:r>
                        <a:rPr kumimoji="1" lang="ja-JP" altLang="en-US" dirty="0" smtClean="0"/>
                        <a:t>年</a:t>
                      </a:r>
                      <a:r>
                        <a:rPr kumimoji="1" lang="en-US" altLang="ja-JP" dirty="0" smtClean="0"/>
                        <a:t>9</a:t>
                      </a:r>
                      <a:r>
                        <a:rPr kumimoji="1" lang="ja-JP" altLang="en-US" dirty="0" smtClean="0"/>
                        <a:t>月</a:t>
                      </a:r>
                      <a:endParaRPr kumimoji="1" lang="ja-JP" altLang="en-US" dirty="0"/>
                    </a:p>
                  </a:txBody>
                  <a:tcPr/>
                </a:tc>
                <a:tc>
                  <a:txBody>
                    <a:bodyPr/>
                    <a:lstStyle/>
                    <a:p>
                      <a:r>
                        <a:rPr kumimoji="1" lang="ja-JP" altLang="en-US" dirty="0" smtClean="0"/>
                        <a:t>カッザーフィー</a:t>
                      </a:r>
                      <a:r>
                        <a:rPr kumimoji="1" lang="en-US" altLang="ja-JP" dirty="0" smtClean="0"/>
                        <a:t>(42)</a:t>
                      </a:r>
                      <a:endParaRPr kumimoji="1" lang="ja-JP" altLang="en-US" dirty="0"/>
                    </a:p>
                  </a:txBody>
                  <a:tcPr/>
                </a:tc>
                <a:tc>
                  <a:txBody>
                    <a:bodyPr/>
                    <a:lstStyle/>
                    <a:p>
                      <a:r>
                        <a:rPr kumimoji="1" lang="ja-JP" altLang="en-US" dirty="0" smtClean="0"/>
                        <a:t>イドリス</a:t>
                      </a:r>
                      <a:r>
                        <a:rPr kumimoji="1" lang="en-US" altLang="ja-JP" dirty="0" smtClean="0"/>
                        <a:t>I</a:t>
                      </a:r>
                      <a:r>
                        <a:rPr kumimoji="1" lang="ja-JP" altLang="en-US" dirty="0" smtClean="0"/>
                        <a:t>世</a:t>
                      </a:r>
                      <a:r>
                        <a:rPr kumimoji="1" lang="en-US" altLang="ja-JP" dirty="0" smtClean="0"/>
                        <a:t>(18)</a:t>
                      </a:r>
                      <a:endParaRPr kumimoji="1" lang="ja-JP" altLang="en-US" dirty="0"/>
                    </a:p>
                  </a:txBody>
                  <a:tcPr/>
                </a:tc>
              </a:tr>
              <a:tr h="370840">
                <a:tc>
                  <a:txBody>
                    <a:bodyPr/>
                    <a:lstStyle/>
                    <a:p>
                      <a:r>
                        <a:rPr kumimoji="1" lang="ja-JP" altLang="en-US" dirty="0" smtClean="0"/>
                        <a:t>ヨルダン</a:t>
                      </a:r>
                      <a:endParaRPr kumimoji="1" lang="ja-JP" altLang="en-US" dirty="0"/>
                    </a:p>
                  </a:txBody>
                  <a:tcPr/>
                </a:tc>
                <a:tc>
                  <a:txBody>
                    <a:bodyPr/>
                    <a:lstStyle/>
                    <a:p>
                      <a:r>
                        <a:rPr kumimoji="1" lang="en-US" altLang="ja-JP" dirty="0" smtClean="0"/>
                        <a:t>1999</a:t>
                      </a:r>
                      <a:r>
                        <a:rPr kumimoji="1" lang="ja-JP" altLang="en-US" dirty="0" smtClean="0"/>
                        <a:t>年</a:t>
                      </a:r>
                      <a:r>
                        <a:rPr kumimoji="1" lang="en-US" altLang="ja-JP" dirty="0" smtClean="0"/>
                        <a:t>2</a:t>
                      </a:r>
                      <a:r>
                        <a:rPr kumimoji="1" lang="ja-JP" altLang="en-US" dirty="0" smtClean="0"/>
                        <a:t>月</a:t>
                      </a:r>
                      <a:endParaRPr kumimoji="1" lang="ja-JP" altLang="en-US" dirty="0"/>
                    </a:p>
                  </a:txBody>
                  <a:tcPr/>
                </a:tc>
                <a:tc>
                  <a:txBody>
                    <a:bodyPr/>
                    <a:lstStyle/>
                    <a:p>
                      <a:r>
                        <a:rPr kumimoji="1" lang="ja-JP" altLang="en-US" dirty="0" smtClean="0"/>
                        <a:t>アブダッラー</a:t>
                      </a:r>
                      <a:r>
                        <a:rPr kumimoji="1" lang="en-US" altLang="ja-JP" dirty="0" smtClean="0"/>
                        <a:t>2</a:t>
                      </a:r>
                      <a:r>
                        <a:rPr kumimoji="1" lang="ja-JP" altLang="en-US" dirty="0" smtClean="0"/>
                        <a:t>世</a:t>
                      </a:r>
                      <a:r>
                        <a:rPr kumimoji="1" lang="en-US" altLang="ja-JP" dirty="0" smtClean="0"/>
                        <a:t>(12)</a:t>
                      </a:r>
                      <a:endParaRPr kumimoji="1" lang="ja-JP" altLang="en-US" dirty="0"/>
                    </a:p>
                  </a:txBody>
                  <a:tcPr/>
                </a:tc>
                <a:tc>
                  <a:txBody>
                    <a:bodyPr/>
                    <a:lstStyle/>
                    <a:p>
                      <a:r>
                        <a:rPr kumimoji="1" lang="ja-JP" altLang="en-US" dirty="0" smtClean="0"/>
                        <a:t>フセイン</a:t>
                      </a:r>
                      <a:r>
                        <a:rPr kumimoji="1" lang="en-US" altLang="ja-JP" dirty="0" smtClean="0"/>
                        <a:t>(46.5)</a:t>
                      </a:r>
                      <a:endParaRPr kumimoji="1" lang="ja-JP" altLang="en-US" dirty="0"/>
                    </a:p>
                  </a:txBody>
                  <a:tcPr/>
                </a:tc>
              </a:tr>
              <a:tr h="370840">
                <a:tc>
                  <a:txBody>
                    <a:bodyPr/>
                    <a:lstStyle/>
                    <a:p>
                      <a:r>
                        <a:rPr kumimoji="1" lang="ja-JP" altLang="en-US" dirty="0" smtClean="0"/>
                        <a:t>モロッコ</a:t>
                      </a:r>
                      <a:endParaRPr kumimoji="1" lang="ja-JP" altLang="en-US" dirty="0"/>
                    </a:p>
                  </a:txBody>
                  <a:tcPr/>
                </a:tc>
                <a:tc>
                  <a:txBody>
                    <a:bodyPr/>
                    <a:lstStyle/>
                    <a:p>
                      <a:r>
                        <a:rPr kumimoji="1" lang="en-US" altLang="ja-JP" dirty="0" smtClean="0"/>
                        <a:t>1999</a:t>
                      </a:r>
                      <a:r>
                        <a:rPr kumimoji="1" lang="ja-JP" altLang="en-US" dirty="0" smtClean="0"/>
                        <a:t>年</a:t>
                      </a:r>
                      <a:r>
                        <a:rPr kumimoji="1" lang="en-US" altLang="ja-JP" dirty="0" smtClean="0"/>
                        <a:t>7</a:t>
                      </a:r>
                      <a:r>
                        <a:rPr kumimoji="1" lang="ja-JP" altLang="en-US" dirty="0" smtClean="0"/>
                        <a:t>月</a:t>
                      </a:r>
                      <a:endParaRPr kumimoji="1" lang="ja-JP" altLang="en-US" dirty="0"/>
                    </a:p>
                  </a:txBody>
                  <a:tcPr/>
                </a:tc>
                <a:tc>
                  <a:txBody>
                    <a:bodyPr/>
                    <a:lstStyle/>
                    <a:p>
                      <a:r>
                        <a:rPr kumimoji="1" lang="ja-JP" altLang="en-US" dirty="0" smtClean="0"/>
                        <a:t>ムハンマド</a:t>
                      </a:r>
                      <a:r>
                        <a:rPr kumimoji="1" lang="en-US" altLang="ja-JP" dirty="0" smtClean="0"/>
                        <a:t>5</a:t>
                      </a:r>
                      <a:r>
                        <a:rPr kumimoji="1" lang="ja-JP" altLang="en-US" dirty="0" smtClean="0"/>
                        <a:t>世</a:t>
                      </a:r>
                      <a:r>
                        <a:rPr kumimoji="1" lang="en-US" altLang="ja-JP" dirty="0" smtClean="0"/>
                        <a:t>(12)</a:t>
                      </a:r>
                      <a:endParaRPr kumimoji="1" lang="ja-JP" altLang="en-US" dirty="0"/>
                    </a:p>
                  </a:txBody>
                  <a:tcPr/>
                </a:tc>
                <a:tc>
                  <a:txBody>
                    <a:bodyPr/>
                    <a:lstStyle/>
                    <a:p>
                      <a:r>
                        <a:rPr kumimoji="1" lang="ja-JP" altLang="en-US" dirty="0" smtClean="0"/>
                        <a:t>ハサン</a:t>
                      </a:r>
                      <a:r>
                        <a:rPr kumimoji="1" lang="en-US" altLang="ja-JP" dirty="0" smtClean="0"/>
                        <a:t>2</a:t>
                      </a:r>
                      <a:r>
                        <a:rPr kumimoji="1" lang="ja-JP" altLang="en-US" dirty="0" smtClean="0"/>
                        <a:t>世</a:t>
                      </a:r>
                      <a:r>
                        <a:rPr kumimoji="1" lang="en-US" altLang="ja-JP" dirty="0" smtClean="0"/>
                        <a:t>(38.5)</a:t>
                      </a:r>
                      <a:endParaRPr kumimoji="1" lang="ja-JP" altLang="en-US" dirty="0"/>
                    </a:p>
                  </a:txBody>
                  <a:tcPr/>
                </a:tc>
              </a:tr>
              <a:tr h="370840">
                <a:tc>
                  <a:txBody>
                    <a:bodyPr/>
                    <a:lstStyle/>
                    <a:p>
                      <a:r>
                        <a:rPr kumimoji="1" lang="ja-JP" altLang="en-US" dirty="0" smtClean="0"/>
                        <a:t>オマーン</a:t>
                      </a:r>
                      <a:endParaRPr kumimoji="1" lang="ja-JP" altLang="en-US" dirty="0"/>
                    </a:p>
                  </a:txBody>
                  <a:tcPr/>
                </a:tc>
                <a:tc>
                  <a:txBody>
                    <a:bodyPr/>
                    <a:lstStyle/>
                    <a:p>
                      <a:r>
                        <a:rPr kumimoji="1" lang="en-US" altLang="ja-JP" dirty="0" smtClean="0"/>
                        <a:t>1970</a:t>
                      </a:r>
                      <a:r>
                        <a:rPr kumimoji="1" lang="ja-JP" altLang="en-US" dirty="0" smtClean="0"/>
                        <a:t>年</a:t>
                      </a:r>
                      <a:r>
                        <a:rPr kumimoji="1" lang="en-US" altLang="ja-JP" dirty="0" smtClean="0"/>
                        <a:t>7</a:t>
                      </a:r>
                      <a:r>
                        <a:rPr kumimoji="1" lang="ja-JP" altLang="en-US" dirty="0" smtClean="0"/>
                        <a:t>月</a:t>
                      </a:r>
                      <a:endParaRPr kumimoji="1" lang="ja-JP" altLang="en-US" dirty="0"/>
                    </a:p>
                  </a:txBody>
                  <a:tcPr/>
                </a:tc>
                <a:tc>
                  <a:txBody>
                    <a:bodyPr/>
                    <a:lstStyle/>
                    <a:p>
                      <a:r>
                        <a:rPr kumimoji="1" lang="ja-JP" altLang="en-US" dirty="0" smtClean="0"/>
                        <a:t>カーブース</a:t>
                      </a:r>
                      <a:r>
                        <a:rPr kumimoji="1" lang="en-US" altLang="ja-JP" dirty="0" smtClean="0"/>
                        <a:t>(41)</a:t>
                      </a:r>
                      <a:endParaRPr kumimoji="1" lang="ja-JP" altLang="en-US" dirty="0"/>
                    </a:p>
                  </a:txBody>
                  <a:tcPr/>
                </a:tc>
                <a:tc>
                  <a:txBody>
                    <a:bodyPr/>
                    <a:lstStyle/>
                    <a:p>
                      <a:r>
                        <a:rPr kumimoji="1" lang="ja-JP" altLang="en-US" dirty="0" smtClean="0"/>
                        <a:t>サイード</a:t>
                      </a:r>
                      <a:r>
                        <a:rPr kumimoji="1" lang="en-US" altLang="ja-JP" dirty="0" smtClean="0"/>
                        <a:t>(38)</a:t>
                      </a:r>
                      <a:endParaRPr kumimoji="1" lang="ja-JP" altLang="en-US" dirty="0"/>
                    </a:p>
                  </a:txBody>
                  <a:tcPr/>
                </a:tc>
              </a:tr>
              <a:tr h="370840">
                <a:tc>
                  <a:txBody>
                    <a:bodyPr/>
                    <a:lstStyle/>
                    <a:p>
                      <a:r>
                        <a:rPr kumimoji="1" lang="ja-JP" altLang="en-US" dirty="0" smtClean="0"/>
                        <a:t>バハレーン</a:t>
                      </a:r>
                      <a:endParaRPr kumimoji="1" lang="ja-JP" altLang="en-US" dirty="0"/>
                    </a:p>
                  </a:txBody>
                  <a:tcPr/>
                </a:tc>
                <a:tc>
                  <a:txBody>
                    <a:bodyPr/>
                    <a:lstStyle/>
                    <a:p>
                      <a:r>
                        <a:rPr kumimoji="1" lang="en-US" altLang="ja-JP" dirty="0" smtClean="0"/>
                        <a:t>1999</a:t>
                      </a:r>
                      <a:r>
                        <a:rPr kumimoji="1" lang="ja-JP" altLang="en-US" dirty="0" smtClean="0"/>
                        <a:t>年</a:t>
                      </a:r>
                      <a:r>
                        <a:rPr kumimoji="1" lang="en-US" altLang="ja-JP" dirty="0" smtClean="0"/>
                        <a:t>3</a:t>
                      </a:r>
                      <a:r>
                        <a:rPr kumimoji="1" lang="ja-JP" altLang="en-US" dirty="0" smtClean="0"/>
                        <a:t>月</a:t>
                      </a:r>
                      <a:endParaRPr kumimoji="1" lang="en-US" altLang="ja-JP" dirty="0" smtClean="0"/>
                    </a:p>
                  </a:txBody>
                  <a:tcPr/>
                </a:tc>
                <a:tc>
                  <a:txBody>
                    <a:bodyPr/>
                    <a:lstStyle/>
                    <a:p>
                      <a:r>
                        <a:rPr kumimoji="1" lang="ja-JP" altLang="en-US" dirty="0" smtClean="0"/>
                        <a:t>ハマド</a:t>
                      </a:r>
                      <a:r>
                        <a:rPr kumimoji="1" lang="en-US" altLang="ja-JP" dirty="0" smtClean="0"/>
                        <a:t>(12)</a:t>
                      </a:r>
                      <a:endParaRPr kumimoji="1" lang="ja-JP" altLang="en-US" dirty="0"/>
                    </a:p>
                  </a:txBody>
                  <a:tcPr/>
                </a:tc>
                <a:tc>
                  <a:txBody>
                    <a:bodyPr/>
                    <a:lstStyle/>
                    <a:p>
                      <a:r>
                        <a:rPr kumimoji="1" lang="ja-JP" altLang="en-US" dirty="0" smtClean="0"/>
                        <a:t>イーサ</a:t>
                      </a:r>
                      <a:r>
                        <a:rPr kumimoji="1" lang="en-US" altLang="ja-JP" dirty="0" smtClean="0"/>
                        <a:t>(37.5)</a:t>
                      </a:r>
                      <a:endParaRPr kumimoji="1" lang="ja-JP" altLang="en-US" dirty="0"/>
                    </a:p>
                  </a:txBody>
                  <a:tcPr/>
                </a:tc>
              </a:tr>
            </a:tbl>
          </a:graphicData>
        </a:graphic>
      </p:graphicFrame>
      <p:cxnSp>
        <p:nvCxnSpPr>
          <p:cNvPr id="7" name="直線コネクタ 6"/>
          <p:cNvCxnSpPr/>
          <p:nvPr/>
        </p:nvCxnSpPr>
        <p:spPr bwMode="auto">
          <a:xfrm>
            <a:off x="611560" y="3429000"/>
            <a:ext cx="7560840" cy="0"/>
          </a:xfrm>
          <a:prstGeom prst="line">
            <a:avLst/>
          </a:prstGeom>
          <a:solidFill>
            <a:schemeClr val="accent1"/>
          </a:solidFill>
          <a:ln w="152400" cap="flat" cmpd="dbl" algn="ctr">
            <a:solidFill>
              <a:schemeClr val="tx1"/>
            </a:solidFill>
            <a:prstDash val="solid"/>
            <a:round/>
            <a:headEnd type="none" w="med" len="med"/>
            <a:tailEnd type="none" w="med" len="med"/>
          </a:ln>
          <a:effectLst/>
        </p:spPr>
      </p:cxnSp>
      <p:cxnSp>
        <p:nvCxnSpPr>
          <p:cNvPr id="8" name="直線コネクタ 7"/>
          <p:cNvCxnSpPr/>
          <p:nvPr/>
        </p:nvCxnSpPr>
        <p:spPr bwMode="auto">
          <a:xfrm>
            <a:off x="611560" y="2636912"/>
            <a:ext cx="7560840" cy="0"/>
          </a:xfrm>
          <a:prstGeom prst="line">
            <a:avLst/>
          </a:prstGeom>
          <a:solidFill>
            <a:schemeClr val="accent1"/>
          </a:solidFill>
          <a:ln w="152400" cap="flat" cmpd="dbl" algn="ctr">
            <a:solidFill>
              <a:schemeClr val="tx1"/>
            </a:solidFill>
            <a:prstDash val="solid"/>
            <a:round/>
            <a:headEnd type="none" w="med" len="med"/>
            <a:tailEnd type="none" w="med" len="med"/>
          </a:ln>
          <a:effectLst/>
        </p:spPr>
      </p:cxnSp>
      <p:sp>
        <p:nvSpPr>
          <p:cNvPr id="9" name="フローチャート : 結合子 8"/>
          <p:cNvSpPr/>
          <p:nvPr/>
        </p:nvSpPr>
        <p:spPr bwMode="auto">
          <a:xfrm>
            <a:off x="2051720" y="2492896"/>
            <a:ext cx="216024" cy="216024"/>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FF0000"/>
              </a:solidFill>
              <a:effectLst/>
              <a:latin typeface="Arial" charset="0"/>
              <a:cs typeface="Arial" charset="0"/>
            </a:endParaRPr>
          </a:p>
        </p:txBody>
      </p:sp>
      <p:sp>
        <p:nvSpPr>
          <p:cNvPr id="10" name="フローチャート : 結合子 9"/>
          <p:cNvSpPr/>
          <p:nvPr/>
        </p:nvSpPr>
        <p:spPr bwMode="auto">
          <a:xfrm>
            <a:off x="2051720" y="2924944"/>
            <a:ext cx="216024" cy="216024"/>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cs typeface="Arial" charset="0"/>
            </a:endParaRPr>
          </a:p>
        </p:txBody>
      </p:sp>
      <p:sp>
        <p:nvSpPr>
          <p:cNvPr id="11" name="フローチャート : 結合子 10"/>
          <p:cNvSpPr/>
          <p:nvPr/>
        </p:nvSpPr>
        <p:spPr bwMode="auto">
          <a:xfrm>
            <a:off x="2051720" y="3356992"/>
            <a:ext cx="216024" cy="216024"/>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cs typeface="Arial" charset="0"/>
            </a:endParaRPr>
          </a:p>
        </p:txBody>
      </p:sp>
      <p:sp>
        <p:nvSpPr>
          <p:cNvPr id="12" name="フローチャート : 結合子 11"/>
          <p:cNvSpPr/>
          <p:nvPr/>
        </p:nvSpPr>
        <p:spPr bwMode="auto">
          <a:xfrm>
            <a:off x="2051720" y="3717032"/>
            <a:ext cx="216024" cy="216024"/>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cs typeface="Arial" charset="0"/>
            </a:endParaRPr>
          </a:p>
        </p:txBody>
      </p:sp>
      <p:sp>
        <p:nvSpPr>
          <p:cNvPr id="13" name="フローチャート : 結合子 12"/>
          <p:cNvSpPr/>
          <p:nvPr/>
        </p:nvSpPr>
        <p:spPr bwMode="auto">
          <a:xfrm>
            <a:off x="2051720" y="4437112"/>
            <a:ext cx="216024" cy="216024"/>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cs typeface="Arial" charset="0"/>
            </a:endParaRPr>
          </a:p>
        </p:txBody>
      </p:sp>
      <p:sp>
        <p:nvSpPr>
          <p:cNvPr id="14" name="フローチャート : 結合子 13"/>
          <p:cNvSpPr/>
          <p:nvPr/>
        </p:nvSpPr>
        <p:spPr bwMode="auto">
          <a:xfrm>
            <a:off x="2051720" y="5877272"/>
            <a:ext cx="216024" cy="216024"/>
          </a:xfrm>
          <a:prstGeom prst="flowChartConnecto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cs typeface="Arial"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4)">
                                      <p:cBhvr>
                                        <p:cTn id="31" dur="2000"/>
                                        <p:tgtEl>
                                          <p:spTgt spid="10"/>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4)">
                                      <p:cBhvr>
                                        <p:cTn id="34" dur="2000"/>
                                        <p:tgtEl>
                                          <p:spTgt spid="12"/>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4)">
                                      <p:cBhvr>
                                        <p:cTn id="37" dur="2000"/>
                                        <p:tgtEl>
                                          <p:spTgt spid="13"/>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4)">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nodeType="clickEffect">
                                  <p:stCondLst>
                                    <p:cond delay="0"/>
                                  </p:stCondLst>
                                  <p:childTnLst>
                                    <p:animClr clrSpc="rgb">
                                      <p:cBhvr override="childStyle">
                                        <p:cTn id="44" dur="100" fill="hold"/>
                                        <p:tgtEl>
                                          <p:spTgt spid="5"/>
                                        </p:tgtEl>
                                        <p:attrNameLst>
                                          <p:attrName>style.color</p:attrName>
                                        </p:attrNameLst>
                                      </p:cBhvr>
                                      <p:to>
                                        <a:schemeClr val="accent2"/>
                                      </p:to>
                                    </p:animClr>
                                    <p:animClr clrSpc="rgb">
                                      <p:cBhvr>
                                        <p:cTn id="45" dur="100" fill="hold"/>
                                        <p:tgtEl>
                                          <p:spTgt spid="5"/>
                                        </p:tgtEl>
                                        <p:attrNameLst>
                                          <p:attrName>fillcolor</p:attrName>
                                        </p:attrNameLst>
                                      </p:cBhvr>
                                      <p:to>
                                        <a:schemeClr val="accent2"/>
                                      </p:to>
                                    </p:animClr>
                                    <p:set>
                                      <p:cBhvr>
                                        <p:cTn id="46" dur="100" fill="hold"/>
                                        <p:tgtEl>
                                          <p:spTgt spid="5"/>
                                        </p:tgtEl>
                                        <p:attrNameLst>
                                          <p:attrName>fill.type</p:attrName>
                                        </p:attrNameLst>
                                      </p:cBhvr>
                                      <p:to>
                                        <p:strVal val="solid"/>
                                      </p:to>
                                    </p:set>
                                    <p:set>
                                      <p:cBhvr>
                                        <p:cTn id="47" dur="100" fill="hold"/>
                                        <p:tgtEl>
                                          <p:spTgt spid="5"/>
                                        </p:tgtEl>
                                        <p:attrNameLst>
                                          <p:attrName>fill.on</p:attrName>
                                        </p:attrNameLst>
                                      </p:cBhvr>
                                      <p:to>
                                        <p:strVal val="true"/>
                                      </p:to>
                                    </p:se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ディスカッション</a:t>
            </a:r>
            <a:endParaRPr kumimoji="1" lang="ja-JP" altLang="en-US" dirty="0"/>
          </a:p>
        </p:txBody>
      </p:sp>
      <p:sp>
        <p:nvSpPr>
          <p:cNvPr id="8" name="コンテンツ プレースホルダ 7"/>
          <p:cNvSpPr>
            <a:spLocks noGrp="1"/>
          </p:cNvSpPr>
          <p:nvPr>
            <p:ph idx="1"/>
          </p:nvPr>
        </p:nvSpPr>
        <p:spPr/>
        <p:txBody>
          <a:bodyPr/>
          <a:lstStyle/>
          <a:p>
            <a:r>
              <a:rPr lang="en-US" altLang="ja-JP" dirty="0" smtClean="0"/>
              <a:t>Twitter</a:t>
            </a:r>
            <a:r>
              <a:rPr lang="ja-JP" altLang="en-US" dirty="0" smtClean="0"/>
              <a:t>や</a:t>
            </a:r>
            <a:r>
              <a:rPr lang="en-US" altLang="ja-JP" dirty="0" err="1" smtClean="0"/>
              <a:t>Facebook</a:t>
            </a:r>
            <a:r>
              <a:rPr lang="ja-JP" altLang="en-US" dirty="0" smtClean="0"/>
              <a:t>といった情報ツールの重要性はどうなのか？</a:t>
            </a:r>
            <a:endParaRPr lang="en-US" altLang="ja-JP" dirty="0" smtClean="0"/>
          </a:p>
          <a:p>
            <a:pPr lvl="1"/>
            <a:r>
              <a:rPr lang="ja-JP" altLang="en-US" dirty="0" smtClean="0"/>
              <a:t>デモへの速やかな集結・組織化を図った点で過去の体制崩壊事例にはなかったものだが、「集合行為のジレンマ」を軽減する役割を果たしたにとどまる</a:t>
            </a:r>
            <a:endParaRPr lang="en-US" altLang="ja-JP" dirty="0" smtClean="0"/>
          </a:p>
          <a:p>
            <a:pPr lvl="1"/>
            <a:r>
              <a:rPr lang="ja-JP" altLang="en-US" dirty="0" smtClean="0"/>
              <a:t>「デモに参加しなければ、体制は変えられない」</a:t>
            </a:r>
            <a:endParaRPr lang="en-US" altLang="ja-JP" dirty="0" smtClean="0"/>
          </a:p>
          <a:p>
            <a:pPr lvl="1"/>
            <a:r>
              <a:rPr lang="ja-JP" altLang="en-US" dirty="0" smtClean="0"/>
              <a:t>「街頭に飛び出したのが自分達だけなのでは」というリスク</a:t>
            </a:r>
            <a:endParaRPr lang="en-US" altLang="ja-JP" dirty="0" smtClean="0"/>
          </a:p>
          <a:p>
            <a:endParaRPr kumimoji="1" lang="ja-JP"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checkerboard(across)">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権威主義</a:t>
            </a:r>
            <a:r>
              <a:rPr kumimoji="1" lang="ja-JP" altLang="en-US" dirty="0" smtClean="0"/>
              <a:t>体制の下位類型</a:t>
            </a:r>
            <a:endParaRPr kumimoji="1" lang="ja-JP" altLang="en-US" dirty="0"/>
          </a:p>
        </p:txBody>
      </p:sp>
      <p:sp>
        <p:nvSpPr>
          <p:cNvPr id="3" name="コンテンツ プレースホルダ 2"/>
          <p:cNvSpPr>
            <a:spLocks noGrp="1"/>
          </p:cNvSpPr>
          <p:nvPr>
            <p:ph idx="1"/>
          </p:nvPr>
        </p:nvSpPr>
        <p:spPr>
          <a:xfrm>
            <a:off x="457200" y="1722438"/>
            <a:ext cx="8229600" cy="4874914"/>
          </a:xfrm>
        </p:spPr>
        <p:txBody>
          <a:bodyPr/>
          <a:lstStyle/>
          <a:p>
            <a:r>
              <a:rPr lang="ja-JP" altLang="en-US" sz="3200" dirty="0" smtClean="0"/>
              <a:t>軍事政権</a:t>
            </a:r>
            <a:endParaRPr lang="en-US" altLang="ja-JP" sz="3200" dirty="0" smtClean="0"/>
          </a:p>
          <a:p>
            <a:pPr lvl="1"/>
            <a:r>
              <a:rPr lang="ja-JP" altLang="en-US" dirty="0"/>
              <a:t>クーデタ</a:t>
            </a:r>
            <a:r>
              <a:rPr lang="ja-JP" altLang="en-US" dirty="0" smtClean="0"/>
              <a:t>で前政権を転覆させて成立</a:t>
            </a:r>
            <a:endParaRPr lang="en-US" altLang="ja-JP" dirty="0" smtClean="0"/>
          </a:p>
          <a:p>
            <a:pPr lvl="1"/>
            <a:r>
              <a:rPr lang="ja-JP" altLang="en-US" dirty="0" smtClean="0"/>
              <a:t>組織としての軍部が統治の制約になる</a:t>
            </a:r>
            <a:endParaRPr lang="en-US" altLang="ja-JP" dirty="0" smtClean="0"/>
          </a:p>
          <a:p>
            <a:r>
              <a:rPr lang="ja-JP" altLang="en-US" sz="3200" dirty="0" smtClean="0"/>
              <a:t>独裁者の個人支配</a:t>
            </a:r>
            <a:endParaRPr lang="en-US" altLang="ja-JP" sz="3200" dirty="0" smtClean="0"/>
          </a:p>
          <a:p>
            <a:pPr lvl="1"/>
            <a:r>
              <a:rPr kumimoji="1" lang="ja-JP" altLang="en-US" dirty="0" smtClean="0"/>
              <a:t>独裁者と取り巻きによる家産的な国家支配</a:t>
            </a:r>
            <a:endParaRPr kumimoji="1" lang="en-US" altLang="ja-JP" dirty="0" smtClean="0"/>
          </a:p>
          <a:p>
            <a:pPr lvl="1"/>
            <a:r>
              <a:rPr lang="ja-JP" altLang="en-US" dirty="0" smtClean="0"/>
              <a:t>利益供与で支持を調達</a:t>
            </a:r>
            <a:endParaRPr lang="en-US" altLang="ja-JP" dirty="0" smtClean="0"/>
          </a:p>
          <a:p>
            <a:pPr lvl="1"/>
            <a:r>
              <a:rPr lang="ja-JP" altLang="en-US" dirty="0" smtClean="0"/>
              <a:t>独裁者直属の治安機関で反対派を監視</a:t>
            </a:r>
            <a:endParaRPr kumimoji="1" lang="en-US" altLang="ja-JP" dirty="0" smtClean="0"/>
          </a:p>
          <a:p>
            <a:r>
              <a:rPr kumimoji="1" lang="ja-JP" altLang="en-US" sz="3200" dirty="0" smtClean="0"/>
              <a:t>支配政党</a:t>
            </a:r>
            <a:r>
              <a:rPr kumimoji="1" lang="en-US" altLang="ja-JP" sz="3200" dirty="0" smtClean="0"/>
              <a:t>(dominant party)</a:t>
            </a:r>
            <a:r>
              <a:rPr lang="ja-JP" altLang="en-US" sz="3200" dirty="0"/>
              <a:t>による</a:t>
            </a:r>
            <a:r>
              <a:rPr kumimoji="1" lang="ja-JP" altLang="en-US" sz="3200" dirty="0" smtClean="0"/>
              <a:t>統治</a:t>
            </a:r>
            <a:endParaRPr kumimoji="1" lang="en-US" altLang="ja-JP" sz="3200" dirty="0" smtClean="0"/>
          </a:p>
          <a:p>
            <a:pPr lvl="1"/>
            <a:r>
              <a:rPr kumimoji="1" lang="ja-JP" altLang="en-US" dirty="0" smtClean="0"/>
              <a:t>党組織の論理とイデオロギーで支配を正当化</a:t>
            </a:r>
            <a:endParaRPr kumimoji="1" lang="en-US" altLang="ja-JP" dirty="0" smtClean="0"/>
          </a:p>
          <a:p>
            <a:pPr lvl="1"/>
            <a:r>
              <a:rPr kumimoji="1" lang="ja-JP" altLang="en-US" dirty="0" smtClean="0"/>
              <a:t>エリート間の</a:t>
            </a:r>
            <a:r>
              <a:rPr lang="ja-JP" altLang="en-US" dirty="0" smtClean="0"/>
              <a:t>利害</a:t>
            </a:r>
            <a:r>
              <a:rPr kumimoji="1" lang="ja-JP" altLang="en-US" dirty="0" smtClean="0"/>
              <a:t>を調整する機能を持つ</a:t>
            </a:r>
            <a:endParaRPr kumimoji="1" lang="en-US" altLang="ja-JP" dirty="0" smtClean="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中東権威主義体制の頑健性</a:t>
            </a:r>
            <a:endParaRPr kumimoji="1" lang="ja-JP" altLang="en-US" dirty="0"/>
          </a:p>
        </p:txBody>
      </p:sp>
      <p:sp>
        <p:nvSpPr>
          <p:cNvPr id="3" name="コンテンツ プレースホルダ 2"/>
          <p:cNvSpPr>
            <a:spLocks noGrp="1"/>
          </p:cNvSpPr>
          <p:nvPr>
            <p:ph idx="1"/>
          </p:nvPr>
        </p:nvSpPr>
        <p:spPr/>
        <p:txBody>
          <a:bodyPr/>
          <a:lstStyle/>
          <a:p>
            <a:r>
              <a:rPr kumimoji="1" lang="ja-JP" altLang="en-US" sz="3200" dirty="0" smtClean="0"/>
              <a:t>レンティア国家仮説</a:t>
            </a:r>
            <a:endParaRPr kumimoji="1" lang="en-US" altLang="ja-JP" sz="3200" dirty="0" smtClean="0"/>
          </a:p>
          <a:p>
            <a:pPr lvl="1"/>
            <a:r>
              <a:rPr lang="ja-JP" altLang="en-US" dirty="0" smtClean="0"/>
              <a:t>レント</a:t>
            </a:r>
            <a:r>
              <a:rPr lang="en-US" altLang="ja-JP" dirty="0" smtClean="0"/>
              <a:t>(</a:t>
            </a:r>
            <a:r>
              <a:rPr lang="ja-JP" altLang="en-US" dirty="0" smtClean="0"/>
              <a:t>外生的収入</a:t>
            </a:r>
            <a:r>
              <a:rPr lang="en-US" altLang="ja-JP" dirty="0" smtClean="0"/>
              <a:t>)</a:t>
            </a:r>
            <a:r>
              <a:rPr lang="ja-JP" altLang="en-US" dirty="0" smtClean="0"/>
              <a:t>に歳入を依存できる国家は権威主義体制を持続させられる</a:t>
            </a:r>
            <a:endParaRPr lang="en-US" altLang="ja-JP" dirty="0" smtClean="0"/>
          </a:p>
          <a:p>
            <a:r>
              <a:rPr kumimoji="1" lang="ja-JP" altLang="en-US" sz="3200" dirty="0" smtClean="0"/>
              <a:t>王朝君主制仮説</a:t>
            </a:r>
            <a:endParaRPr kumimoji="1" lang="en-US" altLang="ja-JP" sz="3200" dirty="0" smtClean="0"/>
          </a:p>
          <a:p>
            <a:pPr lvl="1"/>
            <a:r>
              <a:rPr lang="ja-JP" altLang="en-US" dirty="0" smtClean="0"/>
              <a:t>君主制国家のうち、王族が閣僚に就任できる体制は就任できない体制と比べて、王政が持続しやすい</a:t>
            </a:r>
            <a:endParaRPr lang="en-US" altLang="ja-JP" dirty="0" smtClean="0"/>
          </a:p>
          <a:p>
            <a:pPr lvl="1"/>
            <a:r>
              <a:rPr kumimoji="1" lang="ja-JP" altLang="en-US" dirty="0" smtClean="0"/>
              <a:t>君主制は王位継承のルールが明確</a:t>
            </a:r>
            <a:endParaRPr kumimoji="1" lang="en-US" altLang="ja-JP" dirty="0" smtClean="0"/>
          </a:p>
          <a:p>
            <a:pPr lvl="1"/>
            <a:r>
              <a:rPr lang="ja-JP" altLang="en-US" dirty="0"/>
              <a:t>王朝君</a:t>
            </a:r>
            <a:r>
              <a:rPr lang="ja-JP" altLang="en-US" dirty="0" smtClean="0"/>
              <a:t>主制の場合、王族が体制維持に協力するインセンティブを持つ</a:t>
            </a:r>
            <a:endParaRPr kumimoji="1" lang="ja-JP" alt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チュニジア・エジプトの場合</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dirty="0" smtClean="0"/>
              <a:t>レントに依存した経済構造ではない</a:t>
            </a:r>
            <a:endParaRPr kumimoji="1" lang="en-US" altLang="ja-JP" dirty="0" smtClean="0"/>
          </a:p>
          <a:p>
            <a:r>
              <a:rPr lang="ja-JP" altLang="en-US" dirty="0" smtClean="0"/>
              <a:t>共和制国家である</a:t>
            </a:r>
            <a:endParaRPr lang="en-US" altLang="ja-JP" dirty="0" smtClean="0"/>
          </a:p>
          <a:p>
            <a:r>
              <a:rPr kumimoji="1" lang="ja-JP" altLang="en-US" dirty="0"/>
              <a:t>頑健性</a:t>
            </a:r>
            <a:r>
              <a:rPr kumimoji="1" lang="ja-JP" altLang="en-US" dirty="0" smtClean="0"/>
              <a:t>のポイント・・・・個人独裁＋支配政党</a:t>
            </a:r>
            <a:endParaRPr lang="en-US" altLang="ja-JP" dirty="0" smtClean="0"/>
          </a:p>
          <a:p>
            <a:pPr lvl="1"/>
            <a:r>
              <a:rPr lang="ja-JP" altLang="en-US" dirty="0" smtClean="0"/>
              <a:t>エジプトは軍・個人・党のハイブリッド型</a:t>
            </a:r>
            <a:endParaRPr lang="en-US" altLang="ja-JP" dirty="0"/>
          </a:p>
          <a:p>
            <a:r>
              <a:rPr kumimoji="1" lang="ja-JP" altLang="en-US" dirty="0" smtClean="0"/>
              <a:t>支配政党の体制安定化メカニズム</a:t>
            </a:r>
            <a:endParaRPr kumimoji="1" lang="en-US" altLang="ja-JP" dirty="0" smtClean="0"/>
          </a:p>
          <a:p>
            <a:pPr lvl="1"/>
            <a:r>
              <a:rPr lang="ja-JP" altLang="en-US" dirty="0"/>
              <a:t>他</a:t>
            </a:r>
            <a:r>
              <a:rPr lang="ja-JP" altLang="en-US" dirty="0" smtClean="0"/>
              <a:t>の権威主義支配よりも広い利益供与を行う</a:t>
            </a:r>
            <a:endParaRPr lang="en-US" altLang="ja-JP" dirty="0" smtClean="0"/>
          </a:p>
          <a:p>
            <a:pPr lvl="1"/>
            <a:r>
              <a:rPr lang="ja-JP" altLang="en-US" dirty="0" smtClean="0"/>
              <a:t>野党へのコオプテーション（取り込み）を働きかけて危機を回避</a:t>
            </a:r>
            <a:endParaRPr lang="en-US" altLang="ja-JP" dirty="0" smtClean="0"/>
          </a:p>
          <a:p>
            <a:pPr lvl="1"/>
            <a:r>
              <a:rPr lang="ja-JP" altLang="en-US" dirty="0" smtClean="0"/>
              <a:t>後継者選抜が制度化されており、混乱が少ない</a:t>
            </a:r>
            <a:endParaRPr lang="en-US" altLang="ja-JP" dirty="0" smtClean="0"/>
          </a:p>
          <a:p>
            <a:pPr lvl="1"/>
            <a:endParaRPr kumimoji="1" lang="en-US" altLang="ja-JP" dirty="0" smtClean="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par>
                                <p:cTn id="33" presetID="26" presetClass="emph" presetSubtype="0" fill="hold" grpId="1" nodeType="withEffect">
                                  <p:stCondLst>
                                    <p:cond delay="0"/>
                                  </p:stCondLst>
                                  <p:childTnLst>
                                    <p:animEffect transition="out" filter="fade">
                                      <p:cBhvr>
                                        <p:cTn id="34" dur="500" tmFilter="0, 0; .2, .5; .8, .5; 1, 0"/>
                                        <p:tgtEl>
                                          <p:spTgt spid="3">
                                            <p:txEl>
                                              <p:pRg st="5" end="5"/>
                                            </p:txEl>
                                          </p:spTgt>
                                        </p:tgtEl>
                                      </p:cBhvr>
                                    </p:animEffect>
                                    <p:animScale>
                                      <p:cBhvr>
                                        <p:cTn id="35" dur="250" autoRev="1" fill="hold"/>
                                        <p:tgtEl>
                                          <p:spTgt spid="3">
                                            <p:txEl>
                                              <p:pRg st="5" end="5"/>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heckerboard(across)">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3">
                                            <p:txEl>
                                              <p:pRg st="6" end="6"/>
                                            </p:txEl>
                                          </p:spTgt>
                                        </p:tgtEl>
                                      </p:cBhvr>
                                    </p:animEffect>
                                    <p:animScale>
                                      <p:cBhvr>
                                        <p:cTn id="48" dur="250" autoRev="1" fill="hold"/>
                                        <p:tgtEl>
                                          <p:spTgt spid="3">
                                            <p:txEl>
                                              <p:pRg st="6" end="6"/>
                                            </p:txEl>
                                          </p:spTgt>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3">
                                            <p:txEl>
                                              <p:pRg st="7" end="7"/>
                                            </p:txEl>
                                          </p:spTgt>
                                        </p:tgtEl>
                                      </p:cBhvr>
                                    </p:animEffect>
                                    <p:animScale>
                                      <p:cBhvr>
                                        <p:cTn id="51"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利益供与（パトロネージ）</a:t>
            </a:r>
            <a:endParaRPr kumimoji="1" lang="ja-JP" altLang="en-US" dirty="0"/>
          </a:p>
        </p:txBody>
      </p:sp>
      <p:sp>
        <p:nvSpPr>
          <p:cNvPr id="5" name="コンテンツ プレースホルダ 4"/>
          <p:cNvSpPr>
            <a:spLocks noGrp="1"/>
          </p:cNvSpPr>
          <p:nvPr>
            <p:ph sz="half" idx="1"/>
          </p:nvPr>
        </p:nvSpPr>
        <p:spPr>
          <a:xfrm>
            <a:off x="457200" y="1722438"/>
            <a:ext cx="4038600" cy="4730898"/>
          </a:xfrm>
        </p:spPr>
        <p:txBody>
          <a:bodyPr/>
          <a:lstStyle/>
          <a:p>
            <a:r>
              <a:rPr kumimoji="1" lang="ja-JP" altLang="en-US" dirty="0" smtClean="0"/>
              <a:t>政府部門への就職</a:t>
            </a:r>
            <a:endParaRPr kumimoji="1" lang="en-US" altLang="ja-JP" dirty="0" smtClean="0"/>
          </a:p>
          <a:p>
            <a:pPr lvl="1"/>
            <a:r>
              <a:rPr lang="ja-JP" altLang="en-US" dirty="0" smtClean="0"/>
              <a:t>賞与・年金・恩給を通じた動員</a:t>
            </a:r>
            <a:endParaRPr lang="en-US" altLang="ja-JP" dirty="0" smtClean="0"/>
          </a:p>
          <a:p>
            <a:pPr lvl="1"/>
            <a:r>
              <a:rPr lang="ja-JP" altLang="en-US" dirty="0" smtClean="0"/>
              <a:t>賄賂・公金詐取・密輸といった機会</a:t>
            </a:r>
            <a:endParaRPr lang="en-US" altLang="ja-JP" dirty="0" smtClean="0"/>
          </a:p>
          <a:p>
            <a:r>
              <a:rPr kumimoji="1" lang="ja-JP" altLang="en-US" dirty="0" smtClean="0"/>
              <a:t>低金利の融資</a:t>
            </a:r>
            <a:endParaRPr kumimoji="1" lang="en-US" altLang="ja-JP" dirty="0" smtClean="0"/>
          </a:p>
          <a:p>
            <a:r>
              <a:rPr lang="ja-JP" altLang="en-US" dirty="0" smtClean="0"/>
              <a:t>集合住宅の入居権</a:t>
            </a:r>
            <a:endParaRPr lang="en-US" altLang="ja-JP" dirty="0" smtClean="0"/>
          </a:p>
          <a:p>
            <a:r>
              <a:rPr kumimoji="1" lang="ja-JP" altLang="en-US" dirty="0" smtClean="0"/>
              <a:t>行政手続きの免除</a:t>
            </a:r>
            <a:endParaRPr kumimoji="1" lang="en-US" altLang="ja-JP" dirty="0" smtClean="0"/>
          </a:p>
          <a:p>
            <a:r>
              <a:rPr lang="ja-JP" altLang="en-US" dirty="0" smtClean="0"/>
              <a:t>事業活動の許認可</a:t>
            </a:r>
            <a:endParaRPr kumimoji="1" lang="en-US" altLang="ja-JP" dirty="0" smtClean="0"/>
          </a:p>
          <a:p>
            <a:r>
              <a:rPr kumimoji="1" lang="ja-JP" altLang="en-US" dirty="0" smtClean="0"/>
              <a:t>徴税見逃し</a:t>
            </a:r>
            <a:endParaRPr kumimoji="1" lang="ja-JP" altLang="en-US" dirty="0"/>
          </a:p>
        </p:txBody>
      </p:sp>
      <p:pic>
        <p:nvPicPr>
          <p:cNvPr id="7" name="Picture 2"/>
          <p:cNvPicPr>
            <a:picLocks noGrp="1" noChangeAspect="1" noChangeArrowheads="1"/>
          </p:cNvPicPr>
          <p:nvPr>
            <p:ph sz="half" idx="2"/>
          </p:nvPr>
        </p:nvPicPr>
        <p:blipFill>
          <a:blip r:embed="rId4" cstate="print"/>
          <a:srcRect/>
          <a:stretch>
            <a:fillRect/>
          </a:stretch>
        </p:blipFill>
        <p:spPr bwMode="auto">
          <a:xfrm>
            <a:off x="5148064" y="1412776"/>
            <a:ext cx="1728192" cy="1728192"/>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4716016" y="3140968"/>
            <a:ext cx="2264768" cy="1800200"/>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7236296" y="1628800"/>
            <a:ext cx="1741376" cy="1950341"/>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6191672" y="4869160"/>
            <a:ext cx="2952328" cy="186980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コオプテーション</a:t>
            </a:r>
            <a:endParaRPr kumimoji="1" lang="ja-JP" altLang="en-US" dirty="0"/>
          </a:p>
        </p:txBody>
      </p:sp>
      <p:sp>
        <p:nvSpPr>
          <p:cNvPr id="3" name="コンテンツ プレースホルダ 2"/>
          <p:cNvSpPr>
            <a:spLocks noGrp="1"/>
          </p:cNvSpPr>
          <p:nvPr>
            <p:ph sz="half" idx="1"/>
          </p:nvPr>
        </p:nvSpPr>
        <p:spPr/>
        <p:txBody>
          <a:bodyPr/>
          <a:lstStyle/>
          <a:p>
            <a:r>
              <a:rPr lang="ja-JP" altLang="en-US" dirty="0" smtClean="0"/>
              <a:t>エジプトやヨルダンが危機回避の際、しばしば持ちかけた</a:t>
            </a:r>
            <a:endParaRPr lang="en-US" altLang="ja-JP" dirty="0" smtClean="0"/>
          </a:p>
          <a:p>
            <a:r>
              <a:rPr lang="ja-JP" altLang="en-US" dirty="0" smtClean="0"/>
              <a:t>野党に対する利益分配（内閣要職など）と政策的妥協（政治的自由化など）</a:t>
            </a:r>
            <a:endParaRPr lang="en-US" altLang="ja-JP" dirty="0" smtClean="0"/>
          </a:p>
          <a:p>
            <a:r>
              <a:rPr kumimoji="1" lang="ja-JP" altLang="en-US" dirty="0" smtClean="0"/>
              <a:t>シリアの翼賛的政党制は制度化されたコオプテーション</a:t>
            </a:r>
            <a:endParaRPr kumimoji="1" lang="ja-JP" altLang="en-US" dirty="0"/>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4932040" y="1700808"/>
            <a:ext cx="3096344" cy="2023268"/>
          </a:xfrm>
          <a:prstGeom prst="rect">
            <a:avLst/>
          </a:prstGeom>
          <a:noFill/>
          <a:ln w="9525">
            <a:noFill/>
            <a:miter lim="800000"/>
            <a:headEnd/>
            <a:tailEnd/>
          </a:ln>
        </p:spPr>
      </p:pic>
      <p:pic>
        <p:nvPicPr>
          <p:cNvPr id="1028" name="Picture 4" descr="C:\Users\Shingo\Pictures\syria_voting_ticket.jpg"/>
          <p:cNvPicPr>
            <a:picLocks noChangeAspect="1" noChangeArrowheads="1"/>
          </p:cNvPicPr>
          <p:nvPr/>
        </p:nvPicPr>
        <p:blipFill>
          <a:blip r:embed="rId5" cstate="print"/>
          <a:srcRect/>
          <a:stretch>
            <a:fillRect/>
          </a:stretch>
        </p:blipFill>
        <p:spPr bwMode="auto">
          <a:xfrm>
            <a:off x="4932040" y="3933056"/>
            <a:ext cx="3096344" cy="2322258"/>
          </a:xfrm>
          <a:prstGeom prst="rect">
            <a:avLst/>
          </a:prstGeom>
          <a:noFill/>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体制崩壊に至る理論的説明</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「協定」による移行</a:t>
            </a:r>
            <a:r>
              <a:rPr kumimoji="1" lang="ja-JP" altLang="en-US" sz="2000" dirty="0" smtClean="0"/>
              <a:t>（シュミッターとオドンネル）</a:t>
            </a:r>
            <a:endParaRPr kumimoji="1" lang="en-US" altLang="ja-JP" sz="2000" dirty="0" smtClean="0"/>
          </a:p>
          <a:p>
            <a:pPr lvl="1"/>
            <a:r>
              <a:rPr lang="ja-JP" altLang="en-US" dirty="0" smtClean="0"/>
              <a:t>政府内ハト派と反政府穏健派との「協定」</a:t>
            </a:r>
            <a:endParaRPr lang="en-US" altLang="ja-JP" dirty="0" smtClean="0"/>
          </a:p>
          <a:p>
            <a:pPr lvl="1"/>
            <a:r>
              <a:rPr lang="ja-JP" altLang="en-US" dirty="0" smtClean="0"/>
              <a:t>「協定」の機会を持ちながら崩壊へと突き進んだ</a:t>
            </a:r>
            <a:endParaRPr lang="en-US" altLang="ja-JP" dirty="0" smtClean="0"/>
          </a:p>
          <a:p>
            <a:endParaRPr kumimoji="1" lang="en-US" altLang="ja-JP" dirty="0" smtClean="0"/>
          </a:p>
          <a:p>
            <a:r>
              <a:rPr kumimoji="1" lang="ja-JP" altLang="en-US" dirty="0" smtClean="0"/>
              <a:t>体制改革・体制転換・体制変革という</a:t>
            </a:r>
            <a:r>
              <a:rPr kumimoji="1" lang="en-US" altLang="ja-JP" dirty="0" smtClean="0"/>
              <a:t>3</a:t>
            </a:r>
            <a:r>
              <a:rPr kumimoji="1" lang="ja-JP" altLang="en-US" dirty="0" smtClean="0"/>
              <a:t>つの</a:t>
            </a:r>
            <a:r>
              <a:rPr lang="ja-JP" altLang="en-US" dirty="0" smtClean="0"/>
              <a:t>移行</a:t>
            </a:r>
            <a:r>
              <a:rPr kumimoji="1" lang="ja-JP" altLang="en-US" dirty="0" smtClean="0"/>
              <a:t>経路（ハンチントン）</a:t>
            </a:r>
            <a:endParaRPr kumimoji="1" lang="en-US" altLang="ja-JP" dirty="0" smtClean="0"/>
          </a:p>
          <a:p>
            <a:pPr lvl="1"/>
            <a:r>
              <a:rPr lang="ja-JP" altLang="en-US" dirty="0" smtClean="0"/>
              <a:t>ここでは体制変革（下からの民主化）を扱う</a:t>
            </a:r>
            <a:endParaRPr lang="en-US" altLang="ja-JP" dirty="0" smtClean="0"/>
          </a:p>
          <a:p>
            <a:pPr lvl="1"/>
            <a:r>
              <a:rPr lang="ja-JP" altLang="en-US" dirty="0" smtClean="0"/>
              <a:t>政府より強力な反体制派の存在が不可欠</a:t>
            </a:r>
            <a:endParaRPr lang="en-US" altLang="ja-JP" dirty="0" smtClean="0"/>
          </a:p>
          <a:p>
            <a:pPr lvl="1"/>
            <a:r>
              <a:rPr lang="ja-JP" altLang="en-US" dirty="0" smtClean="0"/>
              <a:t>体制崩壊に先んじて反対派組織の結束があったわけではない</a:t>
            </a:r>
            <a:endParaRPr lang="en-US" altLang="ja-JP" dirty="0" smtClean="0"/>
          </a:p>
          <a:p>
            <a:pPr lvl="1"/>
            <a:endParaRPr kumimoji="1" lang="en-US" altLang="ja-JP" dirty="0" smtClean="0"/>
          </a:p>
          <a:p>
            <a:pPr lvl="1"/>
            <a:endParaRPr kumimoji="1" lang="en-US" altLang="ja-JP" dirty="0" smtClean="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799184" y="260648"/>
            <a:ext cx="7344816" cy="1143000"/>
          </a:xfrm>
        </p:spPr>
        <p:txBody>
          <a:bodyPr/>
          <a:lstStyle/>
          <a:p>
            <a:r>
              <a:rPr kumimoji="1" lang="ja-JP" altLang="en-US" sz="3600" dirty="0" smtClean="0"/>
              <a:t>なぜ権威主義体制は崩壊したのか</a:t>
            </a:r>
            <a:r>
              <a:rPr kumimoji="1" lang="en-US" altLang="ja-JP" sz="3600" dirty="0" smtClean="0"/>
              <a:t>?</a:t>
            </a:r>
            <a:endParaRPr kumimoji="1" lang="ja-JP" altLang="en-US" sz="3600" dirty="0"/>
          </a:p>
        </p:txBody>
      </p:sp>
      <p:sp>
        <p:nvSpPr>
          <p:cNvPr id="6" name="コンテンツ プレースホルダ 5"/>
          <p:cNvSpPr>
            <a:spLocks noGrp="1"/>
          </p:cNvSpPr>
          <p:nvPr>
            <p:ph idx="1"/>
          </p:nvPr>
        </p:nvSpPr>
        <p:spPr/>
        <p:txBody>
          <a:bodyPr/>
          <a:lstStyle/>
          <a:p>
            <a:r>
              <a:rPr kumimoji="1" lang="ja-JP" altLang="en-US" dirty="0" smtClean="0"/>
              <a:t>チュニジア、エジプト、イエメン、バハレーン、シリアなどの事例から体制崩壊メカニズムを考える・・・軍部の動向がカギ？</a:t>
            </a:r>
            <a:endParaRPr kumimoji="1" lang="en-US" altLang="ja-JP" dirty="0" smtClean="0"/>
          </a:p>
          <a:p>
            <a:r>
              <a:rPr lang="ja-JP" altLang="en-US" dirty="0" smtClean="0"/>
              <a:t>ゲーム理論による分析を試みる</a:t>
            </a:r>
            <a:endParaRPr lang="en-US" altLang="ja-JP" dirty="0" smtClean="0"/>
          </a:p>
          <a:p>
            <a:r>
              <a:rPr kumimoji="1" lang="ja-JP" altLang="en-US" dirty="0" smtClean="0"/>
              <a:t>プレイヤーは</a:t>
            </a:r>
            <a:r>
              <a:rPr kumimoji="1" lang="ja-JP" altLang="en-US" dirty="0" smtClean="0">
                <a:effectLst>
                  <a:outerShdw blurRad="38100" dist="38100" dir="2700000" algn="tl">
                    <a:srgbClr val="000000">
                      <a:alpha val="43137"/>
                    </a:srgbClr>
                  </a:outerShdw>
                </a:effectLst>
              </a:rPr>
              <a:t>市民、政府、軍部</a:t>
            </a:r>
            <a:endParaRPr kumimoji="1" lang="en-US" altLang="ja-JP" dirty="0" smtClean="0">
              <a:effectLst>
                <a:outerShdw blurRad="38100" dist="38100" dir="2700000" algn="tl">
                  <a:srgbClr val="000000">
                    <a:alpha val="43137"/>
                  </a:srgbClr>
                </a:outerShdw>
              </a:effectLst>
            </a:endParaRPr>
          </a:p>
          <a:p>
            <a:r>
              <a:rPr lang="ja-JP" altLang="en-US" dirty="0" smtClean="0"/>
              <a:t>政府は軍部にパトロネージを配分する</a:t>
            </a:r>
            <a:endParaRPr lang="en-US" altLang="ja-JP" dirty="0" smtClean="0"/>
          </a:p>
          <a:p>
            <a:r>
              <a:rPr kumimoji="1" lang="ja-JP" altLang="en-US" dirty="0" smtClean="0"/>
              <a:t>ある条件下で市民が決起する</a:t>
            </a:r>
            <a:r>
              <a:rPr kumimoji="1" lang="en-US" altLang="ja-JP" dirty="0" smtClean="0"/>
              <a:t>{</a:t>
            </a:r>
            <a:r>
              <a:rPr kumimoji="1" lang="ja-JP" altLang="en-US" dirty="0" smtClean="0"/>
              <a:t>デモ</a:t>
            </a:r>
            <a:r>
              <a:rPr kumimoji="1" lang="en-US" altLang="ja-JP" dirty="0" smtClean="0"/>
              <a:t>}</a:t>
            </a:r>
          </a:p>
          <a:p>
            <a:r>
              <a:rPr lang="ja-JP" altLang="en-US" dirty="0" smtClean="0"/>
              <a:t>軍部が市民を</a:t>
            </a:r>
            <a:r>
              <a:rPr lang="en-US" altLang="ja-JP" dirty="0" smtClean="0"/>
              <a:t>{</a:t>
            </a:r>
            <a:r>
              <a:rPr lang="ja-JP" altLang="en-US" dirty="0" smtClean="0"/>
              <a:t>抑圧</a:t>
            </a:r>
            <a:r>
              <a:rPr lang="en-US" altLang="ja-JP" dirty="0" smtClean="0"/>
              <a:t>}</a:t>
            </a:r>
            <a:r>
              <a:rPr lang="ja-JP" altLang="en-US" dirty="0" smtClean="0"/>
              <a:t>もしくはデモを</a:t>
            </a:r>
            <a:r>
              <a:rPr lang="en-US" altLang="ja-JP" dirty="0" smtClean="0"/>
              <a:t>{</a:t>
            </a:r>
            <a:r>
              <a:rPr lang="ja-JP" altLang="en-US" dirty="0" smtClean="0"/>
              <a:t>傍観</a:t>
            </a:r>
            <a:r>
              <a:rPr lang="en-US" altLang="ja-JP" dirty="0" smtClean="0"/>
              <a:t>}</a:t>
            </a:r>
            <a:r>
              <a:rPr lang="ja-JP" altLang="en-US" dirty="0" smtClean="0"/>
              <a:t>する</a:t>
            </a:r>
            <a:endParaRPr lang="en-US" altLang="ja-JP" dirty="0" smtClean="0"/>
          </a:p>
          <a:p>
            <a:r>
              <a:rPr kumimoji="1" lang="ja-JP" altLang="en-US" dirty="0" smtClean="0"/>
              <a:t>政府は警察で</a:t>
            </a:r>
            <a:r>
              <a:rPr kumimoji="1" lang="en-US" altLang="ja-JP" dirty="0" smtClean="0"/>
              <a:t>{</a:t>
            </a:r>
            <a:r>
              <a:rPr kumimoji="1" lang="ja-JP" altLang="en-US" dirty="0" smtClean="0"/>
              <a:t>抑圧</a:t>
            </a:r>
            <a:r>
              <a:rPr kumimoji="1" lang="en-US" altLang="ja-JP" dirty="0" smtClean="0"/>
              <a:t>} </a:t>
            </a:r>
            <a:r>
              <a:rPr kumimoji="1" lang="ja-JP" altLang="en-US" dirty="0" smtClean="0"/>
              <a:t>もしくは</a:t>
            </a:r>
            <a:r>
              <a:rPr kumimoji="1" lang="en-US" altLang="ja-JP" dirty="0" smtClean="0"/>
              <a:t>{</a:t>
            </a:r>
            <a:r>
              <a:rPr kumimoji="1" lang="ja-JP" altLang="en-US" dirty="0" smtClean="0"/>
              <a:t>下野</a:t>
            </a:r>
            <a:r>
              <a:rPr kumimoji="1" lang="en-US" altLang="ja-JP" dirty="0" smtClean="0"/>
              <a:t>}</a:t>
            </a:r>
            <a:r>
              <a:rPr kumimoji="1" lang="ja-JP" altLang="en-US" dirty="0" smtClean="0"/>
              <a:t>する</a:t>
            </a:r>
            <a:endParaRPr kumimoji="1" lang="ja-JP" alt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8|0.6|0.8|0.6"/>
</p:tagLst>
</file>

<file path=ppt/tags/tag2.xml><?xml version="1.0" encoding="utf-8"?>
<p:tagLst xmlns:a="http://schemas.openxmlformats.org/drawingml/2006/main" xmlns:r="http://schemas.openxmlformats.org/officeDocument/2006/relationships" xmlns:p="http://schemas.openxmlformats.org/presentationml/2006/main">
  <p:tag name="TIMING" val="|0|0.8|0.8"/>
</p:tagLst>
</file>

<file path=ppt/tags/tag3.xml><?xml version="1.0" encoding="utf-8"?>
<p:tagLst xmlns:a="http://schemas.openxmlformats.org/drawingml/2006/main" xmlns:r="http://schemas.openxmlformats.org/officeDocument/2006/relationships" xmlns:p="http://schemas.openxmlformats.org/presentationml/2006/main">
  <p:tag name="TIMING" val="|0|0.4|0.5|0.5"/>
</p:tagLst>
</file>

<file path=ppt/tags/tag4.xml><?xml version="1.0" encoding="utf-8"?>
<p:tagLst xmlns:a="http://schemas.openxmlformats.org/drawingml/2006/main" xmlns:r="http://schemas.openxmlformats.org/officeDocument/2006/relationships" xmlns:p="http://schemas.openxmlformats.org/presentationml/2006/main">
  <p:tag name="TIMING" val="|0|0.5|0.6|0.6|0.7|0.6"/>
</p:tagLst>
</file>

<file path=ppt/tags/tag5.xml><?xml version="1.0" encoding="utf-8"?>
<p:tagLst xmlns:a="http://schemas.openxmlformats.org/drawingml/2006/main" xmlns:r="http://schemas.openxmlformats.org/officeDocument/2006/relationships" xmlns:p="http://schemas.openxmlformats.org/presentationml/2006/main">
  <p:tag name="TIMING" val="|0|0.4"/>
</p:tagLst>
</file>

<file path=ppt/tags/tag6.xml><?xml version="1.0" encoding="utf-8"?>
<p:tagLst xmlns:a="http://schemas.openxmlformats.org/drawingml/2006/main" xmlns:r="http://schemas.openxmlformats.org/officeDocument/2006/relationships" xmlns:p="http://schemas.openxmlformats.org/presentationml/2006/main">
  <p:tag name="TIMING" val="|14.3|38.9|58.1"/>
</p:tagLst>
</file>

<file path=ppt/tags/tag7.xml><?xml version="1.0" encoding="utf-8"?>
<p:tagLst xmlns:a="http://schemas.openxmlformats.org/drawingml/2006/main" xmlns:r="http://schemas.openxmlformats.org/officeDocument/2006/relationships" xmlns:p="http://schemas.openxmlformats.org/presentationml/2006/main">
  <p:tag name="TIMING" val="|10.2|15.9|41.5|14.6|48.4|3.8"/>
</p:tagLst>
</file>

<file path=ppt/tags/tag8.xml><?xml version="1.0" encoding="utf-8"?>
<p:tagLst xmlns:a="http://schemas.openxmlformats.org/drawingml/2006/main" xmlns:r="http://schemas.openxmlformats.org/officeDocument/2006/relationships" xmlns:p="http://schemas.openxmlformats.org/presentationml/2006/main">
  <p:tag name="TIMING" val="|5.9|13.9|84.3|9.3|15.5|21.7|3.3"/>
</p:tagLst>
</file>

<file path=ppt/theme/theme1.xml><?xml version="1.0" encoding="utf-8"?>
<a:theme xmlns:a="http://schemas.openxmlformats.org/drawingml/2006/main" name="PPP_SBUSC_PRD_Chess_Glass">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PPP_SBUSC_PRD_Chess_Glass</Template>
  <TotalTime>1163</TotalTime>
  <Words>4524</Words>
  <Application>Microsoft Office PowerPoint</Application>
  <PresentationFormat>画面に合わせる (4:3)</PresentationFormat>
  <Paragraphs>382</Paragraphs>
  <Slides>20</Slides>
  <Notes>16</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PPP_SBUSC_PRD_Chess_Glass</vt:lpstr>
      <vt:lpstr>政治学からみた中東政変</vt:lpstr>
      <vt:lpstr>中東諸国指導者の長期支配 (2011年1月まで)</vt:lpstr>
      <vt:lpstr>権威主義体制の下位類型</vt:lpstr>
      <vt:lpstr>中東権威主義体制の頑健性</vt:lpstr>
      <vt:lpstr>チュニジア・エジプトの場合</vt:lpstr>
      <vt:lpstr>利益供与（パトロネージ）</vt:lpstr>
      <vt:lpstr>コオプテーション</vt:lpstr>
      <vt:lpstr>体制崩壊に至る理論的説明</vt:lpstr>
      <vt:lpstr>なぜ権威主義体制は崩壊したのか?</vt:lpstr>
      <vt:lpstr>パトロネージ・ゲーム</vt:lpstr>
      <vt:lpstr>証明(均衡条件の絞り込み)</vt:lpstr>
      <vt:lpstr>証明(均衡条件の絞り込み)</vt:lpstr>
      <vt:lpstr>パトロネージ・ゲームの洞察</vt:lpstr>
      <vt:lpstr>観察可能な含意(1)</vt:lpstr>
      <vt:lpstr>観察可能な含意(2)</vt:lpstr>
      <vt:lpstr>まとめ</vt:lpstr>
      <vt:lpstr>Checkmate!!</vt:lpstr>
      <vt:lpstr>ディスカッション</vt:lpstr>
      <vt:lpstr>与党支持構造のイメージ</vt:lpstr>
      <vt:lpstr>ディスカッション</vt:lpstr>
    </vt:vector>
  </TitlesOfParts>
  <Company>Yamagata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政治学からみた中東政変</dc:title>
  <dc:creator>Shingo HAMANAKA</dc:creator>
  <cp:lastModifiedBy>Shingo HAMANAKA</cp:lastModifiedBy>
  <cp:revision>112</cp:revision>
  <dcterms:created xsi:type="dcterms:W3CDTF">2011-06-24T04:31:39Z</dcterms:created>
  <dcterms:modified xsi:type="dcterms:W3CDTF">2011-07-13T06:53:35Z</dcterms:modified>
</cp:coreProperties>
</file>